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80" r:id="rId3"/>
    <p:sldId id="282" r:id="rId4"/>
    <p:sldId id="257" r:id="rId5"/>
    <p:sldId id="258" r:id="rId6"/>
    <p:sldId id="259" r:id="rId7"/>
    <p:sldId id="260" r:id="rId8"/>
    <p:sldId id="261" r:id="rId9"/>
    <p:sldId id="263" r:id="rId10"/>
    <p:sldId id="262" r:id="rId11"/>
    <p:sldId id="264" r:id="rId12"/>
    <p:sldId id="266" r:id="rId13"/>
    <p:sldId id="265" r:id="rId14"/>
    <p:sldId id="267" r:id="rId15"/>
    <p:sldId id="269" r:id="rId16"/>
    <p:sldId id="270" r:id="rId17"/>
    <p:sldId id="271" r:id="rId18"/>
    <p:sldId id="272" r:id="rId19"/>
    <p:sldId id="273" r:id="rId20"/>
    <p:sldId id="274" r:id="rId21"/>
    <p:sldId id="299" r:id="rId22"/>
    <p:sldId id="275" r:id="rId23"/>
    <p:sldId id="298" r:id="rId24"/>
    <p:sldId id="300" r:id="rId25"/>
    <p:sldId id="301" r:id="rId26"/>
    <p:sldId id="278" r:id="rId27"/>
    <p:sldId id="276" r:id="rId28"/>
    <p:sldId id="302" r:id="rId29"/>
    <p:sldId id="296" r:id="rId30"/>
    <p:sldId id="277" r:id="rId31"/>
    <p:sldId id="303" r:id="rId32"/>
    <p:sldId id="304" r:id="rId33"/>
    <p:sldId id="312" r:id="rId34"/>
    <p:sldId id="313" r:id="rId35"/>
    <p:sldId id="314" r:id="rId36"/>
    <p:sldId id="315" r:id="rId37"/>
    <p:sldId id="310" r:id="rId38"/>
    <p:sldId id="311" r:id="rId39"/>
    <p:sldId id="289" r:id="rId40"/>
    <p:sldId id="309" r:id="rId41"/>
    <p:sldId id="316" r:id="rId42"/>
    <p:sldId id="305" r:id="rId43"/>
    <p:sldId id="306" r:id="rId44"/>
    <p:sldId id="307" r:id="rId45"/>
    <p:sldId id="308" r:id="rId46"/>
    <p:sldId id="268"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8196"/>
    <p:restoredTop sz="94681"/>
  </p:normalViewPr>
  <p:slideViewPr>
    <p:cSldViewPr snapToGrid="0" snapToObjects="1">
      <p:cViewPr>
        <p:scale>
          <a:sx n="63" d="100"/>
          <a:sy n="63" d="100"/>
        </p:scale>
        <p:origin x="81" y="873"/>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1B3DD-DC42-5C42-831C-DA490E2D521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92246DA-968D-DB46-BB6E-64388F6B28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3BC83EC-52AF-F347-9DE1-15A4E1F7CE8C}"/>
              </a:ext>
            </a:extLst>
          </p:cNvPr>
          <p:cNvSpPr>
            <a:spLocks noGrp="1"/>
          </p:cNvSpPr>
          <p:nvPr>
            <p:ph type="dt" sz="half" idx="10"/>
          </p:nvPr>
        </p:nvSpPr>
        <p:spPr/>
        <p:txBody>
          <a:bodyPr/>
          <a:lstStyle/>
          <a:p>
            <a:fld id="{9C3EA672-B6AD-944A-BE68-DEA780B58CE3}" type="datetimeFigureOut">
              <a:rPr lang="en-US" smtClean="0"/>
              <a:t>12/7/2022</a:t>
            </a:fld>
            <a:endParaRPr lang="en-US"/>
          </a:p>
        </p:txBody>
      </p:sp>
      <p:sp>
        <p:nvSpPr>
          <p:cNvPr id="5" name="Footer Placeholder 4">
            <a:extLst>
              <a:ext uri="{FF2B5EF4-FFF2-40B4-BE49-F238E27FC236}">
                <a16:creationId xmlns:a16="http://schemas.microsoft.com/office/drawing/2014/main" id="{D4545460-D05E-2E46-B3DF-98B80CD8DF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A77C8C-A3A8-8A4F-9268-E07B205D852A}"/>
              </a:ext>
            </a:extLst>
          </p:cNvPr>
          <p:cNvSpPr>
            <a:spLocks noGrp="1"/>
          </p:cNvSpPr>
          <p:nvPr>
            <p:ph type="sldNum" sz="quarter" idx="12"/>
          </p:nvPr>
        </p:nvSpPr>
        <p:spPr/>
        <p:txBody>
          <a:bodyPr/>
          <a:lstStyle/>
          <a:p>
            <a:fld id="{1B2980E8-258C-6D46-BBD3-CDADA7C64F0B}" type="slidenum">
              <a:rPr lang="en-US" smtClean="0"/>
              <a:t>‹#›</a:t>
            </a:fld>
            <a:endParaRPr lang="en-US"/>
          </a:p>
        </p:txBody>
      </p:sp>
    </p:spTree>
    <p:extLst>
      <p:ext uri="{BB962C8B-B14F-4D97-AF65-F5344CB8AC3E}">
        <p14:creationId xmlns:p14="http://schemas.microsoft.com/office/powerpoint/2010/main" val="2394249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1714C-8ADC-EF46-B631-6014A8FE9E0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61AE20B-4ECC-7349-AB1C-C033B592E28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32E27E7-C5D4-2A4F-BD69-510571E57C7C}"/>
              </a:ext>
            </a:extLst>
          </p:cNvPr>
          <p:cNvSpPr>
            <a:spLocks noGrp="1"/>
          </p:cNvSpPr>
          <p:nvPr>
            <p:ph type="dt" sz="half" idx="10"/>
          </p:nvPr>
        </p:nvSpPr>
        <p:spPr/>
        <p:txBody>
          <a:bodyPr/>
          <a:lstStyle/>
          <a:p>
            <a:fld id="{9C3EA672-B6AD-944A-BE68-DEA780B58CE3}" type="datetimeFigureOut">
              <a:rPr lang="en-US" smtClean="0"/>
              <a:t>12/7/2022</a:t>
            </a:fld>
            <a:endParaRPr lang="en-US"/>
          </a:p>
        </p:txBody>
      </p:sp>
      <p:sp>
        <p:nvSpPr>
          <p:cNvPr id="5" name="Footer Placeholder 4">
            <a:extLst>
              <a:ext uri="{FF2B5EF4-FFF2-40B4-BE49-F238E27FC236}">
                <a16:creationId xmlns:a16="http://schemas.microsoft.com/office/drawing/2014/main" id="{D8B744F2-7A28-DE4A-819C-DEFAF6A99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692DEF-AF14-554B-B0AA-24E5A86DEABC}"/>
              </a:ext>
            </a:extLst>
          </p:cNvPr>
          <p:cNvSpPr>
            <a:spLocks noGrp="1"/>
          </p:cNvSpPr>
          <p:nvPr>
            <p:ph type="sldNum" sz="quarter" idx="12"/>
          </p:nvPr>
        </p:nvSpPr>
        <p:spPr/>
        <p:txBody>
          <a:bodyPr/>
          <a:lstStyle/>
          <a:p>
            <a:fld id="{1B2980E8-258C-6D46-BBD3-CDADA7C64F0B}" type="slidenum">
              <a:rPr lang="en-US" smtClean="0"/>
              <a:t>‹#›</a:t>
            </a:fld>
            <a:endParaRPr lang="en-US"/>
          </a:p>
        </p:txBody>
      </p:sp>
    </p:spTree>
    <p:extLst>
      <p:ext uri="{BB962C8B-B14F-4D97-AF65-F5344CB8AC3E}">
        <p14:creationId xmlns:p14="http://schemas.microsoft.com/office/powerpoint/2010/main" val="475241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6FAA85-4BCF-1B47-A9D0-906F7DA2966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5C11E86-A1A3-3F41-9817-063AA50DEEA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7DB5636-8620-BC44-8A9C-517EB8689DD8}"/>
              </a:ext>
            </a:extLst>
          </p:cNvPr>
          <p:cNvSpPr>
            <a:spLocks noGrp="1"/>
          </p:cNvSpPr>
          <p:nvPr>
            <p:ph type="dt" sz="half" idx="10"/>
          </p:nvPr>
        </p:nvSpPr>
        <p:spPr/>
        <p:txBody>
          <a:bodyPr/>
          <a:lstStyle/>
          <a:p>
            <a:fld id="{9C3EA672-B6AD-944A-BE68-DEA780B58CE3}" type="datetimeFigureOut">
              <a:rPr lang="en-US" smtClean="0"/>
              <a:t>12/7/2022</a:t>
            </a:fld>
            <a:endParaRPr lang="en-US"/>
          </a:p>
        </p:txBody>
      </p:sp>
      <p:sp>
        <p:nvSpPr>
          <p:cNvPr id="5" name="Footer Placeholder 4">
            <a:extLst>
              <a:ext uri="{FF2B5EF4-FFF2-40B4-BE49-F238E27FC236}">
                <a16:creationId xmlns:a16="http://schemas.microsoft.com/office/drawing/2014/main" id="{8FECCF4C-C13E-6549-A886-6293DD981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DAD7F3-0C8E-E742-A39C-0D517590CDED}"/>
              </a:ext>
            </a:extLst>
          </p:cNvPr>
          <p:cNvSpPr>
            <a:spLocks noGrp="1"/>
          </p:cNvSpPr>
          <p:nvPr>
            <p:ph type="sldNum" sz="quarter" idx="12"/>
          </p:nvPr>
        </p:nvSpPr>
        <p:spPr/>
        <p:txBody>
          <a:bodyPr/>
          <a:lstStyle/>
          <a:p>
            <a:fld id="{1B2980E8-258C-6D46-BBD3-CDADA7C64F0B}" type="slidenum">
              <a:rPr lang="en-US" smtClean="0"/>
              <a:t>‹#›</a:t>
            </a:fld>
            <a:endParaRPr lang="en-US"/>
          </a:p>
        </p:txBody>
      </p:sp>
    </p:spTree>
    <p:extLst>
      <p:ext uri="{BB962C8B-B14F-4D97-AF65-F5344CB8AC3E}">
        <p14:creationId xmlns:p14="http://schemas.microsoft.com/office/powerpoint/2010/main" val="4294542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E281-BCA5-9E44-AA4C-B5151D61BF7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F0C0AA3-8002-6443-BDC0-8EB6A1FB8AF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E1CDE86-9B08-EE45-BAE7-6B66E4220BF5}"/>
              </a:ext>
            </a:extLst>
          </p:cNvPr>
          <p:cNvSpPr>
            <a:spLocks noGrp="1"/>
          </p:cNvSpPr>
          <p:nvPr>
            <p:ph type="dt" sz="half" idx="10"/>
          </p:nvPr>
        </p:nvSpPr>
        <p:spPr/>
        <p:txBody>
          <a:bodyPr/>
          <a:lstStyle/>
          <a:p>
            <a:fld id="{9C3EA672-B6AD-944A-BE68-DEA780B58CE3}" type="datetimeFigureOut">
              <a:rPr lang="en-US" smtClean="0"/>
              <a:t>12/7/2022</a:t>
            </a:fld>
            <a:endParaRPr lang="en-US"/>
          </a:p>
        </p:txBody>
      </p:sp>
      <p:sp>
        <p:nvSpPr>
          <p:cNvPr id="5" name="Footer Placeholder 4">
            <a:extLst>
              <a:ext uri="{FF2B5EF4-FFF2-40B4-BE49-F238E27FC236}">
                <a16:creationId xmlns:a16="http://schemas.microsoft.com/office/drawing/2014/main" id="{EACF1BDE-27A4-7342-85EB-3A906A358F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518625-A832-1946-826F-A77ED32735BA}"/>
              </a:ext>
            </a:extLst>
          </p:cNvPr>
          <p:cNvSpPr>
            <a:spLocks noGrp="1"/>
          </p:cNvSpPr>
          <p:nvPr>
            <p:ph type="sldNum" sz="quarter" idx="12"/>
          </p:nvPr>
        </p:nvSpPr>
        <p:spPr/>
        <p:txBody>
          <a:bodyPr/>
          <a:lstStyle/>
          <a:p>
            <a:fld id="{1B2980E8-258C-6D46-BBD3-CDADA7C64F0B}" type="slidenum">
              <a:rPr lang="en-US" smtClean="0"/>
              <a:t>‹#›</a:t>
            </a:fld>
            <a:endParaRPr lang="en-US"/>
          </a:p>
        </p:txBody>
      </p:sp>
    </p:spTree>
    <p:extLst>
      <p:ext uri="{BB962C8B-B14F-4D97-AF65-F5344CB8AC3E}">
        <p14:creationId xmlns:p14="http://schemas.microsoft.com/office/powerpoint/2010/main" val="2446966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B98EB-A8E8-7449-B5A8-3CE390E2A8A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C699A73-0FA6-314A-B6ED-CDDDEC11FE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9ED6855-F358-814E-AA12-B3DCEFD7ADD1}"/>
              </a:ext>
            </a:extLst>
          </p:cNvPr>
          <p:cNvSpPr>
            <a:spLocks noGrp="1"/>
          </p:cNvSpPr>
          <p:nvPr>
            <p:ph type="dt" sz="half" idx="10"/>
          </p:nvPr>
        </p:nvSpPr>
        <p:spPr/>
        <p:txBody>
          <a:bodyPr/>
          <a:lstStyle/>
          <a:p>
            <a:fld id="{9C3EA672-B6AD-944A-BE68-DEA780B58CE3}" type="datetimeFigureOut">
              <a:rPr lang="en-US" smtClean="0"/>
              <a:t>12/7/2022</a:t>
            </a:fld>
            <a:endParaRPr lang="en-US"/>
          </a:p>
        </p:txBody>
      </p:sp>
      <p:sp>
        <p:nvSpPr>
          <p:cNvPr id="5" name="Footer Placeholder 4">
            <a:extLst>
              <a:ext uri="{FF2B5EF4-FFF2-40B4-BE49-F238E27FC236}">
                <a16:creationId xmlns:a16="http://schemas.microsoft.com/office/drawing/2014/main" id="{94E5ED94-5685-A94C-9040-0CF6BD0F27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607A5-930E-2445-B385-03DBD467BEA6}"/>
              </a:ext>
            </a:extLst>
          </p:cNvPr>
          <p:cNvSpPr>
            <a:spLocks noGrp="1"/>
          </p:cNvSpPr>
          <p:nvPr>
            <p:ph type="sldNum" sz="quarter" idx="12"/>
          </p:nvPr>
        </p:nvSpPr>
        <p:spPr/>
        <p:txBody>
          <a:bodyPr/>
          <a:lstStyle/>
          <a:p>
            <a:fld id="{1B2980E8-258C-6D46-BBD3-CDADA7C64F0B}" type="slidenum">
              <a:rPr lang="en-US" smtClean="0"/>
              <a:t>‹#›</a:t>
            </a:fld>
            <a:endParaRPr lang="en-US"/>
          </a:p>
        </p:txBody>
      </p:sp>
    </p:spTree>
    <p:extLst>
      <p:ext uri="{BB962C8B-B14F-4D97-AF65-F5344CB8AC3E}">
        <p14:creationId xmlns:p14="http://schemas.microsoft.com/office/powerpoint/2010/main" val="303082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9E0C-D720-3243-A506-798EC79717E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D8D4ABF-36BC-F548-B767-6AD3E17B84C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27EC6AF-9CEF-394A-8300-53AB1209928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950E54F-E1AB-9043-8650-487A7212E0BE}"/>
              </a:ext>
            </a:extLst>
          </p:cNvPr>
          <p:cNvSpPr>
            <a:spLocks noGrp="1"/>
          </p:cNvSpPr>
          <p:nvPr>
            <p:ph type="dt" sz="half" idx="10"/>
          </p:nvPr>
        </p:nvSpPr>
        <p:spPr/>
        <p:txBody>
          <a:bodyPr/>
          <a:lstStyle/>
          <a:p>
            <a:fld id="{9C3EA672-B6AD-944A-BE68-DEA780B58CE3}" type="datetimeFigureOut">
              <a:rPr lang="en-US" smtClean="0"/>
              <a:t>12/7/2022</a:t>
            </a:fld>
            <a:endParaRPr lang="en-US"/>
          </a:p>
        </p:txBody>
      </p:sp>
      <p:sp>
        <p:nvSpPr>
          <p:cNvPr id="6" name="Footer Placeholder 5">
            <a:extLst>
              <a:ext uri="{FF2B5EF4-FFF2-40B4-BE49-F238E27FC236}">
                <a16:creationId xmlns:a16="http://schemas.microsoft.com/office/drawing/2014/main" id="{9652FB9C-67C7-0645-8F45-F655FAD8B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86DB9B-B54D-274A-A54E-2F8086A84A04}"/>
              </a:ext>
            </a:extLst>
          </p:cNvPr>
          <p:cNvSpPr>
            <a:spLocks noGrp="1"/>
          </p:cNvSpPr>
          <p:nvPr>
            <p:ph type="sldNum" sz="quarter" idx="12"/>
          </p:nvPr>
        </p:nvSpPr>
        <p:spPr/>
        <p:txBody>
          <a:bodyPr/>
          <a:lstStyle/>
          <a:p>
            <a:fld id="{1B2980E8-258C-6D46-BBD3-CDADA7C64F0B}" type="slidenum">
              <a:rPr lang="en-US" smtClean="0"/>
              <a:t>‹#›</a:t>
            </a:fld>
            <a:endParaRPr lang="en-US"/>
          </a:p>
        </p:txBody>
      </p:sp>
    </p:spTree>
    <p:extLst>
      <p:ext uri="{BB962C8B-B14F-4D97-AF65-F5344CB8AC3E}">
        <p14:creationId xmlns:p14="http://schemas.microsoft.com/office/powerpoint/2010/main" val="323719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26BC-174C-1F41-AA05-206B1015438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3EFE809-8E33-B644-BB46-2A8D896F9F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86EFB29-744C-7044-A761-675BB1BFFAF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FABB5E1-B2F9-DC4E-8C13-476A740D08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A964584-7AE1-9940-9C1A-BE490DE8FA8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2838179-DD46-4D4F-BC90-1DA08ECC0397}"/>
              </a:ext>
            </a:extLst>
          </p:cNvPr>
          <p:cNvSpPr>
            <a:spLocks noGrp="1"/>
          </p:cNvSpPr>
          <p:nvPr>
            <p:ph type="dt" sz="half" idx="10"/>
          </p:nvPr>
        </p:nvSpPr>
        <p:spPr/>
        <p:txBody>
          <a:bodyPr/>
          <a:lstStyle/>
          <a:p>
            <a:fld id="{9C3EA672-B6AD-944A-BE68-DEA780B58CE3}" type="datetimeFigureOut">
              <a:rPr lang="en-US" smtClean="0"/>
              <a:t>12/7/2022</a:t>
            </a:fld>
            <a:endParaRPr lang="en-US"/>
          </a:p>
        </p:txBody>
      </p:sp>
      <p:sp>
        <p:nvSpPr>
          <p:cNvPr id="8" name="Footer Placeholder 7">
            <a:extLst>
              <a:ext uri="{FF2B5EF4-FFF2-40B4-BE49-F238E27FC236}">
                <a16:creationId xmlns:a16="http://schemas.microsoft.com/office/drawing/2014/main" id="{5D149D36-596B-4D4D-A2AD-C8E4EDC673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C367C2-F426-2B4B-B1B6-0A736BDCFC71}"/>
              </a:ext>
            </a:extLst>
          </p:cNvPr>
          <p:cNvSpPr>
            <a:spLocks noGrp="1"/>
          </p:cNvSpPr>
          <p:nvPr>
            <p:ph type="sldNum" sz="quarter" idx="12"/>
          </p:nvPr>
        </p:nvSpPr>
        <p:spPr/>
        <p:txBody>
          <a:bodyPr/>
          <a:lstStyle/>
          <a:p>
            <a:fld id="{1B2980E8-258C-6D46-BBD3-CDADA7C64F0B}" type="slidenum">
              <a:rPr lang="en-US" smtClean="0"/>
              <a:t>‹#›</a:t>
            </a:fld>
            <a:endParaRPr lang="en-US"/>
          </a:p>
        </p:txBody>
      </p:sp>
    </p:spTree>
    <p:extLst>
      <p:ext uri="{BB962C8B-B14F-4D97-AF65-F5344CB8AC3E}">
        <p14:creationId xmlns:p14="http://schemas.microsoft.com/office/powerpoint/2010/main" val="2517736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E710A-9CB4-0C42-B3BF-72C064BA9E7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53EBB18-1597-C843-B083-699716FF762E}"/>
              </a:ext>
            </a:extLst>
          </p:cNvPr>
          <p:cNvSpPr>
            <a:spLocks noGrp="1"/>
          </p:cNvSpPr>
          <p:nvPr>
            <p:ph type="dt" sz="half" idx="10"/>
          </p:nvPr>
        </p:nvSpPr>
        <p:spPr/>
        <p:txBody>
          <a:bodyPr/>
          <a:lstStyle/>
          <a:p>
            <a:fld id="{9C3EA672-B6AD-944A-BE68-DEA780B58CE3}" type="datetimeFigureOut">
              <a:rPr lang="en-US" smtClean="0"/>
              <a:t>12/7/2022</a:t>
            </a:fld>
            <a:endParaRPr lang="en-US"/>
          </a:p>
        </p:txBody>
      </p:sp>
      <p:sp>
        <p:nvSpPr>
          <p:cNvPr id="4" name="Footer Placeholder 3">
            <a:extLst>
              <a:ext uri="{FF2B5EF4-FFF2-40B4-BE49-F238E27FC236}">
                <a16:creationId xmlns:a16="http://schemas.microsoft.com/office/drawing/2014/main" id="{7C738988-374D-4342-8D64-832B50F0DD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E5281C-8F23-DE4B-8783-0C941FB26581}"/>
              </a:ext>
            </a:extLst>
          </p:cNvPr>
          <p:cNvSpPr>
            <a:spLocks noGrp="1"/>
          </p:cNvSpPr>
          <p:nvPr>
            <p:ph type="sldNum" sz="quarter" idx="12"/>
          </p:nvPr>
        </p:nvSpPr>
        <p:spPr/>
        <p:txBody>
          <a:bodyPr/>
          <a:lstStyle/>
          <a:p>
            <a:fld id="{1B2980E8-258C-6D46-BBD3-CDADA7C64F0B}" type="slidenum">
              <a:rPr lang="en-US" smtClean="0"/>
              <a:t>‹#›</a:t>
            </a:fld>
            <a:endParaRPr lang="en-US"/>
          </a:p>
        </p:txBody>
      </p:sp>
    </p:spTree>
    <p:extLst>
      <p:ext uri="{BB962C8B-B14F-4D97-AF65-F5344CB8AC3E}">
        <p14:creationId xmlns:p14="http://schemas.microsoft.com/office/powerpoint/2010/main" val="1649448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7372D0-A244-C742-8833-F86EFD4A507F}"/>
              </a:ext>
            </a:extLst>
          </p:cNvPr>
          <p:cNvSpPr>
            <a:spLocks noGrp="1"/>
          </p:cNvSpPr>
          <p:nvPr>
            <p:ph type="dt" sz="half" idx="10"/>
          </p:nvPr>
        </p:nvSpPr>
        <p:spPr/>
        <p:txBody>
          <a:bodyPr/>
          <a:lstStyle/>
          <a:p>
            <a:fld id="{9C3EA672-B6AD-944A-BE68-DEA780B58CE3}" type="datetimeFigureOut">
              <a:rPr lang="en-US" smtClean="0"/>
              <a:t>12/7/2022</a:t>
            </a:fld>
            <a:endParaRPr lang="en-US"/>
          </a:p>
        </p:txBody>
      </p:sp>
      <p:sp>
        <p:nvSpPr>
          <p:cNvPr id="3" name="Footer Placeholder 2">
            <a:extLst>
              <a:ext uri="{FF2B5EF4-FFF2-40B4-BE49-F238E27FC236}">
                <a16:creationId xmlns:a16="http://schemas.microsoft.com/office/drawing/2014/main" id="{A7D98B08-6129-E746-9C25-E7670D80BE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B40B74-95B8-7847-930A-170A3420A34C}"/>
              </a:ext>
            </a:extLst>
          </p:cNvPr>
          <p:cNvSpPr>
            <a:spLocks noGrp="1"/>
          </p:cNvSpPr>
          <p:nvPr>
            <p:ph type="sldNum" sz="quarter" idx="12"/>
          </p:nvPr>
        </p:nvSpPr>
        <p:spPr/>
        <p:txBody>
          <a:bodyPr/>
          <a:lstStyle/>
          <a:p>
            <a:fld id="{1B2980E8-258C-6D46-BBD3-CDADA7C64F0B}" type="slidenum">
              <a:rPr lang="en-US" smtClean="0"/>
              <a:t>‹#›</a:t>
            </a:fld>
            <a:endParaRPr lang="en-US"/>
          </a:p>
        </p:txBody>
      </p:sp>
    </p:spTree>
    <p:extLst>
      <p:ext uri="{BB962C8B-B14F-4D97-AF65-F5344CB8AC3E}">
        <p14:creationId xmlns:p14="http://schemas.microsoft.com/office/powerpoint/2010/main" val="759107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34C59-5432-2348-A5E7-74534E99159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722B1B0-7DF0-934F-A91A-FA180DC773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BBFBD4E-77B8-6540-8607-BA9E6A84C6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D3FA347-789E-3A49-8216-49E8F122066B}"/>
              </a:ext>
            </a:extLst>
          </p:cNvPr>
          <p:cNvSpPr>
            <a:spLocks noGrp="1"/>
          </p:cNvSpPr>
          <p:nvPr>
            <p:ph type="dt" sz="half" idx="10"/>
          </p:nvPr>
        </p:nvSpPr>
        <p:spPr/>
        <p:txBody>
          <a:bodyPr/>
          <a:lstStyle/>
          <a:p>
            <a:fld id="{9C3EA672-B6AD-944A-BE68-DEA780B58CE3}" type="datetimeFigureOut">
              <a:rPr lang="en-US" smtClean="0"/>
              <a:t>12/7/2022</a:t>
            </a:fld>
            <a:endParaRPr lang="en-US"/>
          </a:p>
        </p:txBody>
      </p:sp>
      <p:sp>
        <p:nvSpPr>
          <p:cNvPr id="6" name="Footer Placeholder 5">
            <a:extLst>
              <a:ext uri="{FF2B5EF4-FFF2-40B4-BE49-F238E27FC236}">
                <a16:creationId xmlns:a16="http://schemas.microsoft.com/office/drawing/2014/main" id="{EB01B9E0-81BE-EF4C-9623-D6AA683DF8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6AA0AD-965D-E145-9B49-5FB70A966BE4}"/>
              </a:ext>
            </a:extLst>
          </p:cNvPr>
          <p:cNvSpPr>
            <a:spLocks noGrp="1"/>
          </p:cNvSpPr>
          <p:nvPr>
            <p:ph type="sldNum" sz="quarter" idx="12"/>
          </p:nvPr>
        </p:nvSpPr>
        <p:spPr/>
        <p:txBody>
          <a:bodyPr/>
          <a:lstStyle/>
          <a:p>
            <a:fld id="{1B2980E8-258C-6D46-BBD3-CDADA7C64F0B}" type="slidenum">
              <a:rPr lang="en-US" smtClean="0"/>
              <a:t>‹#›</a:t>
            </a:fld>
            <a:endParaRPr lang="en-US"/>
          </a:p>
        </p:txBody>
      </p:sp>
    </p:spTree>
    <p:extLst>
      <p:ext uri="{BB962C8B-B14F-4D97-AF65-F5344CB8AC3E}">
        <p14:creationId xmlns:p14="http://schemas.microsoft.com/office/powerpoint/2010/main" val="1139358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CD402-292F-874E-B3BA-0733B065E1A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3BD4AFA-832A-8744-BE7D-8CADEE4326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938510-4C68-D048-AE2A-6A549428D4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F33C01-2FCB-B241-9E18-021BD4A84CCD}"/>
              </a:ext>
            </a:extLst>
          </p:cNvPr>
          <p:cNvSpPr>
            <a:spLocks noGrp="1"/>
          </p:cNvSpPr>
          <p:nvPr>
            <p:ph type="dt" sz="half" idx="10"/>
          </p:nvPr>
        </p:nvSpPr>
        <p:spPr/>
        <p:txBody>
          <a:bodyPr/>
          <a:lstStyle/>
          <a:p>
            <a:fld id="{9C3EA672-B6AD-944A-BE68-DEA780B58CE3}" type="datetimeFigureOut">
              <a:rPr lang="en-US" smtClean="0"/>
              <a:t>12/7/2022</a:t>
            </a:fld>
            <a:endParaRPr lang="en-US"/>
          </a:p>
        </p:txBody>
      </p:sp>
      <p:sp>
        <p:nvSpPr>
          <p:cNvPr id="6" name="Footer Placeholder 5">
            <a:extLst>
              <a:ext uri="{FF2B5EF4-FFF2-40B4-BE49-F238E27FC236}">
                <a16:creationId xmlns:a16="http://schemas.microsoft.com/office/drawing/2014/main" id="{74F52FDC-B2FC-B147-9EAD-102006BB31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58C08D-2CE8-BE48-9E41-23F280F7F34B}"/>
              </a:ext>
            </a:extLst>
          </p:cNvPr>
          <p:cNvSpPr>
            <a:spLocks noGrp="1"/>
          </p:cNvSpPr>
          <p:nvPr>
            <p:ph type="sldNum" sz="quarter" idx="12"/>
          </p:nvPr>
        </p:nvSpPr>
        <p:spPr/>
        <p:txBody>
          <a:bodyPr/>
          <a:lstStyle/>
          <a:p>
            <a:fld id="{1B2980E8-258C-6D46-BBD3-CDADA7C64F0B}" type="slidenum">
              <a:rPr lang="en-US" smtClean="0"/>
              <a:t>‹#›</a:t>
            </a:fld>
            <a:endParaRPr lang="en-US"/>
          </a:p>
        </p:txBody>
      </p:sp>
    </p:spTree>
    <p:extLst>
      <p:ext uri="{BB962C8B-B14F-4D97-AF65-F5344CB8AC3E}">
        <p14:creationId xmlns:p14="http://schemas.microsoft.com/office/powerpoint/2010/main" val="87068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A178D3-BF3C-0E4B-8CB4-BD8E4D0D92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FF26F34-74BA-F64F-847C-7E76615634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46A8B0E-6D8B-B248-B1FD-453F9B9B26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3EA672-B6AD-944A-BE68-DEA780B58CE3}" type="datetimeFigureOut">
              <a:rPr lang="en-US" smtClean="0"/>
              <a:t>12/7/2022</a:t>
            </a:fld>
            <a:endParaRPr lang="en-US"/>
          </a:p>
        </p:txBody>
      </p:sp>
      <p:sp>
        <p:nvSpPr>
          <p:cNvPr id="5" name="Footer Placeholder 4">
            <a:extLst>
              <a:ext uri="{FF2B5EF4-FFF2-40B4-BE49-F238E27FC236}">
                <a16:creationId xmlns:a16="http://schemas.microsoft.com/office/drawing/2014/main" id="{DE1FD12A-1CB4-3F47-A2D7-B054A1518F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A3A0E3-58E4-A947-AE72-1CBAF19866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2980E8-258C-6D46-BBD3-CDADA7C64F0B}" type="slidenum">
              <a:rPr lang="en-US" smtClean="0"/>
              <a:t>‹#›</a:t>
            </a:fld>
            <a:endParaRPr lang="en-US"/>
          </a:p>
        </p:txBody>
      </p:sp>
    </p:spTree>
    <p:extLst>
      <p:ext uri="{BB962C8B-B14F-4D97-AF65-F5344CB8AC3E}">
        <p14:creationId xmlns:p14="http://schemas.microsoft.com/office/powerpoint/2010/main" val="2452661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12">
            <a:extLst>
              <a:ext uri="{FF2B5EF4-FFF2-40B4-BE49-F238E27FC236}">
                <a16:creationId xmlns:a16="http://schemas.microsoft.com/office/drawing/2014/main" id="{2810EA4A-D297-4DD2-93C5-31115F58E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2" name="Picture 14">
            <a:extLst>
              <a:ext uri="{FF2B5EF4-FFF2-40B4-BE49-F238E27FC236}">
                <a16:creationId xmlns:a16="http://schemas.microsoft.com/office/drawing/2014/main" id="{6FF42514-8879-4726-A5DC-9181A01AE5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9003" t="45716" r="30135" b="9820"/>
          <a:stretch>
            <a:fillRect/>
          </a:stretch>
        </p:blipFill>
        <p:spPr>
          <a:xfrm rot="5400000">
            <a:off x="3752077" y="2019878"/>
            <a:ext cx="6858000" cy="2818244"/>
          </a:xfrm>
          <a:custGeom>
            <a:avLst/>
            <a:gdLst>
              <a:gd name="connsiteX0" fmla="*/ 0 w 6858000"/>
              <a:gd name="connsiteY0" fmla="*/ 2818244 h 2818244"/>
              <a:gd name="connsiteX1" fmla="*/ 0 w 6858000"/>
              <a:gd name="connsiteY1" fmla="*/ 0 h 2818244"/>
              <a:gd name="connsiteX2" fmla="*/ 6858000 w 6858000"/>
              <a:gd name="connsiteY2" fmla="*/ 0 h 2818244"/>
              <a:gd name="connsiteX3" fmla="*/ 6857999 w 6858000"/>
              <a:gd name="connsiteY3" fmla="*/ 2818244 h 2818244"/>
            </a:gdLst>
            <a:ahLst/>
            <a:cxnLst>
              <a:cxn ang="0">
                <a:pos x="connsiteX0" y="connsiteY0"/>
              </a:cxn>
              <a:cxn ang="0">
                <a:pos x="connsiteX1" y="connsiteY1"/>
              </a:cxn>
              <a:cxn ang="0">
                <a:pos x="connsiteX2" y="connsiteY2"/>
              </a:cxn>
              <a:cxn ang="0">
                <a:pos x="connsiteX3" y="connsiteY3"/>
              </a:cxn>
            </a:cxnLst>
            <a:rect l="l" t="t" r="r" b="b"/>
            <a:pathLst>
              <a:path w="6858000" h="2818244">
                <a:moveTo>
                  <a:pt x="0" y="2818244"/>
                </a:moveTo>
                <a:lnTo>
                  <a:pt x="0" y="0"/>
                </a:lnTo>
                <a:lnTo>
                  <a:pt x="6858000" y="0"/>
                </a:lnTo>
                <a:lnTo>
                  <a:pt x="6857999" y="2818244"/>
                </a:lnTo>
                <a:close/>
              </a:path>
            </a:pathLst>
          </a:custGeom>
        </p:spPr>
      </p:pic>
      <p:sp>
        <p:nvSpPr>
          <p:cNvPr id="2" name="TextBox 1">
            <a:extLst>
              <a:ext uri="{FF2B5EF4-FFF2-40B4-BE49-F238E27FC236}">
                <a16:creationId xmlns:a16="http://schemas.microsoft.com/office/drawing/2014/main" id="{9F68C924-2DDD-D441-8A13-B4847D119DAA}"/>
              </a:ext>
            </a:extLst>
          </p:cNvPr>
          <p:cNvSpPr txBox="1"/>
          <p:nvPr/>
        </p:nvSpPr>
        <p:spPr>
          <a:xfrm>
            <a:off x="8325852" y="1118937"/>
            <a:ext cx="3404937" cy="268318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700" kern="1200" dirty="0">
                <a:solidFill>
                  <a:srgbClr val="FFFFFF"/>
                </a:solidFill>
                <a:latin typeface="+mj-lt"/>
                <a:ea typeface="+mj-ea"/>
                <a:cs typeface="+mj-cs"/>
              </a:rPr>
              <a:t>Principles &amp; Conventions underlying Financial Reports</a:t>
            </a:r>
          </a:p>
        </p:txBody>
      </p:sp>
      <p:sp>
        <p:nvSpPr>
          <p:cNvPr id="43" name="Rectangle 16">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12946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stack, light&#10;&#10;Description automatically generated">
            <a:extLst>
              <a:ext uri="{FF2B5EF4-FFF2-40B4-BE49-F238E27FC236}">
                <a16:creationId xmlns:a16="http://schemas.microsoft.com/office/drawing/2014/main" id="{CCACA3A1-771D-3D43-88EB-DF3C0365B629}"/>
              </a:ext>
            </a:extLst>
          </p:cNvPr>
          <p:cNvPicPr>
            <a:picLocks noChangeAspect="1"/>
          </p:cNvPicPr>
          <p:nvPr/>
        </p:nvPicPr>
        <p:blipFill>
          <a:blip r:embed="rId3"/>
          <a:stretch>
            <a:fillRect/>
          </a:stretch>
        </p:blipFill>
        <p:spPr>
          <a:xfrm>
            <a:off x="804672" y="1473078"/>
            <a:ext cx="6137549" cy="3911844"/>
          </a:xfrm>
          <a:prstGeom prst="rect">
            <a:avLst/>
          </a:prstGeom>
        </p:spPr>
      </p:pic>
      <p:sp>
        <p:nvSpPr>
          <p:cNvPr id="6" name="TextBox 5">
            <a:extLst>
              <a:ext uri="{FF2B5EF4-FFF2-40B4-BE49-F238E27FC236}">
                <a16:creationId xmlns:a16="http://schemas.microsoft.com/office/drawing/2014/main" id="{C89807B1-409B-2349-B43F-B461163369D0}"/>
              </a:ext>
            </a:extLst>
          </p:cNvPr>
          <p:cNvSpPr txBox="1"/>
          <p:nvPr/>
        </p:nvSpPr>
        <p:spPr>
          <a:xfrm>
            <a:off x="804672" y="295422"/>
            <a:ext cx="3964276" cy="707886"/>
          </a:xfrm>
          <a:prstGeom prst="rect">
            <a:avLst/>
          </a:prstGeom>
          <a:noFill/>
        </p:spPr>
        <p:txBody>
          <a:bodyPr wrap="square" rtlCol="0">
            <a:spAutoFit/>
          </a:bodyPr>
          <a:lstStyle/>
          <a:p>
            <a:r>
              <a:rPr lang="en-US" sz="2000" b="1" dirty="0">
                <a:solidFill>
                  <a:srgbClr val="0070C0"/>
                </a:solidFill>
              </a:rPr>
              <a:t>Accounting and Finance ATAR</a:t>
            </a:r>
          </a:p>
          <a:p>
            <a:r>
              <a:rPr lang="en-US" sz="2000" b="1" dirty="0">
                <a:solidFill>
                  <a:srgbClr val="0070C0"/>
                </a:solidFill>
              </a:rPr>
              <a:t>Year 11</a:t>
            </a:r>
          </a:p>
        </p:txBody>
      </p:sp>
    </p:spTree>
    <p:extLst>
      <p:ext uri="{BB962C8B-B14F-4D97-AF65-F5344CB8AC3E}">
        <p14:creationId xmlns:p14="http://schemas.microsoft.com/office/powerpoint/2010/main" val="14920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9C9F6B-B90E-C449-8561-49B94E052D84}"/>
              </a:ext>
            </a:extLst>
          </p:cNvPr>
          <p:cNvPicPr>
            <a:picLocks noChangeAspect="1"/>
          </p:cNvPicPr>
          <p:nvPr/>
        </p:nvPicPr>
        <p:blipFill>
          <a:blip r:embed="rId2"/>
          <a:stretch>
            <a:fillRect/>
          </a:stretch>
        </p:blipFill>
        <p:spPr>
          <a:xfrm>
            <a:off x="1408176" y="114300"/>
            <a:ext cx="9875774" cy="6309858"/>
          </a:xfrm>
          <a:prstGeom prst="rect">
            <a:avLst/>
          </a:prstGeom>
        </p:spPr>
      </p:pic>
      <p:sp>
        <p:nvSpPr>
          <p:cNvPr id="3" name="Rectangle 2">
            <a:extLst>
              <a:ext uri="{FF2B5EF4-FFF2-40B4-BE49-F238E27FC236}">
                <a16:creationId xmlns:a16="http://schemas.microsoft.com/office/drawing/2014/main" id="{36706262-215E-5F41-A13E-A29FE94EC97A}"/>
              </a:ext>
            </a:extLst>
          </p:cNvPr>
          <p:cNvSpPr/>
          <p:nvPr/>
        </p:nvSpPr>
        <p:spPr>
          <a:xfrm>
            <a:off x="1901952" y="6465804"/>
            <a:ext cx="10698480" cy="369332"/>
          </a:xfrm>
          <a:prstGeom prst="rect">
            <a:avLst/>
          </a:prstGeom>
        </p:spPr>
        <p:txBody>
          <a:bodyPr wrap="square">
            <a:spAutoFit/>
          </a:bodyPr>
          <a:lstStyle/>
          <a:p>
            <a:r>
              <a:rPr lang="en-US" dirty="0"/>
              <a:t>Definition from the </a:t>
            </a:r>
            <a:r>
              <a:rPr lang="en-US" b="1" dirty="0"/>
              <a:t>Framework for the Preparation and Presentation of Financial Statements</a:t>
            </a:r>
          </a:p>
        </p:txBody>
      </p:sp>
    </p:spTree>
    <p:extLst>
      <p:ext uri="{BB962C8B-B14F-4D97-AF65-F5344CB8AC3E}">
        <p14:creationId xmlns:p14="http://schemas.microsoft.com/office/powerpoint/2010/main" val="1693126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BC5138-678A-9B45-84A3-0C50D60EF46A}"/>
              </a:ext>
            </a:extLst>
          </p:cNvPr>
          <p:cNvSpPr txBox="1"/>
          <p:nvPr/>
        </p:nvSpPr>
        <p:spPr>
          <a:xfrm>
            <a:off x="482929" y="328642"/>
            <a:ext cx="10638714" cy="4524315"/>
          </a:xfrm>
          <a:prstGeom prst="rect">
            <a:avLst/>
          </a:prstGeom>
          <a:noFill/>
        </p:spPr>
        <p:txBody>
          <a:bodyPr wrap="square" rtlCol="0">
            <a:spAutoFit/>
          </a:bodyPr>
          <a:lstStyle/>
          <a:p>
            <a:r>
              <a:rPr lang="en-US" sz="3200" b="1" dirty="0"/>
              <a:t>Equity</a:t>
            </a:r>
          </a:p>
          <a:p>
            <a:endParaRPr lang="en-US" sz="3200" dirty="0"/>
          </a:p>
          <a:p>
            <a:r>
              <a:rPr lang="en-US" sz="3200" dirty="0"/>
              <a:t>Equity is the remaining interest in the assets of the business after deductions of its liabilities, E = A - L</a:t>
            </a:r>
          </a:p>
          <a:p>
            <a:endParaRPr lang="en-US" sz="3200" dirty="0"/>
          </a:p>
          <a:p>
            <a:r>
              <a:rPr lang="en-US" sz="3200" dirty="0"/>
              <a:t>Equity is the amount the business owes </a:t>
            </a:r>
          </a:p>
          <a:p>
            <a:r>
              <a:rPr lang="en-US" sz="3200" dirty="0"/>
              <a:t>the owners. It is the owners’ investment</a:t>
            </a:r>
          </a:p>
          <a:p>
            <a:r>
              <a:rPr lang="en-US" sz="3200" dirty="0"/>
              <a:t>in the business.</a:t>
            </a:r>
          </a:p>
          <a:p>
            <a:endParaRPr lang="en-US" sz="3200" dirty="0"/>
          </a:p>
        </p:txBody>
      </p:sp>
      <p:pic>
        <p:nvPicPr>
          <p:cNvPr id="5" name="Picture 4" descr="A screenshot of a cell phone&#10;&#10;Description automatically generated">
            <a:extLst>
              <a:ext uri="{FF2B5EF4-FFF2-40B4-BE49-F238E27FC236}">
                <a16:creationId xmlns:a16="http://schemas.microsoft.com/office/drawing/2014/main" id="{B922F996-D4BE-2E42-93FC-0BA838D8AF3C}"/>
              </a:ext>
            </a:extLst>
          </p:cNvPr>
          <p:cNvPicPr>
            <a:picLocks noChangeAspect="1"/>
          </p:cNvPicPr>
          <p:nvPr/>
        </p:nvPicPr>
        <p:blipFill>
          <a:blip r:embed="rId2"/>
          <a:stretch>
            <a:fillRect/>
          </a:stretch>
        </p:blipFill>
        <p:spPr>
          <a:xfrm>
            <a:off x="6529211" y="4069856"/>
            <a:ext cx="5179860" cy="2459502"/>
          </a:xfrm>
          <a:prstGeom prst="rect">
            <a:avLst/>
          </a:prstGeom>
        </p:spPr>
      </p:pic>
    </p:spTree>
    <p:extLst>
      <p:ext uri="{BB962C8B-B14F-4D97-AF65-F5344CB8AC3E}">
        <p14:creationId xmlns:p14="http://schemas.microsoft.com/office/powerpoint/2010/main" val="1516369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68F473-F231-9443-9482-82FA95A08234}"/>
              </a:ext>
            </a:extLst>
          </p:cNvPr>
          <p:cNvSpPr txBox="1"/>
          <p:nvPr/>
        </p:nvSpPr>
        <p:spPr>
          <a:xfrm>
            <a:off x="375891" y="486478"/>
            <a:ext cx="10846191" cy="6247864"/>
          </a:xfrm>
          <a:prstGeom prst="rect">
            <a:avLst/>
          </a:prstGeom>
          <a:noFill/>
        </p:spPr>
        <p:txBody>
          <a:bodyPr wrap="square" rtlCol="0">
            <a:spAutoFit/>
          </a:bodyPr>
          <a:lstStyle/>
          <a:p>
            <a:pPr algn="ctr"/>
            <a:r>
              <a:rPr lang="en-US" sz="2800" b="1" dirty="0"/>
              <a:t>The Accounting Equation               </a:t>
            </a:r>
          </a:p>
          <a:p>
            <a:endParaRPr lang="en-US" sz="2800" dirty="0"/>
          </a:p>
          <a:p>
            <a:endParaRPr lang="en-US" sz="2800" dirty="0"/>
          </a:p>
          <a:p>
            <a:r>
              <a:rPr lang="en-US" sz="2800" dirty="0"/>
              <a:t>The simplified accounting equation show a snapshot of a business at a specific point in term.</a:t>
            </a:r>
          </a:p>
          <a:p>
            <a:endParaRPr lang="en-US" sz="2800" dirty="0"/>
          </a:p>
          <a:p>
            <a:endParaRPr lang="en-US" sz="2800" dirty="0"/>
          </a:p>
          <a:p>
            <a:r>
              <a:rPr lang="en-US" sz="2800" dirty="0" err="1"/>
              <a:t>Eq</a:t>
            </a:r>
            <a:r>
              <a:rPr lang="en-US" sz="2800" dirty="0"/>
              <a:t> = A - L    or</a:t>
            </a:r>
          </a:p>
          <a:p>
            <a:r>
              <a:rPr lang="en-US" sz="2800" dirty="0"/>
              <a:t>A = L + </a:t>
            </a:r>
            <a:r>
              <a:rPr lang="en-US" sz="2800" dirty="0" err="1"/>
              <a:t>Eq</a:t>
            </a:r>
            <a:r>
              <a:rPr lang="en-US" sz="2800" dirty="0"/>
              <a:t>    or</a:t>
            </a:r>
          </a:p>
          <a:p>
            <a:r>
              <a:rPr lang="en-US" sz="2800" dirty="0"/>
              <a:t>L = A – </a:t>
            </a:r>
            <a:r>
              <a:rPr lang="en-US" sz="2800" dirty="0" err="1"/>
              <a:t>Eq</a:t>
            </a:r>
            <a:r>
              <a:rPr lang="en-US" sz="2800" dirty="0"/>
              <a:t>     </a:t>
            </a:r>
          </a:p>
          <a:p>
            <a:endParaRPr lang="en-US" sz="2800" dirty="0"/>
          </a:p>
          <a:p>
            <a:endParaRPr lang="en-US" sz="2800" dirty="0"/>
          </a:p>
          <a:p>
            <a:r>
              <a:rPr lang="en-US" sz="2800" dirty="0"/>
              <a:t>Where A = Assets, L = Liabilities and </a:t>
            </a:r>
            <a:r>
              <a:rPr lang="en-US" sz="2800" dirty="0" err="1"/>
              <a:t>Eq</a:t>
            </a:r>
            <a:r>
              <a:rPr lang="en-US" sz="2800" dirty="0"/>
              <a:t> = Equity.</a:t>
            </a:r>
          </a:p>
          <a:p>
            <a:endParaRPr lang="en-US" dirty="0"/>
          </a:p>
          <a:p>
            <a:endParaRPr lang="en-US" dirty="0"/>
          </a:p>
        </p:txBody>
      </p:sp>
      <p:pic>
        <p:nvPicPr>
          <p:cNvPr id="5" name="Picture 4" descr="A close up of a sign&#10;&#10;Description automatically generated">
            <a:extLst>
              <a:ext uri="{FF2B5EF4-FFF2-40B4-BE49-F238E27FC236}">
                <a16:creationId xmlns:a16="http://schemas.microsoft.com/office/drawing/2014/main" id="{6EDCE9F2-0DC7-4740-9AE7-FA737399518E}"/>
              </a:ext>
            </a:extLst>
          </p:cNvPr>
          <p:cNvPicPr>
            <a:picLocks noChangeAspect="1"/>
          </p:cNvPicPr>
          <p:nvPr/>
        </p:nvPicPr>
        <p:blipFill>
          <a:blip r:embed="rId2"/>
          <a:stretch>
            <a:fillRect/>
          </a:stretch>
        </p:blipFill>
        <p:spPr>
          <a:xfrm>
            <a:off x="6095999" y="2382932"/>
            <a:ext cx="6078387" cy="3184494"/>
          </a:xfrm>
          <a:prstGeom prst="rect">
            <a:avLst/>
          </a:prstGeom>
        </p:spPr>
      </p:pic>
    </p:spTree>
    <p:extLst>
      <p:ext uri="{BB962C8B-B14F-4D97-AF65-F5344CB8AC3E}">
        <p14:creationId xmlns:p14="http://schemas.microsoft.com/office/powerpoint/2010/main" val="2024756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25653C-823A-8C49-BFFE-4FDFF85CE5BB}"/>
              </a:ext>
            </a:extLst>
          </p:cNvPr>
          <p:cNvSpPr txBox="1"/>
          <p:nvPr/>
        </p:nvSpPr>
        <p:spPr>
          <a:xfrm>
            <a:off x="844061" y="335845"/>
            <a:ext cx="7001084" cy="6555641"/>
          </a:xfrm>
          <a:prstGeom prst="rect">
            <a:avLst/>
          </a:prstGeom>
          <a:noFill/>
        </p:spPr>
        <p:txBody>
          <a:bodyPr wrap="none" rtlCol="0">
            <a:spAutoFit/>
          </a:bodyPr>
          <a:lstStyle/>
          <a:p>
            <a:r>
              <a:rPr lang="en-US" sz="2400" dirty="0"/>
              <a:t>Questions:</a:t>
            </a:r>
          </a:p>
          <a:p>
            <a:endParaRPr lang="en-US" sz="2400" dirty="0"/>
          </a:p>
          <a:p>
            <a:pPr marL="342900" indent="-342900">
              <a:buAutoNum type="arabicPeriod"/>
            </a:pPr>
            <a:r>
              <a:rPr lang="en-US" sz="2400" dirty="0"/>
              <a:t>Define an ‘asset’, using examples.</a:t>
            </a:r>
          </a:p>
          <a:p>
            <a:pPr marL="342900" indent="-342900">
              <a:buAutoNum type="arabicPeriod"/>
            </a:pPr>
            <a:endParaRPr lang="en-US" sz="2400" dirty="0"/>
          </a:p>
          <a:p>
            <a:pPr marL="342900" indent="-342900">
              <a:buAutoNum type="arabicPeriod"/>
            </a:pPr>
            <a:r>
              <a:rPr lang="en-US" sz="2400" dirty="0"/>
              <a:t>Define a ‘liability’, using examples.</a:t>
            </a:r>
          </a:p>
          <a:p>
            <a:pPr marL="342900" indent="-342900">
              <a:buAutoNum type="arabicPeriod"/>
            </a:pPr>
            <a:endParaRPr lang="en-US" sz="2400" dirty="0"/>
          </a:p>
          <a:p>
            <a:pPr marL="342900" indent="-342900">
              <a:buAutoNum type="arabicPeriod"/>
            </a:pPr>
            <a:r>
              <a:rPr lang="en-US" sz="2400" dirty="0"/>
              <a:t>Define ‘equity’.</a:t>
            </a:r>
          </a:p>
          <a:p>
            <a:pPr marL="342900" indent="-342900">
              <a:buAutoNum type="arabicPeriod"/>
            </a:pPr>
            <a:endParaRPr lang="en-US" sz="2400" dirty="0"/>
          </a:p>
          <a:p>
            <a:pPr marL="342900" indent="-342900">
              <a:buAutoNum type="arabicPeriod"/>
            </a:pPr>
            <a:r>
              <a:rPr lang="en-US" sz="2400" dirty="0"/>
              <a:t>Classify the following as an Asset, Liability or Equity:</a:t>
            </a:r>
          </a:p>
          <a:p>
            <a:endParaRPr lang="en-US" sz="2400" dirty="0"/>
          </a:p>
          <a:p>
            <a:pPr marL="342900" indent="-342900">
              <a:buFont typeface="Arial" panose="020B0604020202020204" pitchFamily="34" charset="0"/>
              <a:buChar char="•"/>
            </a:pPr>
            <a:r>
              <a:rPr lang="en-US" sz="2400" dirty="0"/>
              <a:t>Cash in the till</a:t>
            </a:r>
          </a:p>
          <a:p>
            <a:pPr marL="342900" indent="-342900">
              <a:buFont typeface="Arial" panose="020B0604020202020204" pitchFamily="34" charset="0"/>
              <a:buChar char="•"/>
            </a:pPr>
            <a:r>
              <a:rPr lang="en-US" sz="2400" dirty="0"/>
              <a:t>Cash in the bank account</a:t>
            </a:r>
          </a:p>
          <a:p>
            <a:pPr marL="342900" indent="-342900">
              <a:buFont typeface="Arial" panose="020B0604020202020204" pitchFamily="34" charset="0"/>
              <a:buChar char="•"/>
            </a:pPr>
            <a:r>
              <a:rPr lang="en-US" sz="2400" dirty="0"/>
              <a:t>Mortgage</a:t>
            </a:r>
          </a:p>
          <a:p>
            <a:pPr marL="342900" indent="-342900">
              <a:buFont typeface="Arial" panose="020B0604020202020204" pitchFamily="34" charset="0"/>
              <a:buChar char="•"/>
            </a:pPr>
            <a:r>
              <a:rPr lang="en-US" sz="2400" dirty="0"/>
              <a:t>Car loan</a:t>
            </a:r>
          </a:p>
          <a:p>
            <a:pPr marL="342900" indent="-342900">
              <a:buFont typeface="Arial" panose="020B0604020202020204" pitchFamily="34" charset="0"/>
              <a:buChar char="•"/>
            </a:pPr>
            <a:r>
              <a:rPr lang="en-US" sz="2400" dirty="0"/>
              <a:t>Stock</a:t>
            </a:r>
          </a:p>
          <a:p>
            <a:pPr marL="342900" indent="-342900">
              <a:buFont typeface="Arial" panose="020B0604020202020204" pitchFamily="34" charset="0"/>
              <a:buChar char="•"/>
            </a:pPr>
            <a:r>
              <a:rPr lang="en-US" sz="2400" dirty="0"/>
              <a:t>Furniture</a:t>
            </a:r>
          </a:p>
          <a:p>
            <a:pPr marL="342900" indent="-342900">
              <a:buAutoNum type="arabicPeriod"/>
            </a:pPr>
            <a:endParaRPr lang="en-US" dirty="0"/>
          </a:p>
          <a:p>
            <a:endParaRPr lang="en-US" dirty="0"/>
          </a:p>
        </p:txBody>
      </p:sp>
      <p:sp>
        <p:nvSpPr>
          <p:cNvPr id="3" name="TextBox 2">
            <a:extLst>
              <a:ext uri="{FF2B5EF4-FFF2-40B4-BE49-F238E27FC236}">
                <a16:creationId xmlns:a16="http://schemas.microsoft.com/office/drawing/2014/main" id="{64581B8A-62E4-C348-8345-C50965067EB7}"/>
              </a:ext>
            </a:extLst>
          </p:cNvPr>
          <p:cNvSpPr txBox="1"/>
          <p:nvPr/>
        </p:nvSpPr>
        <p:spPr>
          <a:xfrm>
            <a:off x="6096000" y="3981157"/>
            <a:ext cx="4468274" cy="2308324"/>
          </a:xfrm>
          <a:prstGeom prst="rect">
            <a:avLst/>
          </a:prstGeom>
          <a:noFill/>
        </p:spPr>
        <p:txBody>
          <a:bodyPr wrap="none" rtlCol="0">
            <a:spAutoFit/>
          </a:bodyPr>
          <a:lstStyle/>
          <a:p>
            <a:pPr marL="285750" indent="-285750">
              <a:buFont typeface="Arial" panose="020B0604020202020204" pitchFamily="34" charset="0"/>
              <a:buChar char="•"/>
            </a:pPr>
            <a:r>
              <a:rPr lang="en-US" sz="2400" dirty="0"/>
              <a:t>Accounts receivable</a:t>
            </a:r>
          </a:p>
          <a:p>
            <a:pPr marL="285750" indent="-285750">
              <a:buFont typeface="Arial" panose="020B0604020202020204" pitchFamily="34" charset="0"/>
              <a:buChar char="•"/>
            </a:pPr>
            <a:r>
              <a:rPr lang="en-US" sz="2400" dirty="0"/>
              <a:t>Accounts payable</a:t>
            </a:r>
          </a:p>
          <a:p>
            <a:pPr marL="285750" indent="-285750">
              <a:buFont typeface="Arial" panose="020B0604020202020204" pitchFamily="34" charset="0"/>
              <a:buChar char="•"/>
            </a:pPr>
            <a:r>
              <a:rPr lang="en-US" sz="2400" dirty="0"/>
              <a:t>Owner’s interest in the business</a:t>
            </a:r>
          </a:p>
          <a:p>
            <a:pPr marL="285750" indent="-285750">
              <a:buFont typeface="Arial" panose="020B0604020202020204" pitchFamily="34" charset="0"/>
              <a:buChar char="•"/>
            </a:pPr>
            <a:r>
              <a:rPr lang="en-US" sz="2400" dirty="0"/>
              <a:t>Drawings</a:t>
            </a:r>
          </a:p>
          <a:p>
            <a:pPr marL="285750" indent="-285750">
              <a:buFont typeface="Arial" panose="020B0604020202020204" pitchFamily="34" charset="0"/>
              <a:buChar char="•"/>
            </a:pPr>
            <a:r>
              <a:rPr lang="en-US" sz="2400" dirty="0"/>
              <a:t>Motor vehicle</a:t>
            </a:r>
          </a:p>
          <a:p>
            <a:pPr marL="285750" indent="-285750">
              <a:buFont typeface="Arial" panose="020B0604020202020204" pitchFamily="34" charset="0"/>
              <a:buChar char="•"/>
            </a:pPr>
            <a:r>
              <a:rPr lang="en-US" sz="2400" dirty="0"/>
              <a:t>Wages payable</a:t>
            </a:r>
          </a:p>
        </p:txBody>
      </p:sp>
    </p:spTree>
    <p:extLst>
      <p:ext uri="{BB962C8B-B14F-4D97-AF65-F5344CB8AC3E}">
        <p14:creationId xmlns:p14="http://schemas.microsoft.com/office/powerpoint/2010/main" val="4102300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25653C-823A-8C49-BFFE-4FDFF85CE5BB}"/>
              </a:ext>
            </a:extLst>
          </p:cNvPr>
          <p:cNvSpPr txBox="1"/>
          <p:nvPr/>
        </p:nvSpPr>
        <p:spPr>
          <a:xfrm>
            <a:off x="574430" y="0"/>
            <a:ext cx="11043139" cy="7571303"/>
          </a:xfrm>
          <a:prstGeom prst="rect">
            <a:avLst/>
          </a:prstGeom>
          <a:noFill/>
        </p:spPr>
        <p:txBody>
          <a:bodyPr wrap="square" rtlCol="0">
            <a:spAutoFit/>
          </a:bodyPr>
          <a:lstStyle/>
          <a:p>
            <a:r>
              <a:rPr lang="en-US" sz="2400" dirty="0"/>
              <a:t>Questions:</a:t>
            </a:r>
          </a:p>
          <a:p>
            <a:endParaRPr lang="en-US" sz="1000" dirty="0"/>
          </a:p>
          <a:p>
            <a:pPr marL="342900" indent="-342900">
              <a:buAutoNum type="arabicPeriod"/>
            </a:pPr>
            <a:r>
              <a:rPr lang="en-US" sz="2400" dirty="0"/>
              <a:t>Define an ‘asset’, using examples. </a:t>
            </a:r>
            <a:r>
              <a:rPr lang="en-AU" sz="2400" dirty="0">
                <a:solidFill>
                  <a:srgbClr val="FF0000"/>
                </a:solidFill>
              </a:rPr>
              <a:t>A present economic resource controlled by the entity as a result of past events. For example; cash at the bank, accounts receivable and stock (examples will vary).</a:t>
            </a:r>
            <a:endParaRPr lang="en-US" sz="2400" dirty="0">
              <a:solidFill>
                <a:srgbClr val="FF0000"/>
              </a:solidFill>
            </a:endParaRPr>
          </a:p>
          <a:p>
            <a:pPr marL="342900" indent="-342900">
              <a:buAutoNum type="arabicPeriod"/>
            </a:pPr>
            <a:endParaRPr lang="en-US" sz="1000" dirty="0"/>
          </a:p>
          <a:p>
            <a:pPr marL="342900" indent="-342900">
              <a:buFontTx/>
              <a:buAutoNum type="arabicPeriod"/>
            </a:pPr>
            <a:r>
              <a:rPr lang="en-US" sz="2400" dirty="0"/>
              <a:t>Define a ‘liability’, using examples. </a:t>
            </a:r>
            <a:r>
              <a:rPr lang="en-AU" sz="2400" dirty="0">
                <a:solidFill>
                  <a:srgbClr val="FF0000"/>
                </a:solidFill>
              </a:rPr>
              <a:t>A present obligation of the entity to transfer an economic resource as a result of past events. For example; accounts payable, car loan, wages payable (examples will vary).</a:t>
            </a:r>
          </a:p>
          <a:p>
            <a:endParaRPr lang="en-US" sz="1000" dirty="0"/>
          </a:p>
          <a:p>
            <a:r>
              <a:rPr lang="en-US" sz="2400" dirty="0"/>
              <a:t>3. Define ‘equity’. </a:t>
            </a:r>
            <a:r>
              <a:rPr lang="en-AU" sz="2400" dirty="0">
                <a:solidFill>
                  <a:srgbClr val="FF0000"/>
                </a:solidFill>
              </a:rPr>
              <a:t>The residual interest in the assets of the entity after deducting all its     </a:t>
            </a:r>
          </a:p>
          <a:p>
            <a:r>
              <a:rPr lang="en-AU" sz="2400" dirty="0">
                <a:solidFill>
                  <a:srgbClr val="FF0000"/>
                </a:solidFill>
              </a:rPr>
              <a:t>     liabilities.</a:t>
            </a:r>
            <a:endParaRPr lang="en-US" sz="2400" dirty="0"/>
          </a:p>
          <a:p>
            <a:pPr marL="342900" indent="-342900">
              <a:buAutoNum type="arabicPeriod"/>
            </a:pPr>
            <a:endParaRPr lang="en-US" sz="1000" dirty="0"/>
          </a:p>
          <a:p>
            <a:r>
              <a:rPr lang="en-US" sz="2400" dirty="0"/>
              <a:t>4. Classify the following as an Asset, Liability or Equity:</a:t>
            </a:r>
          </a:p>
          <a:p>
            <a:endParaRPr lang="en-US" sz="1200" dirty="0"/>
          </a:p>
          <a:p>
            <a:pPr marL="342900" indent="-342900">
              <a:buFont typeface="Arial" panose="020B0604020202020204" pitchFamily="34" charset="0"/>
              <a:buChar char="•"/>
            </a:pPr>
            <a:r>
              <a:rPr lang="en-US" sz="2400" dirty="0"/>
              <a:t>Cash in the till - </a:t>
            </a:r>
            <a:r>
              <a:rPr lang="en-US" sz="2400" dirty="0">
                <a:solidFill>
                  <a:srgbClr val="FF0000"/>
                </a:solidFill>
              </a:rPr>
              <a:t>Asset</a:t>
            </a:r>
          </a:p>
          <a:p>
            <a:pPr marL="342900" indent="-342900">
              <a:buFont typeface="Arial" panose="020B0604020202020204" pitchFamily="34" charset="0"/>
              <a:buChar char="•"/>
            </a:pPr>
            <a:r>
              <a:rPr lang="en-US" sz="2400" dirty="0"/>
              <a:t>Cash in the bank account - </a:t>
            </a:r>
            <a:r>
              <a:rPr lang="en-US" sz="2400" dirty="0">
                <a:solidFill>
                  <a:srgbClr val="FF0000"/>
                </a:solidFill>
              </a:rPr>
              <a:t>Asset</a:t>
            </a:r>
          </a:p>
          <a:p>
            <a:pPr marL="342900" indent="-342900">
              <a:buFont typeface="Arial" panose="020B0604020202020204" pitchFamily="34" charset="0"/>
              <a:buChar char="•"/>
            </a:pPr>
            <a:r>
              <a:rPr lang="en-US" sz="2400" dirty="0"/>
              <a:t>Mortgage - </a:t>
            </a:r>
            <a:r>
              <a:rPr lang="en-US" sz="2400" dirty="0">
                <a:solidFill>
                  <a:srgbClr val="FF0000"/>
                </a:solidFill>
              </a:rPr>
              <a:t>Liability</a:t>
            </a:r>
          </a:p>
          <a:p>
            <a:pPr marL="342900" indent="-342900">
              <a:buFont typeface="Arial" panose="020B0604020202020204" pitchFamily="34" charset="0"/>
              <a:buChar char="•"/>
            </a:pPr>
            <a:r>
              <a:rPr lang="en-US" sz="2400" dirty="0"/>
              <a:t>Car loan - </a:t>
            </a:r>
            <a:r>
              <a:rPr lang="en-US" sz="2400" dirty="0">
                <a:solidFill>
                  <a:srgbClr val="FF0000"/>
                </a:solidFill>
              </a:rPr>
              <a:t>Liability</a:t>
            </a:r>
          </a:p>
          <a:p>
            <a:pPr marL="342900" indent="-342900">
              <a:buFont typeface="Arial" panose="020B0604020202020204" pitchFamily="34" charset="0"/>
              <a:buChar char="•"/>
            </a:pPr>
            <a:r>
              <a:rPr lang="en-US" sz="2400" dirty="0"/>
              <a:t>Stock - </a:t>
            </a:r>
            <a:r>
              <a:rPr lang="en-US" sz="2400" dirty="0">
                <a:solidFill>
                  <a:srgbClr val="FF0000"/>
                </a:solidFill>
              </a:rPr>
              <a:t>Asset</a:t>
            </a:r>
          </a:p>
          <a:p>
            <a:pPr marL="342900" indent="-342900">
              <a:buFont typeface="Arial" panose="020B0604020202020204" pitchFamily="34" charset="0"/>
              <a:buChar char="•"/>
            </a:pPr>
            <a:r>
              <a:rPr lang="en-US" sz="2400" dirty="0"/>
              <a:t>Furniture - </a:t>
            </a:r>
            <a:r>
              <a:rPr lang="en-US" sz="2400" dirty="0">
                <a:solidFill>
                  <a:srgbClr val="FF0000"/>
                </a:solidFill>
              </a:rPr>
              <a:t>Asset</a:t>
            </a:r>
          </a:p>
          <a:p>
            <a:pPr marL="342900" indent="-342900">
              <a:buAutoNum type="arabicPeriod"/>
            </a:pPr>
            <a:endParaRPr lang="en-US" dirty="0"/>
          </a:p>
          <a:p>
            <a:endParaRPr lang="en-US" dirty="0"/>
          </a:p>
        </p:txBody>
      </p:sp>
      <p:sp>
        <p:nvSpPr>
          <p:cNvPr id="3" name="TextBox 2">
            <a:extLst>
              <a:ext uri="{FF2B5EF4-FFF2-40B4-BE49-F238E27FC236}">
                <a16:creationId xmlns:a16="http://schemas.microsoft.com/office/drawing/2014/main" id="{64581B8A-62E4-C348-8345-C50965067EB7}"/>
              </a:ext>
            </a:extLst>
          </p:cNvPr>
          <p:cNvSpPr txBox="1"/>
          <p:nvPr/>
        </p:nvSpPr>
        <p:spPr>
          <a:xfrm>
            <a:off x="5763491" y="4408669"/>
            <a:ext cx="5483296" cy="2308324"/>
          </a:xfrm>
          <a:prstGeom prst="rect">
            <a:avLst/>
          </a:prstGeom>
          <a:noFill/>
        </p:spPr>
        <p:txBody>
          <a:bodyPr wrap="none" rtlCol="0">
            <a:spAutoFit/>
          </a:bodyPr>
          <a:lstStyle/>
          <a:p>
            <a:pPr marL="285750" indent="-285750">
              <a:buFont typeface="Arial" panose="020B0604020202020204" pitchFamily="34" charset="0"/>
              <a:buChar char="•"/>
            </a:pPr>
            <a:r>
              <a:rPr lang="en-US" sz="2400" dirty="0"/>
              <a:t>Accounts receivable - </a:t>
            </a:r>
            <a:r>
              <a:rPr lang="en-US" sz="2400" dirty="0">
                <a:solidFill>
                  <a:srgbClr val="FF0000"/>
                </a:solidFill>
              </a:rPr>
              <a:t>Asset</a:t>
            </a:r>
          </a:p>
          <a:p>
            <a:pPr marL="285750" indent="-285750">
              <a:buFont typeface="Arial" panose="020B0604020202020204" pitchFamily="34" charset="0"/>
              <a:buChar char="•"/>
            </a:pPr>
            <a:r>
              <a:rPr lang="en-US" sz="2400" dirty="0"/>
              <a:t>Accounts payable - </a:t>
            </a:r>
            <a:r>
              <a:rPr lang="en-US" sz="2400" dirty="0">
                <a:solidFill>
                  <a:srgbClr val="FF0000"/>
                </a:solidFill>
              </a:rPr>
              <a:t>Liability</a:t>
            </a:r>
          </a:p>
          <a:p>
            <a:pPr marL="285750" indent="-285750">
              <a:buFont typeface="Arial" panose="020B0604020202020204" pitchFamily="34" charset="0"/>
              <a:buChar char="•"/>
            </a:pPr>
            <a:r>
              <a:rPr lang="en-US" sz="2400" dirty="0"/>
              <a:t>Owner’s interest in the business - </a:t>
            </a:r>
            <a:r>
              <a:rPr lang="en-US" sz="2400" dirty="0">
                <a:solidFill>
                  <a:srgbClr val="FF0000"/>
                </a:solidFill>
              </a:rPr>
              <a:t>Equity</a:t>
            </a:r>
          </a:p>
          <a:p>
            <a:pPr marL="285750" indent="-285750">
              <a:buFont typeface="Arial" panose="020B0604020202020204" pitchFamily="34" charset="0"/>
              <a:buChar char="•"/>
            </a:pPr>
            <a:r>
              <a:rPr lang="en-US" sz="2400" dirty="0"/>
              <a:t>Drawings - </a:t>
            </a:r>
            <a:r>
              <a:rPr lang="en-US" sz="2400" dirty="0">
                <a:solidFill>
                  <a:srgbClr val="FF0000"/>
                </a:solidFill>
              </a:rPr>
              <a:t>Equity</a:t>
            </a:r>
          </a:p>
          <a:p>
            <a:pPr marL="285750" indent="-285750">
              <a:buFont typeface="Arial" panose="020B0604020202020204" pitchFamily="34" charset="0"/>
              <a:buChar char="•"/>
            </a:pPr>
            <a:r>
              <a:rPr lang="en-US" sz="2400" dirty="0"/>
              <a:t>Motor vehicle - </a:t>
            </a:r>
            <a:r>
              <a:rPr lang="en-US" sz="2400" dirty="0">
                <a:solidFill>
                  <a:srgbClr val="FF0000"/>
                </a:solidFill>
              </a:rPr>
              <a:t>Asset</a:t>
            </a:r>
          </a:p>
          <a:p>
            <a:pPr marL="285750" indent="-285750">
              <a:buFont typeface="Arial" panose="020B0604020202020204" pitchFamily="34" charset="0"/>
              <a:buChar char="•"/>
            </a:pPr>
            <a:r>
              <a:rPr lang="en-US" sz="2400" dirty="0"/>
              <a:t>Wages payable - </a:t>
            </a:r>
            <a:r>
              <a:rPr lang="en-US" sz="2400" dirty="0">
                <a:solidFill>
                  <a:srgbClr val="FF0000"/>
                </a:solidFill>
              </a:rPr>
              <a:t>Liability</a:t>
            </a:r>
          </a:p>
        </p:txBody>
      </p:sp>
    </p:spTree>
    <p:extLst>
      <p:ext uri="{BB962C8B-B14F-4D97-AF65-F5344CB8AC3E}">
        <p14:creationId xmlns:p14="http://schemas.microsoft.com/office/powerpoint/2010/main" val="3411895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488EA6-382D-E948-A3B1-096609FC1F8D}"/>
              </a:ext>
            </a:extLst>
          </p:cNvPr>
          <p:cNvSpPr txBox="1"/>
          <p:nvPr/>
        </p:nvSpPr>
        <p:spPr>
          <a:xfrm>
            <a:off x="1013867" y="0"/>
            <a:ext cx="9378721" cy="4801314"/>
          </a:xfrm>
          <a:prstGeom prst="rect">
            <a:avLst/>
          </a:prstGeom>
          <a:noFill/>
        </p:spPr>
        <p:txBody>
          <a:bodyPr wrap="none" rtlCol="0">
            <a:spAutoFit/>
          </a:bodyPr>
          <a:lstStyle/>
          <a:p>
            <a:pPr algn="ctr"/>
            <a:r>
              <a:rPr lang="en-US" sz="2800" b="1" dirty="0"/>
              <a:t>Classification of Assets &amp; Liabilities</a:t>
            </a:r>
          </a:p>
          <a:p>
            <a:endParaRPr lang="en-US" sz="2800" dirty="0"/>
          </a:p>
          <a:p>
            <a:endParaRPr lang="en-US" sz="2800" dirty="0"/>
          </a:p>
          <a:p>
            <a:r>
              <a:rPr lang="en-US" sz="2800" dirty="0"/>
              <a:t>The balance sheet classifies assets as two specific types, either:</a:t>
            </a:r>
          </a:p>
          <a:p>
            <a:endParaRPr lang="en-US" sz="2800" dirty="0"/>
          </a:p>
          <a:p>
            <a:pPr marL="285750" indent="-285750">
              <a:buFont typeface="Arial" panose="020B0604020202020204" pitchFamily="34" charset="0"/>
              <a:buChar char="•"/>
            </a:pPr>
            <a:r>
              <a:rPr lang="en-US" sz="2800" dirty="0"/>
              <a:t>current assets  or </a:t>
            </a:r>
          </a:p>
          <a:p>
            <a:pPr marL="285750" indent="-285750">
              <a:buFont typeface="Arial" panose="020B0604020202020204" pitchFamily="34" charset="0"/>
              <a:buChar char="•"/>
            </a:pPr>
            <a:r>
              <a:rPr lang="en-US" sz="2800" dirty="0"/>
              <a:t>non-current assets.</a:t>
            </a:r>
          </a:p>
          <a:p>
            <a:pPr marL="285750" indent="-285750">
              <a:buFont typeface="Arial" panose="020B0604020202020204" pitchFamily="34" charset="0"/>
              <a:buChar char="•"/>
            </a:pPr>
            <a:endParaRPr lang="en-US" sz="2800" dirty="0"/>
          </a:p>
          <a:p>
            <a:endParaRPr lang="en-US" sz="2800" dirty="0"/>
          </a:p>
          <a:p>
            <a:endParaRPr lang="en-US" dirty="0"/>
          </a:p>
          <a:p>
            <a:endParaRPr lang="en-US" dirty="0"/>
          </a:p>
          <a:p>
            <a:endParaRPr lang="en-US" dirty="0"/>
          </a:p>
        </p:txBody>
      </p:sp>
      <p:sp>
        <p:nvSpPr>
          <p:cNvPr id="3" name="Rounded Rectangle 2">
            <a:extLst>
              <a:ext uri="{FF2B5EF4-FFF2-40B4-BE49-F238E27FC236}">
                <a16:creationId xmlns:a16="http://schemas.microsoft.com/office/drawing/2014/main" id="{CBD72E0C-2525-A54C-95A5-151C505ED4E8}"/>
              </a:ext>
            </a:extLst>
          </p:cNvPr>
          <p:cNvSpPr/>
          <p:nvPr/>
        </p:nvSpPr>
        <p:spPr>
          <a:xfrm>
            <a:off x="6096000" y="3505200"/>
            <a:ext cx="3748138" cy="29599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a:p>
            <a:pPr algn="ctr"/>
            <a:r>
              <a:rPr lang="en-US" b="1" dirty="0">
                <a:solidFill>
                  <a:schemeClr val="tx1"/>
                </a:solidFill>
              </a:rPr>
              <a:t>Non- Current Assets</a:t>
            </a:r>
          </a:p>
          <a:p>
            <a:pPr algn="ctr"/>
            <a:endParaRPr lang="en-US" sz="1000" dirty="0">
              <a:solidFill>
                <a:schemeClr val="tx1"/>
              </a:solidFill>
            </a:endParaRPr>
          </a:p>
          <a:p>
            <a:r>
              <a:rPr lang="en-US" dirty="0">
                <a:solidFill>
                  <a:schemeClr val="tx1"/>
                </a:solidFill>
              </a:rPr>
              <a:t>Non-current Assets are assets the business expects to have the use of for a period longer than 12 months.</a:t>
            </a:r>
          </a:p>
          <a:p>
            <a:endParaRPr lang="en-US" dirty="0">
              <a:solidFill>
                <a:schemeClr val="tx1"/>
              </a:solidFill>
            </a:endParaRPr>
          </a:p>
          <a:p>
            <a:r>
              <a:rPr lang="en-US" dirty="0">
                <a:solidFill>
                  <a:schemeClr val="tx1"/>
                </a:solidFill>
              </a:rPr>
              <a:t>Examples:</a:t>
            </a:r>
          </a:p>
          <a:p>
            <a:pPr marL="285750" indent="-285750">
              <a:buFont typeface="Arial" panose="020B0604020202020204" pitchFamily="34" charset="0"/>
              <a:buChar char="•"/>
            </a:pPr>
            <a:r>
              <a:rPr lang="en-US" dirty="0">
                <a:solidFill>
                  <a:schemeClr val="tx1"/>
                </a:solidFill>
              </a:rPr>
              <a:t>vehicles</a:t>
            </a:r>
          </a:p>
          <a:p>
            <a:pPr marL="285750" indent="-285750">
              <a:buFont typeface="Arial" panose="020B0604020202020204" pitchFamily="34" charset="0"/>
              <a:buChar char="•"/>
            </a:pPr>
            <a:r>
              <a:rPr lang="en-US" dirty="0">
                <a:solidFill>
                  <a:schemeClr val="tx1"/>
                </a:solidFill>
              </a:rPr>
              <a:t>machinery</a:t>
            </a:r>
          </a:p>
          <a:p>
            <a:pPr marL="285750" indent="-285750">
              <a:buFont typeface="Arial" panose="020B0604020202020204" pitchFamily="34" charset="0"/>
              <a:buChar char="•"/>
            </a:pPr>
            <a:r>
              <a:rPr lang="en-US" dirty="0">
                <a:solidFill>
                  <a:schemeClr val="tx1"/>
                </a:solidFill>
              </a:rPr>
              <a:t>land and buildings</a:t>
            </a:r>
          </a:p>
          <a:p>
            <a:pPr marL="285750" indent="-285750" algn="ctr">
              <a:buFont typeface="Arial" panose="020B0604020202020204" pitchFamily="34" charset="0"/>
              <a:buChar char="•"/>
            </a:pPr>
            <a:endParaRPr lang="en-US" dirty="0">
              <a:solidFill>
                <a:schemeClr val="tx1"/>
              </a:solidFill>
            </a:endParaRPr>
          </a:p>
        </p:txBody>
      </p:sp>
      <p:sp>
        <p:nvSpPr>
          <p:cNvPr id="4" name="Rounded Rectangle 3">
            <a:extLst>
              <a:ext uri="{FF2B5EF4-FFF2-40B4-BE49-F238E27FC236}">
                <a16:creationId xmlns:a16="http://schemas.microsoft.com/office/drawing/2014/main" id="{D85E5601-82AC-044E-93B8-6880C814B863}"/>
              </a:ext>
            </a:extLst>
          </p:cNvPr>
          <p:cNvSpPr/>
          <p:nvPr/>
        </p:nvSpPr>
        <p:spPr>
          <a:xfrm>
            <a:off x="1166267" y="3581400"/>
            <a:ext cx="3748138" cy="29599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a:p>
            <a:pPr algn="ctr"/>
            <a:r>
              <a:rPr lang="en-US" b="1" dirty="0">
                <a:solidFill>
                  <a:schemeClr val="tx1"/>
                </a:solidFill>
              </a:rPr>
              <a:t>Current Assets</a:t>
            </a:r>
          </a:p>
          <a:p>
            <a:pPr algn="ctr"/>
            <a:endParaRPr lang="en-US" sz="1000" dirty="0">
              <a:solidFill>
                <a:schemeClr val="tx1"/>
              </a:solidFill>
            </a:endParaRPr>
          </a:p>
          <a:p>
            <a:r>
              <a:rPr lang="en-US" dirty="0">
                <a:solidFill>
                  <a:schemeClr val="tx1"/>
                </a:solidFill>
              </a:rPr>
              <a:t>Current Assets are assets the business expects to consume (use) or turn into cash within 12 months or less.</a:t>
            </a:r>
          </a:p>
          <a:p>
            <a:endParaRPr lang="en-US" dirty="0">
              <a:solidFill>
                <a:schemeClr val="tx1"/>
              </a:solidFill>
            </a:endParaRPr>
          </a:p>
          <a:p>
            <a:r>
              <a:rPr lang="en-US" dirty="0">
                <a:solidFill>
                  <a:schemeClr val="tx1"/>
                </a:solidFill>
              </a:rPr>
              <a:t>Examples:</a:t>
            </a:r>
          </a:p>
          <a:p>
            <a:pPr marL="285750" indent="-285750">
              <a:buFont typeface="Arial" panose="020B0604020202020204" pitchFamily="34" charset="0"/>
              <a:buChar char="•"/>
            </a:pPr>
            <a:r>
              <a:rPr lang="en-US" dirty="0">
                <a:solidFill>
                  <a:schemeClr val="tx1"/>
                </a:solidFill>
              </a:rPr>
              <a:t>cash at bank</a:t>
            </a:r>
          </a:p>
          <a:p>
            <a:pPr marL="285750" indent="-285750">
              <a:buFont typeface="Arial" panose="020B0604020202020204" pitchFamily="34" charset="0"/>
              <a:buChar char="•"/>
            </a:pPr>
            <a:r>
              <a:rPr lang="en-US" dirty="0">
                <a:solidFill>
                  <a:schemeClr val="tx1"/>
                </a:solidFill>
              </a:rPr>
              <a:t>accounts receivable</a:t>
            </a:r>
          </a:p>
          <a:p>
            <a:pPr marL="285750" indent="-285750">
              <a:buFont typeface="Arial" panose="020B0604020202020204" pitchFamily="34" charset="0"/>
              <a:buChar char="•"/>
            </a:pPr>
            <a:r>
              <a:rPr lang="en-US" dirty="0">
                <a:solidFill>
                  <a:schemeClr val="tx1"/>
                </a:solidFill>
              </a:rPr>
              <a:t>stock (inventory)</a:t>
            </a:r>
          </a:p>
          <a:p>
            <a:pPr marL="285750" indent="-285750" algn="ctr">
              <a:buFont typeface="Arial" panose="020B0604020202020204" pitchFamily="34" charset="0"/>
              <a:buChar char="•"/>
            </a:pPr>
            <a:endParaRPr lang="en-US" dirty="0">
              <a:solidFill>
                <a:schemeClr val="tx1"/>
              </a:solidFill>
            </a:endParaRPr>
          </a:p>
        </p:txBody>
      </p:sp>
      <p:pic>
        <p:nvPicPr>
          <p:cNvPr id="5" name="Picture 4">
            <a:extLst>
              <a:ext uri="{FF2B5EF4-FFF2-40B4-BE49-F238E27FC236}">
                <a16:creationId xmlns:a16="http://schemas.microsoft.com/office/drawing/2014/main" id="{017E7846-7A52-2240-B38E-27BC816FCF7C}"/>
              </a:ext>
            </a:extLst>
          </p:cNvPr>
          <p:cNvPicPr>
            <a:picLocks noChangeAspect="1"/>
          </p:cNvPicPr>
          <p:nvPr/>
        </p:nvPicPr>
        <p:blipFill>
          <a:blip r:embed="rId2"/>
          <a:stretch>
            <a:fillRect/>
          </a:stretch>
        </p:blipFill>
        <p:spPr>
          <a:xfrm>
            <a:off x="9320062" y="1841389"/>
            <a:ext cx="2145051" cy="1355609"/>
          </a:xfrm>
          <a:prstGeom prst="rect">
            <a:avLst/>
          </a:prstGeom>
        </p:spPr>
      </p:pic>
    </p:spTree>
    <p:extLst>
      <p:ext uri="{BB962C8B-B14F-4D97-AF65-F5344CB8AC3E}">
        <p14:creationId xmlns:p14="http://schemas.microsoft.com/office/powerpoint/2010/main" val="2108720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488EA6-382D-E948-A3B1-096609FC1F8D}"/>
              </a:ext>
            </a:extLst>
          </p:cNvPr>
          <p:cNvSpPr txBox="1"/>
          <p:nvPr/>
        </p:nvSpPr>
        <p:spPr>
          <a:xfrm>
            <a:off x="814133" y="0"/>
            <a:ext cx="9778190" cy="4801314"/>
          </a:xfrm>
          <a:prstGeom prst="rect">
            <a:avLst/>
          </a:prstGeom>
          <a:noFill/>
        </p:spPr>
        <p:txBody>
          <a:bodyPr wrap="none" rtlCol="0">
            <a:spAutoFit/>
          </a:bodyPr>
          <a:lstStyle/>
          <a:p>
            <a:pPr algn="ctr"/>
            <a:r>
              <a:rPr lang="en-US" sz="2800" b="1" dirty="0"/>
              <a:t>Classification of Assets &amp; Liabilities</a:t>
            </a:r>
          </a:p>
          <a:p>
            <a:endParaRPr lang="en-US" sz="2800" dirty="0"/>
          </a:p>
          <a:p>
            <a:endParaRPr lang="en-US" sz="2800" dirty="0"/>
          </a:p>
          <a:p>
            <a:r>
              <a:rPr lang="en-US" sz="2800" dirty="0"/>
              <a:t>The balance sheet classifies liabilities as two specific types, either:</a:t>
            </a:r>
          </a:p>
          <a:p>
            <a:endParaRPr lang="en-US" sz="2800" dirty="0"/>
          </a:p>
          <a:p>
            <a:pPr marL="285750" indent="-285750">
              <a:buFont typeface="Arial" panose="020B0604020202020204" pitchFamily="34" charset="0"/>
              <a:buChar char="•"/>
            </a:pPr>
            <a:r>
              <a:rPr lang="en-US" sz="2800" dirty="0"/>
              <a:t>current liabilities  or </a:t>
            </a:r>
          </a:p>
          <a:p>
            <a:pPr marL="285750" indent="-285750">
              <a:buFont typeface="Arial" panose="020B0604020202020204" pitchFamily="34" charset="0"/>
              <a:buChar char="•"/>
            </a:pPr>
            <a:r>
              <a:rPr lang="en-US" sz="2800" dirty="0"/>
              <a:t>non-current liabilities.</a:t>
            </a:r>
          </a:p>
          <a:p>
            <a:endParaRPr lang="en-US" sz="2800" dirty="0"/>
          </a:p>
          <a:p>
            <a:endParaRPr lang="en-US" sz="2800" dirty="0"/>
          </a:p>
          <a:p>
            <a:endParaRPr lang="en-US" dirty="0"/>
          </a:p>
          <a:p>
            <a:endParaRPr lang="en-US" dirty="0"/>
          </a:p>
          <a:p>
            <a:endParaRPr lang="en-US" dirty="0"/>
          </a:p>
        </p:txBody>
      </p:sp>
      <p:sp>
        <p:nvSpPr>
          <p:cNvPr id="3" name="Rounded Rectangle 2">
            <a:extLst>
              <a:ext uri="{FF2B5EF4-FFF2-40B4-BE49-F238E27FC236}">
                <a16:creationId xmlns:a16="http://schemas.microsoft.com/office/drawing/2014/main" id="{CBD72E0C-2525-A54C-95A5-151C505ED4E8}"/>
              </a:ext>
            </a:extLst>
          </p:cNvPr>
          <p:cNvSpPr/>
          <p:nvPr/>
        </p:nvSpPr>
        <p:spPr>
          <a:xfrm>
            <a:off x="6096000" y="3505200"/>
            <a:ext cx="3748138" cy="29599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a:p>
            <a:pPr algn="ctr"/>
            <a:r>
              <a:rPr lang="en-US" b="1" dirty="0">
                <a:solidFill>
                  <a:schemeClr val="tx1"/>
                </a:solidFill>
              </a:rPr>
              <a:t>Non- Current Liabilities</a:t>
            </a:r>
          </a:p>
          <a:p>
            <a:pPr algn="ctr"/>
            <a:endParaRPr lang="en-US" sz="1000" dirty="0">
              <a:solidFill>
                <a:schemeClr val="tx1"/>
              </a:solidFill>
            </a:endParaRPr>
          </a:p>
          <a:p>
            <a:r>
              <a:rPr lang="en-US" dirty="0">
                <a:solidFill>
                  <a:schemeClr val="tx1"/>
                </a:solidFill>
              </a:rPr>
              <a:t>Non-current liabilities are amounts owed that will be settled in more than 12 months.</a:t>
            </a:r>
          </a:p>
          <a:p>
            <a:endParaRPr lang="en-US" dirty="0">
              <a:solidFill>
                <a:schemeClr val="tx1"/>
              </a:solidFill>
            </a:endParaRPr>
          </a:p>
          <a:p>
            <a:r>
              <a:rPr lang="en-US" dirty="0">
                <a:solidFill>
                  <a:schemeClr val="tx1"/>
                </a:solidFill>
              </a:rPr>
              <a:t>Examples:</a:t>
            </a:r>
          </a:p>
          <a:p>
            <a:pPr marL="285750" indent="-285750">
              <a:buFont typeface="Arial" panose="020B0604020202020204" pitchFamily="34" charset="0"/>
              <a:buChar char="•"/>
            </a:pPr>
            <a:r>
              <a:rPr lang="en-US" dirty="0">
                <a:solidFill>
                  <a:schemeClr val="tx1"/>
                </a:solidFill>
              </a:rPr>
              <a:t>long-term loan (</a:t>
            </a:r>
            <a:r>
              <a:rPr lang="en-US" dirty="0" err="1">
                <a:solidFill>
                  <a:schemeClr val="tx1"/>
                </a:solidFill>
              </a:rPr>
              <a:t>eg.</a:t>
            </a:r>
            <a:r>
              <a:rPr lang="en-US" dirty="0">
                <a:solidFill>
                  <a:schemeClr val="tx1"/>
                </a:solidFill>
              </a:rPr>
              <a:t> 10 years)</a:t>
            </a:r>
          </a:p>
          <a:p>
            <a:pPr marL="285750" indent="-285750">
              <a:buFont typeface="Arial" panose="020B0604020202020204" pitchFamily="34" charset="0"/>
              <a:buChar char="•"/>
            </a:pPr>
            <a:r>
              <a:rPr lang="en-US" dirty="0">
                <a:solidFill>
                  <a:schemeClr val="tx1"/>
                </a:solidFill>
              </a:rPr>
              <a:t>mortgage</a:t>
            </a:r>
          </a:p>
          <a:p>
            <a:pPr marL="285750" indent="-285750">
              <a:buFont typeface="Arial" panose="020B0604020202020204" pitchFamily="34" charset="0"/>
              <a:buChar char="•"/>
            </a:pPr>
            <a:r>
              <a:rPr lang="en-US" dirty="0">
                <a:solidFill>
                  <a:schemeClr val="tx1"/>
                </a:solidFill>
              </a:rPr>
              <a:t>car loan</a:t>
            </a:r>
          </a:p>
          <a:p>
            <a:pPr marL="285750" indent="-285750" algn="ctr">
              <a:buFont typeface="Arial" panose="020B0604020202020204" pitchFamily="34" charset="0"/>
              <a:buChar char="•"/>
            </a:pPr>
            <a:endParaRPr lang="en-US" dirty="0">
              <a:solidFill>
                <a:schemeClr val="tx1"/>
              </a:solidFill>
            </a:endParaRPr>
          </a:p>
        </p:txBody>
      </p:sp>
      <p:sp>
        <p:nvSpPr>
          <p:cNvPr id="4" name="Rounded Rectangle 3">
            <a:extLst>
              <a:ext uri="{FF2B5EF4-FFF2-40B4-BE49-F238E27FC236}">
                <a16:creationId xmlns:a16="http://schemas.microsoft.com/office/drawing/2014/main" id="{D85E5601-82AC-044E-93B8-6880C814B863}"/>
              </a:ext>
            </a:extLst>
          </p:cNvPr>
          <p:cNvSpPr/>
          <p:nvPr/>
        </p:nvSpPr>
        <p:spPr>
          <a:xfrm>
            <a:off x="1166267" y="3581400"/>
            <a:ext cx="3748138" cy="29599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a:p>
            <a:pPr algn="ctr"/>
            <a:r>
              <a:rPr lang="en-US" b="1" dirty="0">
                <a:solidFill>
                  <a:schemeClr val="tx1"/>
                </a:solidFill>
              </a:rPr>
              <a:t>Current Liabilities</a:t>
            </a:r>
          </a:p>
          <a:p>
            <a:pPr algn="ctr"/>
            <a:endParaRPr lang="en-US" sz="1000" dirty="0">
              <a:solidFill>
                <a:schemeClr val="tx1"/>
              </a:solidFill>
            </a:endParaRPr>
          </a:p>
          <a:p>
            <a:r>
              <a:rPr lang="en-US" dirty="0">
                <a:solidFill>
                  <a:schemeClr val="tx1"/>
                </a:solidFill>
              </a:rPr>
              <a:t>Current liabilities are amounts owed that will be settled within 12 months or less.</a:t>
            </a:r>
          </a:p>
          <a:p>
            <a:endParaRPr lang="en-US" dirty="0">
              <a:solidFill>
                <a:schemeClr val="tx1"/>
              </a:solidFill>
            </a:endParaRPr>
          </a:p>
          <a:p>
            <a:r>
              <a:rPr lang="en-US" dirty="0">
                <a:solidFill>
                  <a:schemeClr val="tx1"/>
                </a:solidFill>
              </a:rPr>
              <a:t>Examples:</a:t>
            </a:r>
          </a:p>
          <a:p>
            <a:pPr marL="285750" indent="-285750">
              <a:buFont typeface="Arial" panose="020B0604020202020204" pitchFamily="34" charset="0"/>
              <a:buChar char="•"/>
            </a:pPr>
            <a:r>
              <a:rPr lang="en-US" dirty="0">
                <a:solidFill>
                  <a:schemeClr val="tx1"/>
                </a:solidFill>
              </a:rPr>
              <a:t>bank overdraft</a:t>
            </a:r>
          </a:p>
          <a:p>
            <a:pPr marL="285750" indent="-285750">
              <a:buFont typeface="Arial" panose="020B0604020202020204" pitchFamily="34" charset="0"/>
              <a:buChar char="•"/>
            </a:pPr>
            <a:r>
              <a:rPr lang="en-US" dirty="0">
                <a:solidFill>
                  <a:schemeClr val="tx1"/>
                </a:solidFill>
              </a:rPr>
              <a:t>accounts payable</a:t>
            </a:r>
          </a:p>
          <a:p>
            <a:pPr marL="285750" indent="-285750">
              <a:buFont typeface="Arial" panose="020B0604020202020204" pitchFamily="34" charset="0"/>
              <a:buChar char="•"/>
            </a:pPr>
            <a:r>
              <a:rPr lang="en-US" dirty="0">
                <a:solidFill>
                  <a:schemeClr val="tx1"/>
                </a:solidFill>
              </a:rPr>
              <a:t>GST payable to ATO</a:t>
            </a:r>
          </a:p>
          <a:p>
            <a:pPr marL="285750" indent="-285750" algn="ctr">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2887002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text on a white background&#10;&#10;Description automatically generated">
            <a:extLst>
              <a:ext uri="{FF2B5EF4-FFF2-40B4-BE49-F238E27FC236}">
                <a16:creationId xmlns:a16="http://schemas.microsoft.com/office/drawing/2014/main" id="{9C0CA993-7F23-2244-A6AC-330ED4EECC4F}"/>
              </a:ext>
            </a:extLst>
          </p:cNvPr>
          <p:cNvPicPr>
            <a:picLocks noChangeAspect="1"/>
          </p:cNvPicPr>
          <p:nvPr/>
        </p:nvPicPr>
        <p:blipFill>
          <a:blip r:embed="rId2"/>
          <a:stretch>
            <a:fillRect/>
          </a:stretch>
        </p:blipFill>
        <p:spPr>
          <a:xfrm>
            <a:off x="325524" y="0"/>
            <a:ext cx="5271117" cy="6858000"/>
          </a:xfrm>
          <a:prstGeom prst="rect">
            <a:avLst/>
          </a:prstGeom>
        </p:spPr>
      </p:pic>
      <p:sp>
        <p:nvSpPr>
          <p:cNvPr id="4" name="TextBox 3">
            <a:extLst>
              <a:ext uri="{FF2B5EF4-FFF2-40B4-BE49-F238E27FC236}">
                <a16:creationId xmlns:a16="http://schemas.microsoft.com/office/drawing/2014/main" id="{34E00959-C41A-AB40-AB58-75B272752FAB}"/>
              </a:ext>
            </a:extLst>
          </p:cNvPr>
          <p:cNvSpPr txBox="1"/>
          <p:nvPr/>
        </p:nvSpPr>
        <p:spPr>
          <a:xfrm>
            <a:off x="5779145" y="1320332"/>
            <a:ext cx="6302927" cy="4524315"/>
          </a:xfrm>
          <a:prstGeom prst="rect">
            <a:avLst/>
          </a:prstGeom>
          <a:noFill/>
        </p:spPr>
        <p:txBody>
          <a:bodyPr wrap="square" rtlCol="0">
            <a:spAutoFit/>
          </a:bodyPr>
          <a:lstStyle/>
          <a:p>
            <a:r>
              <a:rPr lang="en-US" sz="2400" dirty="0"/>
              <a:t>An example of a classified Balance Sheet showing:</a:t>
            </a:r>
          </a:p>
          <a:p>
            <a:endParaRPr lang="en-US" sz="2400" dirty="0"/>
          </a:p>
          <a:p>
            <a:pPr marL="285750" indent="-285750">
              <a:buFont typeface="Arial" panose="020B0604020202020204" pitchFamily="34" charset="0"/>
              <a:buChar char="•"/>
            </a:pPr>
            <a:r>
              <a:rPr lang="en-US" sz="2400" dirty="0"/>
              <a:t>Assets (current &amp; non-current)</a:t>
            </a:r>
          </a:p>
          <a:p>
            <a:pPr marL="285750" indent="-285750">
              <a:buFont typeface="Arial" panose="020B0604020202020204" pitchFamily="34" charset="0"/>
              <a:buChar char="•"/>
            </a:pPr>
            <a:r>
              <a:rPr lang="en-US" sz="2400" dirty="0"/>
              <a:t>Liabilities (current &amp; non-current)</a:t>
            </a:r>
          </a:p>
          <a:p>
            <a:pPr marL="285750" indent="-285750">
              <a:buFont typeface="Arial" panose="020B0604020202020204" pitchFamily="34" charset="0"/>
              <a:buChar char="•"/>
            </a:pPr>
            <a:r>
              <a:rPr lang="en-US" sz="2400" dirty="0"/>
              <a:t>Equity</a:t>
            </a:r>
          </a:p>
          <a:p>
            <a:pPr marL="285750" indent="-285750">
              <a:buFont typeface="Arial" panose="020B0604020202020204" pitchFamily="34" charset="0"/>
              <a:buChar char="•"/>
            </a:pPr>
            <a:endParaRPr lang="en-US" sz="2400" dirty="0"/>
          </a:p>
          <a:p>
            <a:r>
              <a:rPr lang="en-US" sz="2400" dirty="0"/>
              <a:t>NB:</a:t>
            </a:r>
          </a:p>
          <a:p>
            <a:r>
              <a:rPr lang="en-US" sz="2400" dirty="0"/>
              <a:t>Drawings: is the amount the owner has withdrawn from the business.</a:t>
            </a:r>
          </a:p>
          <a:p>
            <a:r>
              <a:rPr lang="en-US" sz="2400" dirty="0"/>
              <a:t>Profit: this is income less revenue. If there is a loss there will be brackets around the number.</a:t>
            </a:r>
          </a:p>
        </p:txBody>
      </p:sp>
      <p:sp>
        <p:nvSpPr>
          <p:cNvPr id="5" name="Rectangle 4">
            <a:extLst>
              <a:ext uri="{FF2B5EF4-FFF2-40B4-BE49-F238E27FC236}">
                <a16:creationId xmlns:a16="http://schemas.microsoft.com/office/drawing/2014/main" id="{EA2921E3-C83B-0D48-9105-52401EC6F104}"/>
              </a:ext>
            </a:extLst>
          </p:cNvPr>
          <p:cNvSpPr/>
          <p:nvPr/>
        </p:nvSpPr>
        <p:spPr>
          <a:xfrm>
            <a:off x="5970051" y="6420176"/>
            <a:ext cx="5303440" cy="369332"/>
          </a:xfrm>
          <a:prstGeom prst="rect">
            <a:avLst/>
          </a:prstGeom>
        </p:spPr>
        <p:txBody>
          <a:bodyPr wrap="none">
            <a:spAutoFit/>
          </a:bodyPr>
          <a:lstStyle/>
          <a:p>
            <a:r>
              <a:rPr lang="en-US" dirty="0"/>
              <a:t>Source: A &amp; F WACE Study Guide: Academic Associates</a:t>
            </a:r>
          </a:p>
        </p:txBody>
      </p:sp>
    </p:spTree>
    <p:extLst>
      <p:ext uri="{BB962C8B-B14F-4D97-AF65-F5344CB8AC3E}">
        <p14:creationId xmlns:p14="http://schemas.microsoft.com/office/powerpoint/2010/main" val="2721445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6E04E8-D749-354A-9ACE-751DAB369AD4}"/>
              </a:ext>
            </a:extLst>
          </p:cNvPr>
          <p:cNvSpPr txBox="1"/>
          <p:nvPr/>
        </p:nvSpPr>
        <p:spPr>
          <a:xfrm>
            <a:off x="299803" y="389744"/>
            <a:ext cx="11422505" cy="6832640"/>
          </a:xfrm>
          <a:prstGeom prst="rect">
            <a:avLst/>
          </a:prstGeom>
          <a:noFill/>
        </p:spPr>
        <p:txBody>
          <a:bodyPr wrap="square" rtlCol="0">
            <a:spAutoFit/>
          </a:bodyPr>
          <a:lstStyle/>
          <a:p>
            <a:r>
              <a:rPr lang="en-US" sz="2800" dirty="0"/>
              <a:t>Questions:</a:t>
            </a:r>
          </a:p>
          <a:p>
            <a:endParaRPr lang="en-US" sz="2800" dirty="0"/>
          </a:p>
          <a:p>
            <a:r>
              <a:rPr lang="en-US" sz="2800" dirty="0"/>
              <a:t>1. What elements make up the balance sheet?</a:t>
            </a:r>
          </a:p>
          <a:p>
            <a:endParaRPr lang="en-US" sz="2800" dirty="0"/>
          </a:p>
          <a:p>
            <a:r>
              <a:rPr lang="en-US" sz="2800" dirty="0"/>
              <a:t>2. What is the difference between a current liability and a non-current liability?</a:t>
            </a:r>
          </a:p>
          <a:p>
            <a:endParaRPr lang="en-US" sz="2800" dirty="0"/>
          </a:p>
          <a:p>
            <a:r>
              <a:rPr lang="en-US" sz="2800" dirty="0"/>
              <a:t>3. Classify the following as a current asset, non-current asset, current liability, non-current liability or equity.</a:t>
            </a:r>
          </a:p>
          <a:p>
            <a:endParaRPr lang="en-US" sz="2800" dirty="0"/>
          </a:p>
          <a:p>
            <a:pPr marL="457200" indent="-457200">
              <a:buFont typeface="Arial" panose="020B0604020202020204" pitchFamily="34" charset="0"/>
              <a:buChar char="•"/>
            </a:pPr>
            <a:r>
              <a:rPr lang="en-US" sz="2800" dirty="0"/>
              <a:t>cash at bank</a:t>
            </a:r>
          </a:p>
          <a:p>
            <a:pPr marL="457200" indent="-457200">
              <a:buFont typeface="Arial" panose="020B0604020202020204" pitchFamily="34" charset="0"/>
              <a:buChar char="•"/>
            </a:pPr>
            <a:r>
              <a:rPr lang="en-US" sz="2800" dirty="0"/>
              <a:t>start up capital</a:t>
            </a:r>
          </a:p>
          <a:p>
            <a:pPr marL="457200" indent="-457200">
              <a:buFont typeface="Arial" panose="020B0604020202020204" pitchFamily="34" charset="0"/>
              <a:buChar char="•"/>
            </a:pPr>
            <a:r>
              <a:rPr lang="en-US" sz="2800" dirty="0"/>
              <a:t>furniture</a:t>
            </a:r>
          </a:p>
          <a:p>
            <a:pPr marL="457200" indent="-457200">
              <a:buFont typeface="Arial" panose="020B0604020202020204" pitchFamily="34" charset="0"/>
              <a:buChar char="•"/>
            </a:pPr>
            <a:r>
              <a:rPr lang="en-US" sz="2800" dirty="0"/>
              <a:t>mortgage</a:t>
            </a:r>
          </a:p>
          <a:p>
            <a:endParaRPr lang="en-US" sz="2800" dirty="0"/>
          </a:p>
          <a:p>
            <a:endParaRPr lang="en-US" dirty="0"/>
          </a:p>
        </p:txBody>
      </p:sp>
      <p:sp>
        <p:nvSpPr>
          <p:cNvPr id="3" name="TextBox 2">
            <a:extLst>
              <a:ext uri="{FF2B5EF4-FFF2-40B4-BE49-F238E27FC236}">
                <a16:creationId xmlns:a16="http://schemas.microsoft.com/office/drawing/2014/main" id="{3A3C27BB-E685-4B4A-89DD-D32E7A783147}"/>
              </a:ext>
            </a:extLst>
          </p:cNvPr>
          <p:cNvSpPr txBox="1"/>
          <p:nvPr/>
        </p:nvSpPr>
        <p:spPr>
          <a:xfrm>
            <a:off x="5006714" y="4652374"/>
            <a:ext cx="4439870" cy="1815882"/>
          </a:xfrm>
          <a:prstGeom prst="rect">
            <a:avLst/>
          </a:prstGeom>
          <a:noFill/>
        </p:spPr>
        <p:txBody>
          <a:bodyPr wrap="none" rtlCol="0">
            <a:spAutoFit/>
          </a:bodyPr>
          <a:lstStyle/>
          <a:p>
            <a:pPr marL="285750" indent="-285750">
              <a:buFont typeface="Arial" panose="020B0604020202020204" pitchFamily="34" charset="0"/>
              <a:buChar char="•"/>
            </a:pPr>
            <a:r>
              <a:rPr lang="en-US" sz="2800" dirty="0"/>
              <a:t>accounts payable </a:t>
            </a:r>
          </a:p>
          <a:p>
            <a:pPr marL="285750" indent="-285750">
              <a:buFont typeface="Arial" panose="020B0604020202020204" pitchFamily="34" charset="0"/>
              <a:buChar char="•"/>
            </a:pPr>
            <a:r>
              <a:rPr lang="en-US" sz="2800" dirty="0"/>
              <a:t>accounts receivable</a:t>
            </a:r>
          </a:p>
          <a:p>
            <a:pPr marL="285750" indent="-285750">
              <a:buFont typeface="Arial" panose="020B0604020202020204" pitchFamily="34" charset="0"/>
              <a:buChar char="•"/>
            </a:pPr>
            <a:r>
              <a:rPr lang="en-US" sz="2800" dirty="0"/>
              <a:t>long-term loan (8 years)</a:t>
            </a:r>
          </a:p>
          <a:p>
            <a:pPr marL="285750" indent="-285750">
              <a:buFont typeface="Arial" panose="020B0604020202020204" pitchFamily="34" charset="0"/>
              <a:buChar char="•"/>
            </a:pPr>
            <a:r>
              <a:rPr lang="en-US" sz="2800" dirty="0"/>
              <a:t>short term loan (8 months)</a:t>
            </a:r>
          </a:p>
        </p:txBody>
      </p:sp>
    </p:spTree>
    <p:extLst>
      <p:ext uri="{BB962C8B-B14F-4D97-AF65-F5344CB8AC3E}">
        <p14:creationId xmlns:p14="http://schemas.microsoft.com/office/powerpoint/2010/main" val="2512401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6E04E8-D749-354A-9ACE-751DAB369AD4}"/>
              </a:ext>
            </a:extLst>
          </p:cNvPr>
          <p:cNvSpPr txBox="1"/>
          <p:nvPr/>
        </p:nvSpPr>
        <p:spPr>
          <a:xfrm>
            <a:off x="299803" y="389744"/>
            <a:ext cx="11422505" cy="6771084"/>
          </a:xfrm>
          <a:prstGeom prst="rect">
            <a:avLst/>
          </a:prstGeom>
          <a:noFill/>
        </p:spPr>
        <p:txBody>
          <a:bodyPr wrap="square" rtlCol="0">
            <a:spAutoFit/>
          </a:bodyPr>
          <a:lstStyle/>
          <a:p>
            <a:r>
              <a:rPr lang="en-US" sz="2800" dirty="0"/>
              <a:t>Questions:</a:t>
            </a:r>
          </a:p>
          <a:p>
            <a:endParaRPr lang="en-US" sz="2800" dirty="0"/>
          </a:p>
          <a:p>
            <a:r>
              <a:rPr lang="en-US" sz="2800" dirty="0"/>
              <a:t>1. What elements make up the balance sheet? </a:t>
            </a:r>
            <a:r>
              <a:rPr lang="en-US" sz="2800" dirty="0">
                <a:solidFill>
                  <a:srgbClr val="FF0000"/>
                </a:solidFill>
              </a:rPr>
              <a:t>Assets, liabilities and equity.</a:t>
            </a:r>
          </a:p>
          <a:p>
            <a:endParaRPr lang="en-US" sz="2800" dirty="0"/>
          </a:p>
          <a:p>
            <a:r>
              <a:rPr lang="en-US" sz="2800" dirty="0"/>
              <a:t>2. What is the difference between a current liability and a non-current liability? </a:t>
            </a:r>
            <a:r>
              <a:rPr lang="en-US" sz="2800" dirty="0">
                <a:solidFill>
                  <a:srgbClr val="FF0000"/>
                </a:solidFill>
              </a:rPr>
              <a:t>A current liability will be settled with 12 months and non-current liability will be settled in more than 12 months.</a:t>
            </a:r>
          </a:p>
          <a:p>
            <a:endParaRPr lang="en-US" sz="2800" dirty="0"/>
          </a:p>
          <a:p>
            <a:r>
              <a:rPr lang="en-US" sz="2800" dirty="0"/>
              <a:t>3. Classify the following as a current asset, non-current asset, current liability, non-current liability or equity.</a:t>
            </a:r>
          </a:p>
          <a:p>
            <a:endParaRPr lang="en-US" sz="2800" dirty="0"/>
          </a:p>
          <a:p>
            <a:pPr marL="457200" indent="-457200">
              <a:buFont typeface="Arial" panose="020B0604020202020204" pitchFamily="34" charset="0"/>
              <a:buChar char="•"/>
            </a:pPr>
            <a:r>
              <a:rPr lang="en-US" sz="2000" dirty="0"/>
              <a:t>cash at bank – </a:t>
            </a:r>
            <a:r>
              <a:rPr lang="en-US" sz="2000" dirty="0">
                <a:solidFill>
                  <a:srgbClr val="FF0000"/>
                </a:solidFill>
              </a:rPr>
              <a:t>current asset</a:t>
            </a:r>
          </a:p>
          <a:p>
            <a:pPr marL="457200" indent="-457200">
              <a:buFont typeface="Arial" panose="020B0604020202020204" pitchFamily="34" charset="0"/>
              <a:buChar char="•"/>
            </a:pPr>
            <a:r>
              <a:rPr lang="en-US" sz="2000" dirty="0"/>
              <a:t>start up capital - </a:t>
            </a:r>
            <a:r>
              <a:rPr lang="en-US" sz="2000" dirty="0">
                <a:solidFill>
                  <a:srgbClr val="FF0000"/>
                </a:solidFill>
              </a:rPr>
              <a:t>equity</a:t>
            </a:r>
          </a:p>
          <a:p>
            <a:pPr marL="457200" indent="-457200">
              <a:buFont typeface="Arial" panose="020B0604020202020204" pitchFamily="34" charset="0"/>
              <a:buChar char="•"/>
            </a:pPr>
            <a:r>
              <a:rPr lang="en-US" sz="2000" dirty="0"/>
              <a:t>Furniture – </a:t>
            </a:r>
            <a:r>
              <a:rPr lang="en-US" sz="2000" dirty="0">
                <a:solidFill>
                  <a:srgbClr val="FF0000"/>
                </a:solidFill>
              </a:rPr>
              <a:t>non-current asset</a:t>
            </a:r>
          </a:p>
          <a:p>
            <a:pPr marL="457200" indent="-457200">
              <a:buFont typeface="Arial" panose="020B0604020202020204" pitchFamily="34" charset="0"/>
              <a:buChar char="•"/>
            </a:pPr>
            <a:r>
              <a:rPr lang="en-US" sz="2000" dirty="0"/>
              <a:t>Mortgage – </a:t>
            </a:r>
            <a:r>
              <a:rPr lang="en-US" sz="2000" dirty="0">
                <a:solidFill>
                  <a:srgbClr val="FF0000"/>
                </a:solidFill>
              </a:rPr>
              <a:t>non-current liability</a:t>
            </a:r>
          </a:p>
          <a:p>
            <a:endParaRPr lang="en-US" sz="2800" dirty="0"/>
          </a:p>
          <a:p>
            <a:endParaRPr lang="en-US" dirty="0"/>
          </a:p>
        </p:txBody>
      </p:sp>
      <p:sp>
        <p:nvSpPr>
          <p:cNvPr id="3" name="TextBox 2">
            <a:extLst>
              <a:ext uri="{FF2B5EF4-FFF2-40B4-BE49-F238E27FC236}">
                <a16:creationId xmlns:a16="http://schemas.microsoft.com/office/drawing/2014/main" id="{3A3C27BB-E685-4B4A-89DD-D32E7A783147}"/>
              </a:ext>
            </a:extLst>
          </p:cNvPr>
          <p:cNvSpPr txBox="1"/>
          <p:nvPr/>
        </p:nvSpPr>
        <p:spPr>
          <a:xfrm>
            <a:off x="5711251" y="5042118"/>
            <a:ext cx="5227713" cy="1323439"/>
          </a:xfrm>
          <a:prstGeom prst="rect">
            <a:avLst/>
          </a:prstGeom>
          <a:noFill/>
        </p:spPr>
        <p:txBody>
          <a:bodyPr wrap="none" rtlCol="0">
            <a:spAutoFit/>
          </a:bodyPr>
          <a:lstStyle/>
          <a:p>
            <a:pPr marL="285750" indent="-285750">
              <a:buFont typeface="Arial" panose="020B0604020202020204" pitchFamily="34" charset="0"/>
              <a:buChar char="•"/>
            </a:pPr>
            <a:r>
              <a:rPr lang="en-US" sz="2000" dirty="0"/>
              <a:t>accounts payable – </a:t>
            </a:r>
            <a:r>
              <a:rPr lang="en-US" sz="2000" dirty="0">
                <a:solidFill>
                  <a:srgbClr val="FF0000"/>
                </a:solidFill>
              </a:rPr>
              <a:t>current liability</a:t>
            </a:r>
          </a:p>
          <a:p>
            <a:pPr marL="285750" indent="-285750">
              <a:buFont typeface="Arial" panose="020B0604020202020204" pitchFamily="34" charset="0"/>
              <a:buChar char="•"/>
            </a:pPr>
            <a:r>
              <a:rPr lang="en-US" sz="2000" dirty="0"/>
              <a:t>accounts receivable – </a:t>
            </a:r>
            <a:r>
              <a:rPr lang="en-US" sz="2000" dirty="0">
                <a:solidFill>
                  <a:srgbClr val="FF0000"/>
                </a:solidFill>
              </a:rPr>
              <a:t>current asset</a:t>
            </a:r>
          </a:p>
          <a:p>
            <a:pPr marL="285750" indent="-285750">
              <a:buFont typeface="Arial" panose="020B0604020202020204" pitchFamily="34" charset="0"/>
              <a:buChar char="•"/>
            </a:pPr>
            <a:r>
              <a:rPr lang="en-US" sz="2000" dirty="0"/>
              <a:t>long-term loan (8 years) - </a:t>
            </a:r>
            <a:r>
              <a:rPr lang="en-US" sz="2000" dirty="0">
                <a:solidFill>
                  <a:srgbClr val="FF0000"/>
                </a:solidFill>
              </a:rPr>
              <a:t>non-current liability</a:t>
            </a:r>
          </a:p>
          <a:p>
            <a:pPr marL="285750" indent="-285750">
              <a:buFont typeface="Arial" panose="020B0604020202020204" pitchFamily="34" charset="0"/>
              <a:buChar char="•"/>
            </a:pPr>
            <a:r>
              <a:rPr lang="en-US" sz="2000" dirty="0"/>
              <a:t>short term loan (8 months</a:t>
            </a:r>
            <a:r>
              <a:rPr lang="en-US" sz="2000"/>
              <a:t>) – </a:t>
            </a:r>
            <a:r>
              <a:rPr lang="en-US" sz="2000">
                <a:solidFill>
                  <a:srgbClr val="FF0000"/>
                </a:solidFill>
              </a:rPr>
              <a:t>current </a:t>
            </a:r>
            <a:r>
              <a:rPr lang="en-US" sz="2000" dirty="0">
                <a:solidFill>
                  <a:srgbClr val="FF0000"/>
                </a:solidFill>
              </a:rPr>
              <a:t>liability</a:t>
            </a:r>
          </a:p>
        </p:txBody>
      </p:sp>
    </p:spTree>
    <p:extLst>
      <p:ext uri="{BB962C8B-B14F-4D97-AF65-F5344CB8AC3E}">
        <p14:creationId xmlns:p14="http://schemas.microsoft.com/office/powerpoint/2010/main" val="3968973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9BCA0A-AF6E-7C40-BEAA-24DA55FE74B0}"/>
              </a:ext>
            </a:extLst>
          </p:cNvPr>
          <p:cNvSpPr txBox="1"/>
          <p:nvPr/>
        </p:nvSpPr>
        <p:spPr>
          <a:xfrm>
            <a:off x="284812" y="269823"/>
            <a:ext cx="11767279" cy="5693866"/>
          </a:xfrm>
          <a:prstGeom prst="rect">
            <a:avLst/>
          </a:prstGeom>
          <a:noFill/>
        </p:spPr>
        <p:txBody>
          <a:bodyPr wrap="square" rtlCol="0">
            <a:spAutoFit/>
          </a:bodyPr>
          <a:lstStyle/>
          <a:p>
            <a:pPr algn="ctr"/>
            <a:r>
              <a:rPr lang="en-US" sz="2800" b="1" dirty="0"/>
              <a:t>Principles &amp; Conventions underlying Financial Reports</a:t>
            </a:r>
          </a:p>
          <a:p>
            <a:endParaRPr lang="en-US" sz="2800" dirty="0"/>
          </a:p>
          <a:p>
            <a:r>
              <a:rPr lang="en-US" sz="2800" dirty="0"/>
              <a:t>Accounting terminology is defined in the </a:t>
            </a:r>
            <a:r>
              <a:rPr lang="en-US" sz="2800" b="1" i="1" dirty="0"/>
              <a:t>Conceptual Framework for the Preparation and Presentation of Financial Statements</a:t>
            </a:r>
            <a:r>
              <a:rPr lang="en-US" sz="2800" i="1" dirty="0"/>
              <a:t> (the Conceptual Framework).</a:t>
            </a:r>
          </a:p>
          <a:p>
            <a:endParaRPr lang="en-US" sz="2800" dirty="0"/>
          </a:p>
          <a:p>
            <a:r>
              <a:rPr lang="en-US" sz="2800" dirty="0"/>
              <a:t>Accounting conventions and principles underpin financial accounting in Australia. They are the basic rules of accounting.</a:t>
            </a:r>
          </a:p>
          <a:p>
            <a:endParaRPr lang="en-US" sz="2800" dirty="0"/>
          </a:p>
          <a:p>
            <a:r>
              <a:rPr lang="en-US" sz="2800" dirty="0"/>
              <a:t>When the accounting conventions and principles are followed it is possible to compare different businesses and make informed economic decisions.</a:t>
            </a:r>
          </a:p>
          <a:p>
            <a:endParaRPr lang="en-US" sz="2800" dirty="0"/>
          </a:p>
          <a:p>
            <a:endParaRPr lang="en-US" sz="2800" dirty="0"/>
          </a:p>
        </p:txBody>
      </p:sp>
      <p:pic>
        <p:nvPicPr>
          <p:cNvPr id="3" name="Picture 2">
            <a:extLst>
              <a:ext uri="{FF2B5EF4-FFF2-40B4-BE49-F238E27FC236}">
                <a16:creationId xmlns:a16="http://schemas.microsoft.com/office/drawing/2014/main" id="{224EE9E6-74D2-4847-B911-C33088010850}"/>
              </a:ext>
            </a:extLst>
          </p:cNvPr>
          <p:cNvPicPr>
            <a:picLocks noChangeAspect="1"/>
          </p:cNvPicPr>
          <p:nvPr/>
        </p:nvPicPr>
        <p:blipFill>
          <a:blip r:embed="rId2"/>
          <a:stretch>
            <a:fillRect/>
          </a:stretch>
        </p:blipFill>
        <p:spPr>
          <a:xfrm>
            <a:off x="4120317" y="5065396"/>
            <a:ext cx="2791927" cy="1792603"/>
          </a:xfrm>
          <a:prstGeom prst="rect">
            <a:avLst/>
          </a:prstGeom>
        </p:spPr>
      </p:pic>
    </p:spTree>
    <p:extLst>
      <p:ext uri="{BB962C8B-B14F-4D97-AF65-F5344CB8AC3E}">
        <p14:creationId xmlns:p14="http://schemas.microsoft.com/office/powerpoint/2010/main" val="1775466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3421B4C-AA27-4F32-AA73-DA587F272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6110"/>
            <a:ext cx="6769978" cy="5905761"/>
          </a:xfrm>
          <a:custGeom>
            <a:avLst/>
            <a:gdLst>
              <a:gd name="connsiteX0" fmla="*/ 0 w 6769978"/>
              <a:gd name="connsiteY0" fmla="*/ 0 h 5905761"/>
              <a:gd name="connsiteX1" fmla="*/ 6769978 w 6769978"/>
              <a:gd name="connsiteY1" fmla="*/ 0 h 5905761"/>
              <a:gd name="connsiteX2" fmla="*/ 3973138 w 6769978"/>
              <a:gd name="connsiteY2" fmla="*/ 5905761 h 5905761"/>
              <a:gd name="connsiteX3" fmla="*/ 0 w 6769978"/>
              <a:gd name="connsiteY3" fmla="*/ 5905761 h 5905761"/>
            </a:gdLst>
            <a:ahLst/>
            <a:cxnLst>
              <a:cxn ang="0">
                <a:pos x="connsiteX0" y="connsiteY0"/>
              </a:cxn>
              <a:cxn ang="0">
                <a:pos x="connsiteX1" y="connsiteY1"/>
              </a:cxn>
              <a:cxn ang="0">
                <a:pos x="connsiteX2" y="connsiteY2"/>
              </a:cxn>
              <a:cxn ang="0">
                <a:pos x="connsiteX3" y="connsiteY3"/>
              </a:cxn>
            </a:cxnLst>
            <a:rect l="l" t="t" r="r" b="b"/>
            <a:pathLst>
              <a:path w="6769978" h="5905761">
                <a:moveTo>
                  <a:pt x="0" y="0"/>
                </a:moveTo>
                <a:lnTo>
                  <a:pt x="6769978" y="0"/>
                </a:lnTo>
                <a:lnTo>
                  <a:pt x="3973138" y="5905761"/>
                </a:lnTo>
                <a:lnTo>
                  <a:pt x="0" y="5905761"/>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2" name="TextBox 1">
            <a:extLst>
              <a:ext uri="{FF2B5EF4-FFF2-40B4-BE49-F238E27FC236}">
                <a16:creationId xmlns:a16="http://schemas.microsoft.com/office/drawing/2014/main" id="{9F68C924-2DDD-D441-8A13-B4847D119DAA}"/>
              </a:ext>
            </a:extLst>
          </p:cNvPr>
          <p:cNvSpPr txBox="1"/>
          <p:nvPr/>
        </p:nvSpPr>
        <p:spPr>
          <a:xfrm>
            <a:off x="841248" y="1655286"/>
            <a:ext cx="4224048" cy="261004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kern="1200" dirty="0">
                <a:solidFill>
                  <a:srgbClr val="FFFFFF"/>
                </a:solidFill>
                <a:latin typeface="+mj-lt"/>
                <a:ea typeface="+mj-ea"/>
                <a:cs typeface="+mj-cs"/>
              </a:rPr>
              <a:t>Income &amp; Expenses</a:t>
            </a:r>
          </a:p>
        </p:txBody>
      </p:sp>
      <p:pic>
        <p:nvPicPr>
          <p:cNvPr id="5" name="Picture 4" descr="A picture containing clock, room&#10;&#10;Description automatically generated">
            <a:extLst>
              <a:ext uri="{FF2B5EF4-FFF2-40B4-BE49-F238E27FC236}">
                <a16:creationId xmlns:a16="http://schemas.microsoft.com/office/drawing/2014/main" id="{88E90318-881C-D14E-9F31-C28B028CED58}"/>
              </a:ext>
            </a:extLst>
          </p:cNvPr>
          <p:cNvPicPr>
            <a:picLocks noChangeAspect="1"/>
          </p:cNvPicPr>
          <p:nvPr/>
        </p:nvPicPr>
        <p:blipFill>
          <a:blip r:embed="rId2"/>
          <a:stretch>
            <a:fillRect/>
          </a:stretch>
        </p:blipFill>
        <p:spPr>
          <a:xfrm>
            <a:off x="6096000" y="1155030"/>
            <a:ext cx="3802085" cy="4973387"/>
          </a:xfrm>
          <a:prstGeom prst="rect">
            <a:avLst/>
          </a:prstGeom>
        </p:spPr>
      </p:pic>
    </p:spTree>
    <p:extLst>
      <p:ext uri="{BB962C8B-B14F-4D97-AF65-F5344CB8AC3E}">
        <p14:creationId xmlns:p14="http://schemas.microsoft.com/office/powerpoint/2010/main" val="801932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F0C603-30C1-EE4E-8F52-C51179661009}"/>
              </a:ext>
            </a:extLst>
          </p:cNvPr>
          <p:cNvSpPr txBox="1"/>
          <p:nvPr/>
        </p:nvSpPr>
        <p:spPr>
          <a:xfrm>
            <a:off x="358478" y="0"/>
            <a:ext cx="11673164" cy="6124754"/>
          </a:xfrm>
          <a:prstGeom prst="rect">
            <a:avLst/>
          </a:prstGeom>
          <a:noFill/>
        </p:spPr>
        <p:txBody>
          <a:bodyPr wrap="square" rtlCol="0">
            <a:spAutoFit/>
          </a:bodyPr>
          <a:lstStyle/>
          <a:p>
            <a:pPr algn="ctr"/>
            <a:r>
              <a:rPr lang="en-US" sz="2800" b="1" dirty="0"/>
              <a:t>The Income Statement</a:t>
            </a:r>
          </a:p>
          <a:p>
            <a:endParaRPr lang="en-US" sz="2800" dirty="0"/>
          </a:p>
          <a:p>
            <a:r>
              <a:rPr lang="en-US" sz="2800" dirty="0"/>
              <a:t>The Income Statement is a report which details the various income and expenses incurred in an accounting period in order to calculate the profit and loss a business has made in the accounting period.</a:t>
            </a:r>
          </a:p>
          <a:p>
            <a:endParaRPr lang="en-US" sz="2800" dirty="0"/>
          </a:p>
          <a:p>
            <a:endParaRPr lang="en-US" sz="2800" dirty="0"/>
          </a:p>
          <a:p>
            <a:r>
              <a:rPr lang="en-US" sz="2800" dirty="0"/>
              <a:t>Basically:  </a:t>
            </a:r>
            <a:r>
              <a:rPr lang="en-US" sz="2800" b="1" dirty="0"/>
              <a:t> Profit (loss) = Income – Expenses</a:t>
            </a:r>
          </a:p>
          <a:p>
            <a:endParaRPr lang="en-US" sz="2800" dirty="0"/>
          </a:p>
          <a:p>
            <a:endParaRPr lang="en-US" sz="2800" dirty="0"/>
          </a:p>
          <a:p>
            <a:endParaRPr lang="en-US" sz="2800" dirty="0"/>
          </a:p>
          <a:p>
            <a:endParaRPr lang="en-US" sz="2800" dirty="0"/>
          </a:p>
          <a:p>
            <a:r>
              <a:rPr lang="en-US" sz="2800" dirty="0"/>
              <a:t>The way in which a business defines income and expenses is important as it determines how the final profit figure is reached.</a:t>
            </a:r>
          </a:p>
        </p:txBody>
      </p:sp>
      <p:pic>
        <p:nvPicPr>
          <p:cNvPr id="3" name="Picture 2">
            <a:extLst>
              <a:ext uri="{FF2B5EF4-FFF2-40B4-BE49-F238E27FC236}">
                <a16:creationId xmlns:a16="http://schemas.microsoft.com/office/drawing/2014/main" id="{11253325-0E86-6D4A-BC16-95ED47994929}"/>
              </a:ext>
            </a:extLst>
          </p:cNvPr>
          <p:cNvPicPr>
            <a:picLocks noChangeAspect="1"/>
          </p:cNvPicPr>
          <p:nvPr/>
        </p:nvPicPr>
        <p:blipFill>
          <a:blip r:embed="rId2"/>
          <a:stretch>
            <a:fillRect/>
          </a:stretch>
        </p:blipFill>
        <p:spPr>
          <a:xfrm>
            <a:off x="7855882" y="2450506"/>
            <a:ext cx="4076700" cy="2209800"/>
          </a:xfrm>
          <a:prstGeom prst="rect">
            <a:avLst/>
          </a:prstGeom>
        </p:spPr>
      </p:pic>
    </p:spTree>
    <p:extLst>
      <p:ext uri="{BB962C8B-B14F-4D97-AF65-F5344CB8AC3E}">
        <p14:creationId xmlns:p14="http://schemas.microsoft.com/office/powerpoint/2010/main" val="1968364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41EE5B38-F4DC-AD49-A25B-0CD8F1A915D7}"/>
              </a:ext>
            </a:extLst>
          </p:cNvPr>
          <p:cNvPicPr>
            <a:picLocks noChangeAspect="1"/>
          </p:cNvPicPr>
          <p:nvPr/>
        </p:nvPicPr>
        <p:blipFill>
          <a:blip r:embed="rId2"/>
          <a:stretch>
            <a:fillRect/>
          </a:stretch>
        </p:blipFill>
        <p:spPr>
          <a:xfrm>
            <a:off x="1554637" y="0"/>
            <a:ext cx="9828360" cy="6541320"/>
          </a:xfrm>
          <a:prstGeom prst="rect">
            <a:avLst/>
          </a:prstGeom>
        </p:spPr>
      </p:pic>
      <p:sp>
        <p:nvSpPr>
          <p:cNvPr id="4" name="Rectangle 3">
            <a:extLst>
              <a:ext uri="{FF2B5EF4-FFF2-40B4-BE49-F238E27FC236}">
                <a16:creationId xmlns:a16="http://schemas.microsoft.com/office/drawing/2014/main" id="{C53A181B-DB42-1048-9CC6-DE6695F84364}"/>
              </a:ext>
            </a:extLst>
          </p:cNvPr>
          <p:cNvSpPr/>
          <p:nvPr/>
        </p:nvSpPr>
        <p:spPr>
          <a:xfrm>
            <a:off x="2013679" y="6534834"/>
            <a:ext cx="9094032" cy="369332"/>
          </a:xfrm>
          <a:prstGeom prst="rect">
            <a:avLst/>
          </a:prstGeom>
        </p:spPr>
        <p:txBody>
          <a:bodyPr wrap="square">
            <a:spAutoFit/>
          </a:bodyPr>
          <a:lstStyle/>
          <a:p>
            <a:r>
              <a:rPr lang="en-US" dirty="0"/>
              <a:t>Definition from the </a:t>
            </a:r>
            <a:r>
              <a:rPr lang="en-US" b="1" dirty="0"/>
              <a:t>Framework for the Preparation and Presentation of Financial Statements</a:t>
            </a:r>
          </a:p>
        </p:txBody>
      </p:sp>
    </p:spTree>
    <p:extLst>
      <p:ext uri="{BB962C8B-B14F-4D97-AF65-F5344CB8AC3E}">
        <p14:creationId xmlns:p14="http://schemas.microsoft.com/office/powerpoint/2010/main" val="3048815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970D95-546D-B944-A528-B03AFB8F502E}"/>
              </a:ext>
            </a:extLst>
          </p:cNvPr>
          <p:cNvSpPr/>
          <p:nvPr/>
        </p:nvSpPr>
        <p:spPr>
          <a:xfrm>
            <a:off x="459921" y="184172"/>
            <a:ext cx="10814957" cy="6386364"/>
          </a:xfrm>
          <a:prstGeom prst="rect">
            <a:avLst/>
          </a:prstGeom>
        </p:spPr>
        <p:txBody>
          <a:bodyPr wrap="square">
            <a:spAutoFit/>
          </a:bodyPr>
          <a:lstStyle/>
          <a:p>
            <a:pPr algn="ctr">
              <a:lnSpc>
                <a:spcPct val="107000"/>
              </a:lnSpc>
              <a:spcAft>
                <a:spcPts val="0"/>
              </a:spcAft>
            </a:pPr>
            <a:r>
              <a:rPr lang="en-AU" sz="2400" dirty="0">
                <a:latin typeface="Arial Black" panose="020B0604020202020204" pitchFamily="34" charset="0"/>
                <a:ea typeface="Calibri" panose="020F0502020204030204" pitchFamily="34" charset="0"/>
                <a:cs typeface="Times New Roman" panose="02020603050405020304" pitchFamily="18" charset="0"/>
              </a:rPr>
              <a:t>Income</a:t>
            </a:r>
          </a:p>
          <a:p>
            <a:pPr>
              <a:lnSpc>
                <a:spcPct val="107000"/>
              </a:lnSpc>
              <a:spcAft>
                <a:spcPts val="0"/>
              </a:spcAft>
            </a:pPr>
            <a:endParaRPr lang="en-AU" sz="2400" dirty="0">
              <a:latin typeface="Arial Black"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AU" sz="2400" dirty="0">
                <a:latin typeface="Arial Black" panose="020B0604020202020204" pitchFamily="34" charset="0"/>
                <a:ea typeface="Calibri" panose="020F0502020204030204" pitchFamily="34" charset="0"/>
                <a:cs typeface="Times New Roman" panose="02020603050405020304" pitchFamily="18" charset="0"/>
              </a:rPr>
              <a:t>Income: Increases in assets or decrease in liabilities that result in increase in equity, other than those relating to contributions from holders of equity claims.</a:t>
            </a:r>
          </a:p>
          <a:p>
            <a:pPr>
              <a:lnSpc>
                <a:spcPct val="107000"/>
              </a:lnSpc>
              <a:spcAft>
                <a:spcPts val="0"/>
              </a:spcAft>
            </a:pPr>
            <a:endParaRPr lang="en-AU" sz="2400" dirty="0">
              <a:latin typeface="Arial Black"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AU" sz="2400" dirty="0">
              <a:latin typeface="Arial Black"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AU" sz="2400" dirty="0">
                <a:latin typeface="Arial" panose="020B0604020202020204" pitchFamily="34" charset="0"/>
                <a:ea typeface="Calibri" panose="020F0502020204030204" pitchFamily="34" charset="0"/>
                <a:cs typeface="Arial" panose="020B0604020202020204" pitchFamily="34" charset="0"/>
              </a:rPr>
              <a:t>Breaking the income definition down:</a:t>
            </a:r>
          </a:p>
          <a:p>
            <a:pPr>
              <a:lnSpc>
                <a:spcPct val="107000"/>
              </a:lnSpc>
              <a:spcAft>
                <a:spcPts val="0"/>
              </a:spcAft>
            </a:pPr>
            <a:endParaRPr lang="en-AU" sz="2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0"/>
              </a:spcAft>
            </a:pPr>
            <a:r>
              <a:rPr lang="en-AU" sz="2400" dirty="0">
                <a:latin typeface="Arial" panose="020B0604020202020204" pitchFamily="34" charset="0"/>
                <a:ea typeface="Calibri" panose="020F0502020204030204" pitchFamily="34" charset="0"/>
                <a:cs typeface="Arial" panose="020B0604020202020204" pitchFamily="34" charset="0"/>
              </a:rPr>
              <a:t>‘’increases in assets” </a:t>
            </a:r>
          </a:p>
          <a:p>
            <a:pPr>
              <a:lnSpc>
                <a:spcPct val="107000"/>
              </a:lnSpc>
              <a:spcAft>
                <a:spcPts val="0"/>
              </a:spcAft>
            </a:pPr>
            <a:r>
              <a:rPr lang="en-AU" sz="2400" dirty="0">
                <a:latin typeface="Arial" panose="020B0604020202020204" pitchFamily="34" charset="0"/>
                <a:ea typeface="Calibri" panose="020F0502020204030204" pitchFamily="34" charset="0"/>
                <a:cs typeface="Arial" panose="020B0604020202020204" pitchFamily="34" charset="0"/>
              </a:rPr>
              <a:t>For example, if a builder issued an invoice to a customer that was to be paid by the end of </a:t>
            </a:r>
            <a:r>
              <a:rPr lang="en-AU" sz="2400">
                <a:latin typeface="Arial" panose="020B0604020202020204" pitchFamily="34" charset="0"/>
                <a:ea typeface="Calibri" panose="020F0502020204030204" pitchFamily="34" charset="0"/>
                <a:cs typeface="Arial" panose="020B0604020202020204" pitchFamily="34" charset="0"/>
              </a:rPr>
              <a:t>the month, </a:t>
            </a:r>
            <a:r>
              <a:rPr lang="en-AU" sz="2400" dirty="0">
                <a:latin typeface="Arial" panose="020B0604020202020204" pitchFamily="34" charset="0"/>
                <a:ea typeface="Calibri" panose="020F0502020204030204" pitchFamily="34" charset="0"/>
                <a:cs typeface="Arial" panose="020B0604020202020204" pitchFamily="34" charset="0"/>
              </a:rPr>
              <a:t>accounts receivable (asset) would increase. </a:t>
            </a:r>
          </a:p>
          <a:p>
            <a:pPr>
              <a:lnSpc>
                <a:spcPct val="107000"/>
              </a:lnSpc>
              <a:spcAft>
                <a:spcPts val="0"/>
              </a:spcAft>
            </a:pPr>
            <a:endParaRPr lang="en-AU" sz="2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0"/>
              </a:spcAft>
            </a:pPr>
            <a:r>
              <a:rPr lang="en-AU" sz="2400" dirty="0">
                <a:latin typeface="Arial" panose="020B0604020202020204" pitchFamily="34" charset="0"/>
                <a:ea typeface="Calibri" panose="020F0502020204030204" pitchFamily="34" charset="0"/>
                <a:cs typeface="Arial" panose="020B0604020202020204" pitchFamily="34" charset="0"/>
              </a:rPr>
              <a:t>“decreases in liabilities”</a:t>
            </a:r>
          </a:p>
          <a:p>
            <a:pPr>
              <a:lnSpc>
                <a:spcPct val="107000"/>
              </a:lnSpc>
              <a:spcAft>
                <a:spcPts val="0"/>
              </a:spcAft>
            </a:pPr>
            <a:r>
              <a:rPr lang="en-AU" sz="2400" dirty="0">
                <a:latin typeface="Arial" panose="020B0604020202020204" pitchFamily="34" charset="0"/>
                <a:ea typeface="Calibri" panose="020F0502020204030204" pitchFamily="34" charset="0"/>
                <a:cs typeface="Arial" panose="020B0604020202020204" pitchFamily="34" charset="0"/>
              </a:rPr>
              <a:t>For example, if a discount on a bill is received, less is owed to the creditor, thus reducing the amount of the liability.</a:t>
            </a:r>
          </a:p>
        </p:txBody>
      </p:sp>
      <p:pic>
        <p:nvPicPr>
          <p:cNvPr id="6" name="Picture 5">
            <a:extLst>
              <a:ext uri="{FF2B5EF4-FFF2-40B4-BE49-F238E27FC236}">
                <a16:creationId xmlns:a16="http://schemas.microsoft.com/office/drawing/2014/main" id="{B99686EB-F380-8245-A7A1-A0E57546AC8D}"/>
              </a:ext>
            </a:extLst>
          </p:cNvPr>
          <p:cNvPicPr>
            <a:picLocks noChangeAspect="1"/>
          </p:cNvPicPr>
          <p:nvPr/>
        </p:nvPicPr>
        <p:blipFill>
          <a:blip r:embed="rId2"/>
          <a:stretch>
            <a:fillRect/>
          </a:stretch>
        </p:blipFill>
        <p:spPr>
          <a:xfrm>
            <a:off x="8215993" y="1923143"/>
            <a:ext cx="3695700" cy="2032000"/>
          </a:xfrm>
          <a:prstGeom prst="rect">
            <a:avLst/>
          </a:prstGeom>
        </p:spPr>
      </p:pic>
    </p:spTree>
    <p:extLst>
      <p:ext uri="{BB962C8B-B14F-4D97-AF65-F5344CB8AC3E}">
        <p14:creationId xmlns:p14="http://schemas.microsoft.com/office/powerpoint/2010/main" val="44773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970D95-546D-B944-A528-B03AFB8F502E}"/>
              </a:ext>
            </a:extLst>
          </p:cNvPr>
          <p:cNvSpPr/>
          <p:nvPr/>
        </p:nvSpPr>
        <p:spPr>
          <a:xfrm>
            <a:off x="459921" y="184172"/>
            <a:ext cx="10814957" cy="7571881"/>
          </a:xfrm>
          <a:prstGeom prst="rect">
            <a:avLst/>
          </a:prstGeom>
        </p:spPr>
        <p:txBody>
          <a:bodyPr wrap="square">
            <a:spAutoFit/>
          </a:bodyPr>
          <a:lstStyle/>
          <a:p>
            <a:pPr algn="ctr">
              <a:lnSpc>
                <a:spcPct val="107000"/>
              </a:lnSpc>
              <a:spcAft>
                <a:spcPts val="0"/>
              </a:spcAft>
            </a:pPr>
            <a:r>
              <a:rPr lang="en-AU" sz="2400" dirty="0">
                <a:latin typeface="Arial Black" panose="020B0604020202020204" pitchFamily="34" charset="0"/>
                <a:ea typeface="Calibri" panose="020F0502020204030204" pitchFamily="34" charset="0"/>
                <a:cs typeface="Times New Roman" panose="02020603050405020304" pitchFamily="18" charset="0"/>
              </a:rPr>
              <a:t>Income</a:t>
            </a:r>
          </a:p>
          <a:p>
            <a:pPr>
              <a:lnSpc>
                <a:spcPct val="107000"/>
              </a:lnSpc>
              <a:spcAft>
                <a:spcPts val="0"/>
              </a:spcAft>
            </a:pPr>
            <a:endParaRPr lang="en-AU" sz="2400" dirty="0">
              <a:latin typeface="Arial Black"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AU" sz="2400" dirty="0">
                <a:latin typeface="Arial Black" panose="020B0604020202020204" pitchFamily="34" charset="0"/>
                <a:ea typeface="Calibri" panose="020F0502020204030204" pitchFamily="34" charset="0"/>
                <a:cs typeface="Times New Roman" panose="02020603050405020304" pitchFamily="18" charset="0"/>
              </a:rPr>
              <a:t>Income: Increases in assets or decrease in liabilities that result in increase in equity, other than those relating to contributions from holders of equity claims.</a:t>
            </a:r>
          </a:p>
          <a:p>
            <a:pPr>
              <a:lnSpc>
                <a:spcPct val="107000"/>
              </a:lnSpc>
              <a:spcAft>
                <a:spcPts val="0"/>
              </a:spcAft>
            </a:pPr>
            <a:endParaRPr lang="en-AU" sz="2400" dirty="0">
              <a:latin typeface="Arial Black"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AU" sz="2400" dirty="0">
                <a:latin typeface="Arial" panose="020B0604020202020204" pitchFamily="34" charset="0"/>
                <a:ea typeface="Calibri" panose="020F0502020204030204" pitchFamily="34" charset="0"/>
                <a:cs typeface="Arial" panose="020B0604020202020204" pitchFamily="34" charset="0"/>
              </a:rPr>
              <a:t>Breaking the income definition down:</a:t>
            </a:r>
          </a:p>
          <a:p>
            <a:pPr>
              <a:lnSpc>
                <a:spcPct val="107000"/>
              </a:lnSpc>
              <a:spcAft>
                <a:spcPts val="0"/>
              </a:spcAft>
            </a:pPr>
            <a:endParaRPr lang="en-AU" sz="2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0"/>
              </a:spcAft>
            </a:pPr>
            <a:r>
              <a:rPr lang="en-AU" sz="2400" dirty="0">
                <a:latin typeface="Arial" panose="020B0604020202020204" pitchFamily="34" charset="0"/>
                <a:ea typeface="Calibri" panose="020F0502020204030204" pitchFamily="34" charset="0"/>
                <a:cs typeface="Arial" panose="020B0604020202020204" pitchFamily="34" charset="0"/>
              </a:rPr>
              <a:t>’that results in increase in equity’ -</a:t>
            </a:r>
          </a:p>
          <a:p>
            <a:pPr>
              <a:lnSpc>
                <a:spcPct val="107000"/>
              </a:lnSpc>
              <a:spcAft>
                <a:spcPts val="0"/>
              </a:spcAft>
            </a:pPr>
            <a:r>
              <a:rPr lang="en-AU" sz="2400" dirty="0">
                <a:latin typeface="Arial" panose="020B0604020202020204" pitchFamily="34" charset="0"/>
                <a:ea typeface="Calibri" panose="020F0502020204030204" pitchFamily="34" charset="0"/>
                <a:cs typeface="Arial" panose="020B0604020202020204" pitchFamily="34" charset="0"/>
              </a:rPr>
              <a:t>Any income transaction will result in an increase in equity. Because; Assets = Liabilities + Equity (A = L + E). During this course we will discover how an increase in income leads to an increase in equity.</a:t>
            </a:r>
          </a:p>
          <a:p>
            <a:pPr>
              <a:lnSpc>
                <a:spcPct val="107000"/>
              </a:lnSpc>
              <a:spcAft>
                <a:spcPts val="0"/>
              </a:spcAft>
            </a:pPr>
            <a:endParaRPr lang="en-AU" sz="2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0"/>
              </a:spcAft>
            </a:pPr>
            <a:r>
              <a:rPr lang="en-AU" sz="2400" dirty="0">
                <a:latin typeface="Arial" panose="020B0604020202020204" pitchFamily="34" charset="0"/>
                <a:ea typeface="Calibri" panose="020F0502020204030204" pitchFamily="34" charset="0"/>
                <a:cs typeface="Arial" panose="020B0604020202020204" pitchFamily="34" charset="0"/>
              </a:rPr>
              <a:t>‘other than those relating to contributions from equity participants’ –</a:t>
            </a:r>
          </a:p>
          <a:p>
            <a:pPr>
              <a:lnSpc>
                <a:spcPct val="107000"/>
              </a:lnSpc>
              <a:spcAft>
                <a:spcPts val="0"/>
              </a:spcAft>
            </a:pPr>
            <a:r>
              <a:rPr lang="en-AU" sz="2400" dirty="0">
                <a:latin typeface="Arial" panose="020B0604020202020204" pitchFamily="34" charset="0"/>
                <a:ea typeface="Calibri" panose="020F0502020204030204" pitchFamily="34" charset="0"/>
                <a:cs typeface="Arial" panose="020B0604020202020204" pitchFamily="34" charset="0"/>
              </a:rPr>
              <a:t>For example if the owner of the business contributes $1,000 cash this will not be regarded as income even though equity is increased. (Accounting entity assumption.)</a:t>
            </a:r>
          </a:p>
          <a:p>
            <a:pPr>
              <a:lnSpc>
                <a:spcPct val="107000"/>
              </a:lnSpc>
              <a:spcAft>
                <a:spcPts val="0"/>
              </a:spcAft>
            </a:pPr>
            <a:endParaRPr lang="en-AU" sz="2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0"/>
              </a:spcAft>
            </a:pPr>
            <a:endParaRPr lang="en-AU" sz="2400" dirty="0">
              <a:latin typeface="Arial" panose="020B0604020202020204" pitchFamily="34" charset="0"/>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74A9DEE3-BA7F-904C-97CB-76C6C6AAFF2C}"/>
              </a:ext>
            </a:extLst>
          </p:cNvPr>
          <p:cNvPicPr>
            <a:picLocks noChangeAspect="1"/>
          </p:cNvPicPr>
          <p:nvPr/>
        </p:nvPicPr>
        <p:blipFill>
          <a:blip r:embed="rId2"/>
          <a:stretch>
            <a:fillRect/>
          </a:stretch>
        </p:blipFill>
        <p:spPr>
          <a:xfrm>
            <a:off x="8441870" y="1830614"/>
            <a:ext cx="3540579" cy="1835856"/>
          </a:xfrm>
          <a:prstGeom prst="rect">
            <a:avLst/>
          </a:prstGeom>
        </p:spPr>
      </p:pic>
    </p:spTree>
    <p:extLst>
      <p:ext uri="{BB962C8B-B14F-4D97-AF65-F5344CB8AC3E}">
        <p14:creationId xmlns:p14="http://schemas.microsoft.com/office/powerpoint/2010/main" val="2859334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970D95-546D-B944-A528-B03AFB8F502E}"/>
              </a:ext>
            </a:extLst>
          </p:cNvPr>
          <p:cNvSpPr/>
          <p:nvPr/>
        </p:nvSpPr>
        <p:spPr>
          <a:xfrm>
            <a:off x="459921" y="184172"/>
            <a:ext cx="10814957" cy="6781536"/>
          </a:xfrm>
          <a:prstGeom prst="rect">
            <a:avLst/>
          </a:prstGeom>
        </p:spPr>
        <p:txBody>
          <a:bodyPr wrap="square">
            <a:spAutoFit/>
          </a:bodyPr>
          <a:lstStyle/>
          <a:p>
            <a:pPr algn="ctr">
              <a:lnSpc>
                <a:spcPct val="107000"/>
              </a:lnSpc>
              <a:spcAft>
                <a:spcPts val="0"/>
              </a:spcAft>
            </a:pPr>
            <a:r>
              <a:rPr lang="en-AU" sz="2400" dirty="0">
                <a:latin typeface="Arial Black" panose="020B0604020202020204" pitchFamily="34" charset="0"/>
                <a:ea typeface="Calibri" panose="020F0502020204030204" pitchFamily="34" charset="0"/>
                <a:cs typeface="Times New Roman" panose="02020603050405020304" pitchFamily="18" charset="0"/>
              </a:rPr>
              <a:t>Income</a:t>
            </a:r>
          </a:p>
          <a:p>
            <a:pPr>
              <a:lnSpc>
                <a:spcPct val="107000"/>
              </a:lnSpc>
              <a:spcAft>
                <a:spcPts val="0"/>
              </a:spcAft>
            </a:pPr>
            <a:endParaRPr lang="en-AU" sz="2400" dirty="0">
              <a:latin typeface="Arial Black"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AU" sz="2400" dirty="0">
                <a:latin typeface="Arial Black" panose="020B0604020202020204" pitchFamily="34" charset="0"/>
                <a:ea typeface="Calibri" panose="020F0502020204030204" pitchFamily="34" charset="0"/>
                <a:cs typeface="Times New Roman" panose="02020603050405020304" pitchFamily="18" charset="0"/>
              </a:rPr>
              <a:t>Income: Increases in assets or decrease in liabilities that result in increase in equity, other than those relating to contributions from holders of equity claims.</a:t>
            </a:r>
          </a:p>
          <a:p>
            <a:pPr>
              <a:lnSpc>
                <a:spcPct val="107000"/>
              </a:lnSpc>
              <a:spcAft>
                <a:spcPts val="0"/>
              </a:spcAft>
            </a:pPr>
            <a:endParaRPr lang="en-AU" sz="2400" dirty="0">
              <a:latin typeface="Arial Black"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AU" sz="2400" dirty="0">
              <a:latin typeface="Arial Black"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AU" sz="2400" dirty="0">
                <a:latin typeface="Arial" panose="020B0604020202020204" pitchFamily="34" charset="0"/>
                <a:ea typeface="Calibri" panose="020F0502020204030204" pitchFamily="34" charset="0"/>
                <a:cs typeface="Arial" panose="020B0604020202020204" pitchFamily="34" charset="0"/>
              </a:rPr>
              <a:t>Income examples:</a:t>
            </a:r>
          </a:p>
          <a:p>
            <a:pPr>
              <a:lnSpc>
                <a:spcPct val="107000"/>
              </a:lnSpc>
              <a:spcAft>
                <a:spcPts val="0"/>
              </a:spcAft>
            </a:pPr>
            <a:endParaRPr lang="en-AU" sz="2400" dirty="0">
              <a:latin typeface="Arial" panose="020B0604020202020204" pitchFamily="34" charset="0"/>
              <a:ea typeface="Calibri" panose="020F0502020204030204" pitchFamily="34" charset="0"/>
              <a:cs typeface="Arial" panose="020B0604020202020204" pitchFamily="34" charset="0"/>
            </a:endParaRPr>
          </a:p>
          <a:p>
            <a:pPr marL="342900" indent="-342900">
              <a:lnSpc>
                <a:spcPct val="107000"/>
              </a:lnSpc>
              <a:spcAft>
                <a:spcPts val="0"/>
              </a:spcAft>
              <a:buFont typeface="Arial" panose="020B0604020202020204" pitchFamily="34" charset="0"/>
              <a:buChar char="•"/>
            </a:pPr>
            <a:r>
              <a:rPr lang="en-AU" sz="2400" dirty="0">
                <a:latin typeface="Arial" panose="020B0604020202020204" pitchFamily="34" charset="0"/>
                <a:ea typeface="Calibri" panose="020F0502020204030204" pitchFamily="34" charset="0"/>
                <a:cs typeface="Arial" panose="020B0604020202020204" pitchFamily="34" charset="0"/>
              </a:rPr>
              <a:t>Fees or sales for services, </a:t>
            </a:r>
            <a:r>
              <a:rPr lang="en-AU" sz="2400" dirty="0" err="1">
                <a:latin typeface="Arial" panose="020B0604020202020204" pitchFamily="34" charset="0"/>
                <a:ea typeface="Calibri" panose="020F0502020204030204" pitchFamily="34" charset="0"/>
                <a:cs typeface="Arial" panose="020B0604020202020204" pitchFamily="34" charset="0"/>
              </a:rPr>
              <a:t>eg.</a:t>
            </a:r>
            <a:r>
              <a:rPr lang="en-AU" sz="2400" dirty="0">
                <a:latin typeface="Arial" panose="020B0604020202020204" pitchFamily="34" charset="0"/>
                <a:ea typeface="Calibri" panose="020F0502020204030204" pitchFamily="34" charset="0"/>
                <a:cs typeface="Arial" panose="020B0604020202020204" pitchFamily="34" charset="0"/>
              </a:rPr>
              <a:t> the sale of cakes at a bakery.</a:t>
            </a:r>
          </a:p>
          <a:p>
            <a:pPr marL="342900" indent="-342900">
              <a:lnSpc>
                <a:spcPct val="107000"/>
              </a:lnSpc>
              <a:spcAft>
                <a:spcPts val="0"/>
              </a:spcAft>
              <a:buFont typeface="Arial" panose="020B0604020202020204" pitchFamily="34" charset="0"/>
              <a:buChar char="•"/>
            </a:pPr>
            <a:r>
              <a:rPr lang="en-AU" sz="2400" dirty="0">
                <a:latin typeface="Arial" panose="020B0604020202020204" pitchFamily="34" charset="0"/>
                <a:ea typeface="Calibri" panose="020F0502020204030204" pitchFamily="34" charset="0"/>
                <a:cs typeface="Arial" panose="020B0604020202020204" pitchFamily="34" charset="0"/>
              </a:rPr>
              <a:t>Sales of inventory, </a:t>
            </a:r>
            <a:r>
              <a:rPr lang="en-AU" sz="2400" dirty="0" err="1">
                <a:latin typeface="Arial" panose="020B0604020202020204" pitchFamily="34" charset="0"/>
                <a:ea typeface="Calibri" panose="020F0502020204030204" pitchFamily="34" charset="0"/>
                <a:cs typeface="Arial" panose="020B0604020202020204" pitchFamily="34" charset="0"/>
              </a:rPr>
              <a:t>eg.</a:t>
            </a:r>
            <a:r>
              <a:rPr lang="en-AU" sz="2400" dirty="0">
                <a:latin typeface="Arial" panose="020B0604020202020204" pitchFamily="34" charset="0"/>
                <a:ea typeface="Calibri" panose="020F0502020204030204" pitchFamily="34" charset="0"/>
                <a:cs typeface="Arial" panose="020B0604020202020204" pitchFamily="34" charset="0"/>
              </a:rPr>
              <a:t> the sale of wood by a hardware store.</a:t>
            </a:r>
          </a:p>
          <a:p>
            <a:pPr marL="342900" indent="-342900">
              <a:lnSpc>
                <a:spcPct val="107000"/>
              </a:lnSpc>
              <a:spcAft>
                <a:spcPts val="0"/>
              </a:spcAft>
              <a:buFont typeface="Arial" panose="020B0604020202020204" pitchFamily="34" charset="0"/>
              <a:buChar char="•"/>
            </a:pPr>
            <a:r>
              <a:rPr lang="en-AU" sz="2400" dirty="0">
                <a:latin typeface="Arial" panose="020B0604020202020204" pitchFamily="34" charset="0"/>
                <a:ea typeface="Calibri" panose="020F0502020204030204" pitchFamily="34" charset="0"/>
                <a:cs typeface="Arial" panose="020B0604020202020204" pitchFamily="34" charset="0"/>
              </a:rPr>
              <a:t>The use of assets, </a:t>
            </a:r>
            <a:r>
              <a:rPr lang="en-AU" sz="2400" dirty="0" err="1">
                <a:latin typeface="Arial" panose="020B0604020202020204" pitchFamily="34" charset="0"/>
                <a:ea typeface="Calibri" panose="020F0502020204030204" pitchFamily="34" charset="0"/>
                <a:cs typeface="Arial" panose="020B0604020202020204" pitchFamily="34" charset="0"/>
              </a:rPr>
              <a:t>eg.</a:t>
            </a:r>
            <a:r>
              <a:rPr lang="en-AU" sz="2400" dirty="0">
                <a:latin typeface="Arial" panose="020B0604020202020204" pitchFamily="34" charset="0"/>
                <a:ea typeface="Calibri" panose="020F0502020204030204" pitchFamily="34" charset="0"/>
                <a:cs typeface="Arial" panose="020B0604020202020204" pitchFamily="34" charset="0"/>
              </a:rPr>
              <a:t> interest received on funds in a bank account (this income is a gain).</a:t>
            </a:r>
          </a:p>
          <a:p>
            <a:pPr marL="342900" indent="-342900">
              <a:lnSpc>
                <a:spcPct val="107000"/>
              </a:lnSpc>
              <a:spcAft>
                <a:spcPts val="0"/>
              </a:spcAft>
              <a:buFont typeface="Arial" panose="020B0604020202020204" pitchFamily="34" charset="0"/>
              <a:buChar char="•"/>
            </a:pPr>
            <a:r>
              <a:rPr lang="en-AU" sz="2400" dirty="0">
                <a:latin typeface="Arial" panose="020B0604020202020204" pitchFamily="34" charset="0"/>
                <a:ea typeface="Calibri" panose="020F0502020204030204" pitchFamily="34" charset="0"/>
                <a:cs typeface="Arial" panose="020B0604020202020204" pitchFamily="34" charset="0"/>
              </a:rPr>
              <a:t>The sale of assets for more than the written down value, </a:t>
            </a:r>
            <a:r>
              <a:rPr lang="en-AU" sz="2400" dirty="0" err="1">
                <a:latin typeface="Arial" panose="020B0604020202020204" pitchFamily="34" charset="0"/>
                <a:ea typeface="Calibri" panose="020F0502020204030204" pitchFamily="34" charset="0"/>
                <a:cs typeface="Arial" panose="020B0604020202020204" pitchFamily="34" charset="0"/>
              </a:rPr>
              <a:t>eg.</a:t>
            </a:r>
            <a:r>
              <a:rPr lang="en-AU" sz="2400" dirty="0">
                <a:latin typeface="Arial" panose="020B0604020202020204" pitchFamily="34" charset="0"/>
                <a:ea typeface="Calibri" panose="020F0502020204030204" pitchFamily="34" charset="0"/>
                <a:cs typeface="Arial" panose="020B0604020202020204" pitchFamily="34" charset="0"/>
              </a:rPr>
              <a:t> selling land for more than it was purchased for (this income is a gain).</a:t>
            </a:r>
          </a:p>
          <a:p>
            <a:pPr marL="342900" indent="-342900">
              <a:lnSpc>
                <a:spcPct val="107000"/>
              </a:lnSpc>
              <a:spcAft>
                <a:spcPts val="0"/>
              </a:spcAft>
              <a:buFont typeface="Arial" panose="020B0604020202020204" pitchFamily="34" charset="0"/>
              <a:buChar char="•"/>
            </a:pPr>
            <a:r>
              <a:rPr lang="en-AU" sz="2400" dirty="0">
                <a:latin typeface="Arial" panose="020B0604020202020204" pitchFamily="34" charset="0"/>
                <a:ea typeface="Calibri" panose="020F0502020204030204" pitchFamily="34" charset="0"/>
                <a:cs typeface="Arial" panose="020B0604020202020204" pitchFamily="34" charset="0"/>
              </a:rPr>
              <a:t>A discount received for a payment of a debt before a due date.</a:t>
            </a:r>
          </a:p>
          <a:p>
            <a:pPr marL="342900" indent="-342900">
              <a:lnSpc>
                <a:spcPct val="107000"/>
              </a:lnSpc>
              <a:spcAft>
                <a:spcPts val="0"/>
              </a:spcAft>
              <a:buFont typeface="Arial" panose="020B0604020202020204" pitchFamily="34" charset="0"/>
              <a:buChar char="•"/>
            </a:pPr>
            <a:endParaRPr lang="en-AU" sz="2400" dirty="0">
              <a:latin typeface="Arial" panose="020B0604020202020204" pitchFamily="34" charset="0"/>
              <a:ea typeface="Calibri" panose="020F050202020403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E84CE932-47B2-C641-AA16-AEF24CD28608}"/>
              </a:ext>
            </a:extLst>
          </p:cNvPr>
          <p:cNvPicPr>
            <a:picLocks noChangeAspect="1"/>
          </p:cNvPicPr>
          <p:nvPr/>
        </p:nvPicPr>
        <p:blipFill>
          <a:blip r:embed="rId2"/>
          <a:stretch>
            <a:fillRect/>
          </a:stretch>
        </p:blipFill>
        <p:spPr>
          <a:xfrm>
            <a:off x="8654142" y="1815193"/>
            <a:ext cx="3315607" cy="1787056"/>
          </a:xfrm>
          <a:prstGeom prst="rect">
            <a:avLst/>
          </a:prstGeom>
        </p:spPr>
      </p:pic>
    </p:spTree>
    <p:extLst>
      <p:ext uri="{BB962C8B-B14F-4D97-AF65-F5344CB8AC3E}">
        <p14:creationId xmlns:p14="http://schemas.microsoft.com/office/powerpoint/2010/main" val="878620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53A181B-DB42-1048-9CC6-DE6695F84364}"/>
              </a:ext>
            </a:extLst>
          </p:cNvPr>
          <p:cNvSpPr/>
          <p:nvPr/>
        </p:nvSpPr>
        <p:spPr>
          <a:xfrm>
            <a:off x="2013679" y="6534834"/>
            <a:ext cx="9094032" cy="369332"/>
          </a:xfrm>
          <a:prstGeom prst="rect">
            <a:avLst/>
          </a:prstGeom>
        </p:spPr>
        <p:txBody>
          <a:bodyPr wrap="square">
            <a:spAutoFit/>
          </a:bodyPr>
          <a:lstStyle/>
          <a:p>
            <a:r>
              <a:rPr lang="en-US" dirty="0"/>
              <a:t>Definition from the </a:t>
            </a:r>
            <a:r>
              <a:rPr lang="en-US" b="1" dirty="0"/>
              <a:t>Framework for the Preparation and Presentation of Financial Statements</a:t>
            </a:r>
          </a:p>
        </p:txBody>
      </p:sp>
      <p:pic>
        <p:nvPicPr>
          <p:cNvPr id="5" name="Picture 4" descr="A screenshot of a cell phone&#10;&#10;Description automatically generated">
            <a:extLst>
              <a:ext uri="{FF2B5EF4-FFF2-40B4-BE49-F238E27FC236}">
                <a16:creationId xmlns:a16="http://schemas.microsoft.com/office/drawing/2014/main" id="{20D4B0C4-F650-AC46-9DA9-0AE48E3F8E0F}"/>
              </a:ext>
            </a:extLst>
          </p:cNvPr>
          <p:cNvPicPr>
            <a:picLocks noChangeAspect="1"/>
          </p:cNvPicPr>
          <p:nvPr/>
        </p:nvPicPr>
        <p:blipFill>
          <a:blip r:embed="rId2"/>
          <a:stretch>
            <a:fillRect/>
          </a:stretch>
        </p:blipFill>
        <p:spPr>
          <a:xfrm>
            <a:off x="1379095" y="0"/>
            <a:ext cx="9988620" cy="6497122"/>
          </a:xfrm>
          <a:prstGeom prst="rect">
            <a:avLst/>
          </a:prstGeom>
        </p:spPr>
      </p:pic>
    </p:spTree>
    <p:extLst>
      <p:ext uri="{BB962C8B-B14F-4D97-AF65-F5344CB8AC3E}">
        <p14:creationId xmlns:p14="http://schemas.microsoft.com/office/powerpoint/2010/main" val="4284567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26D1BD-84E5-1A42-97A6-6C4CCB3EAA7B}"/>
              </a:ext>
            </a:extLst>
          </p:cNvPr>
          <p:cNvSpPr/>
          <p:nvPr/>
        </p:nvSpPr>
        <p:spPr>
          <a:xfrm>
            <a:off x="310243" y="282079"/>
            <a:ext cx="11364685" cy="7133684"/>
          </a:xfrm>
          <a:prstGeom prst="rect">
            <a:avLst/>
          </a:prstGeom>
        </p:spPr>
        <p:txBody>
          <a:bodyPr wrap="square">
            <a:spAutoFit/>
          </a:bodyPr>
          <a:lstStyle/>
          <a:p>
            <a:pPr algn="ctr">
              <a:lnSpc>
                <a:spcPct val="107000"/>
              </a:lnSpc>
              <a:spcAft>
                <a:spcPts val="0"/>
              </a:spcAft>
            </a:pPr>
            <a:r>
              <a:rPr lang="en-AU" sz="2400" dirty="0">
                <a:latin typeface="Arial" panose="020B0604020202020204" pitchFamily="34" charset="0"/>
                <a:ea typeface="Calibri" panose="020F0502020204030204" pitchFamily="34" charset="0"/>
                <a:cs typeface="Arial" panose="020B0604020202020204" pitchFamily="34" charset="0"/>
              </a:rPr>
              <a:t>Expenses</a:t>
            </a:r>
          </a:p>
          <a:p>
            <a:pPr>
              <a:lnSpc>
                <a:spcPct val="107000"/>
              </a:lnSpc>
              <a:spcAft>
                <a:spcPts val="0"/>
              </a:spcAft>
            </a:pPr>
            <a:endParaRPr lang="en-AU" sz="24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pPr>
            <a:r>
              <a:rPr lang="en-AU" sz="2400" b="1" dirty="0">
                <a:latin typeface="Arial" panose="020B0604020202020204" pitchFamily="34" charset="0"/>
                <a:cs typeface="Arial" panose="020B0604020202020204" pitchFamily="34" charset="0"/>
              </a:rPr>
              <a:t>Expenses: Decreases in assets or increases in liabilities that result in decreases in equity, other than those relating to distributions to holders of equity claims.</a:t>
            </a:r>
          </a:p>
          <a:p>
            <a:pPr>
              <a:lnSpc>
                <a:spcPct val="107000"/>
              </a:lnSpc>
            </a:pPr>
            <a:endParaRPr lang="en-AU" sz="2400" b="1" dirty="0">
              <a:latin typeface="Arial" panose="020B0604020202020204" pitchFamily="34" charset="0"/>
              <a:cs typeface="Arial" panose="020B0604020202020204" pitchFamily="34" charset="0"/>
            </a:endParaRPr>
          </a:p>
          <a:p>
            <a:pPr>
              <a:lnSpc>
                <a:spcPct val="107000"/>
              </a:lnSpc>
              <a:spcAft>
                <a:spcPts val="0"/>
              </a:spcAft>
            </a:pPr>
            <a:endParaRPr lang="en-AU" sz="2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0"/>
              </a:spcAft>
            </a:pPr>
            <a:r>
              <a:rPr lang="en-AU" sz="2400" dirty="0">
                <a:latin typeface="Arial" panose="020B0604020202020204" pitchFamily="34" charset="0"/>
                <a:ea typeface="Calibri" panose="020F0502020204030204" pitchFamily="34" charset="0"/>
                <a:cs typeface="Arial" panose="020B0604020202020204" pitchFamily="34" charset="0"/>
              </a:rPr>
              <a:t>Breaking the expense definition down:</a:t>
            </a:r>
          </a:p>
          <a:p>
            <a:pPr>
              <a:lnSpc>
                <a:spcPct val="107000"/>
              </a:lnSpc>
              <a:spcAft>
                <a:spcPts val="0"/>
              </a:spcAft>
            </a:pPr>
            <a:endParaRPr lang="en-AU" sz="2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0"/>
              </a:spcAft>
            </a:pPr>
            <a:endParaRPr lang="en-AU"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0"/>
              </a:spcAft>
            </a:pPr>
            <a:r>
              <a:rPr lang="en-AU" sz="2400" dirty="0">
                <a:latin typeface="Arial" panose="020B0604020202020204" pitchFamily="34" charset="0"/>
                <a:ea typeface="Calibri" panose="020F0502020204030204" pitchFamily="34" charset="0"/>
                <a:cs typeface="Arial" panose="020B0604020202020204" pitchFamily="34" charset="0"/>
              </a:rPr>
              <a:t>”decrease in assets” </a:t>
            </a:r>
          </a:p>
          <a:p>
            <a:pPr>
              <a:lnSpc>
                <a:spcPct val="107000"/>
              </a:lnSpc>
              <a:spcAft>
                <a:spcPts val="0"/>
              </a:spcAft>
            </a:pPr>
            <a:r>
              <a:rPr lang="en-AU" sz="2400" dirty="0">
                <a:latin typeface="Arial" panose="020B0604020202020204" pitchFamily="34" charset="0"/>
                <a:ea typeface="Calibri" panose="020F0502020204030204" pitchFamily="34" charset="0"/>
                <a:cs typeface="Arial" panose="020B0604020202020204" pitchFamily="34" charset="0"/>
              </a:rPr>
              <a:t>For example, if a $300 phone bill is paid, the cash in the bank (asset) has decreased by $300.</a:t>
            </a:r>
          </a:p>
          <a:p>
            <a:pPr>
              <a:lnSpc>
                <a:spcPct val="107000"/>
              </a:lnSpc>
              <a:spcAft>
                <a:spcPts val="0"/>
              </a:spcAft>
            </a:pPr>
            <a:endParaRPr lang="en-AU" sz="2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0"/>
              </a:spcAft>
            </a:pPr>
            <a:r>
              <a:rPr lang="en-AU" sz="2400" dirty="0">
                <a:latin typeface="Arial" panose="020B0604020202020204" pitchFamily="34" charset="0"/>
                <a:ea typeface="Calibri" panose="020F0502020204030204" pitchFamily="34" charset="0"/>
                <a:cs typeface="Arial" panose="020B0604020202020204" pitchFamily="34" charset="0"/>
              </a:rPr>
              <a:t>“increase in liabilities”</a:t>
            </a:r>
          </a:p>
          <a:p>
            <a:pPr>
              <a:lnSpc>
                <a:spcPct val="107000"/>
              </a:lnSpc>
              <a:spcAft>
                <a:spcPts val="0"/>
              </a:spcAft>
            </a:pPr>
            <a:r>
              <a:rPr lang="en-AU" sz="2400" dirty="0">
                <a:latin typeface="Arial" panose="020B0604020202020204" pitchFamily="34" charset="0"/>
                <a:ea typeface="Calibri" panose="020F0502020204030204" pitchFamily="34" charset="0"/>
                <a:cs typeface="Arial" panose="020B0604020202020204" pitchFamily="34" charset="0"/>
              </a:rPr>
              <a:t>For example, if a new bill has come in that will be paid at the end of the month, accounts payable (liability) increases.</a:t>
            </a:r>
          </a:p>
          <a:p>
            <a:pPr>
              <a:lnSpc>
                <a:spcPct val="107000"/>
              </a:lnSpc>
            </a:pPr>
            <a:endParaRPr lang="en-AU" b="1" dirty="0"/>
          </a:p>
          <a:p>
            <a:pPr>
              <a:lnSpc>
                <a:spcPct val="107000"/>
              </a:lnSpc>
              <a:spcAft>
                <a:spcPts val="0"/>
              </a:spcAft>
            </a:pPr>
            <a:endParaRPr lang="en-AU" sz="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A screenshot of a cell phone&#10;&#10;Description automatically generated">
            <a:extLst>
              <a:ext uri="{FF2B5EF4-FFF2-40B4-BE49-F238E27FC236}">
                <a16:creationId xmlns:a16="http://schemas.microsoft.com/office/drawing/2014/main" id="{857CA5B7-A900-6549-BFE4-D4D5941DD7BF}"/>
              </a:ext>
            </a:extLst>
          </p:cNvPr>
          <p:cNvPicPr>
            <a:picLocks noChangeAspect="1"/>
          </p:cNvPicPr>
          <p:nvPr/>
        </p:nvPicPr>
        <p:blipFill>
          <a:blip r:embed="rId2"/>
          <a:stretch>
            <a:fillRect/>
          </a:stretch>
        </p:blipFill>
        <p:spPr>
          <a:xfrm>
            <a:off x="9160329" y="2099128"/>
            <a:ext cx="2367643" cy="2273875"/>
          </a:xfrm>
          <a:prstGeom prst="rect">
            <a:avLst/>
          </a:prstGeom>
        </p:spPr>
      </p:pic>
    </p:spTree>
    <p:extLst>
      <p:ext uri="{BB962C8B-B14F-4D97-AF65-F5344CB8AC3E}">
        <p14:creationId xmlns:p14="http://schemas.microsoft.com/office/powerpoint/2010/main" val="3345891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26D1BD-84E5-1A42-97A6-6C4CCB3EAA7B}"/>
              </a:ext>
            </a:extLst>
          </p:cNvPr>
          <p:cNvSpPr/>
          <p:nvPr/>
        </p:nvSpPr>
        <p:spPr>
          <a:xfrm>
            <a:off x="1" y="412708"/>
            <a:ext cx="12192000" cy="6738511"/>
          </a:xfrm>
          <a:prstGeom prst="rect">
            <a:avLst/>
          </a:prstGeom>
        </p:spPr>
        <p:txBody>
          <a:bodyPr wrap="square">
            <a:spAutoFit/>
          </a:bodyPr>
          <a:lstStyle/>
          <a:p>
            <a:pPr algn="ctr">
              <a:lnSpc>
                <a:spcPct val="107000"/>
              </a:lnSpc>
              <a:spcAft>
                <a:spcPts val="0"/>
              </a:spcAft>
            </a:pPr>
            <a:r>
              <a:rPr lang="en-AU" sz="2400" b="1" dirty="0">
                <a:latin typeface="Arial" panose="020B0604020202020204" pitchFamily="34" charset="0"/>
                <a:ea typeface="Calibri" panose="020F0502020204030204" pitchFamily="34" charset="0"/>
                <a:cs typeface="Arial" panose="020B0604020202020204" pitchFamily="34" charset="0"/>
              </a:rPr>
              <a:t>Expenses</a:t>
            </a:r>
          </a:p>
          <a:p>
            <a:pPr>
              <a:lnSpc>
                <a:spcPct val="107000"/>
              </a:lnSpc>
              <a:spcAft>
                <a:spcPts val="0"/>
              </a:spcAft>
            </a:pPr>
            <a:endParaRPr lang="en-AU" sz="24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pPr>
            <a:r>
              <a:rPr lang="en-AU" sz="2400" b="1" dirty="0">
                <a:latin typeface="Arial" panose="020B0604020202020204" pitchFamily="34" charset="0"/>
                <a:cs typeface="Arial" panose="020B0604020202020204" pitchFamily="34" charset="0"/>
              </a:rPr>
              <a:t>Expenses: Decreases in assets or increases in liabilities that result in decreases in equity, other than those relating to distributions to holders of equity claims.</a:t>
            </a:r>
          </a:p>
          <a:p>
            <a:pPr>
              <a:lnSpc>
                <a:spcPct val="107000"/>
              </a:lnSpc>
              <a:spcAft>
                <a:spcPts val="0"/>
              </a:spcAft>
            </a:pPr>
            <a:endParaRPr lang="en-AU" sz="2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0"/>
              </a:spcAft>
            </a:pPr>
            <a:r>
              <a:rPr lang="en-AU" sz="2400" dirty="0">
                <a:latin typeface="Arial" panose="020B0604020202020204" pitchFamily="34" charset="0"/>
                <a:ea typeface="Calibri" panose="020F0502020204030204" pitchFamily="34" charset="0"/>
                <a:cs typeface="Arial" panose="020B0604020202020204" pitchFamily="34" charset="0"/>
              </a:rPr>
              <a:t>Breaking the expense definition down:</a:t>
            </a:r>
          </a:p>
          <a:p>
            <a:pPr>
              <a:lnSpc>
                <a:spcPct val="107000"/>
              </a:lnSpc>
              <a:spcAft>
                <a:spcPts val="0"/>
              </a:spcAft>
            </a:pPr>
            <a:endParaRPr lang="en-AU" sz="2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0"/>
              </a:spcAft>
            </a:pPr>
            <a:endParaRPr lang="en-AU"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0"/>
              </a:spcAft>
            </a:pPr>
            <a:r>
              <a:rPr lang="en-AU" sz="2400" dirty="0">
                <a:latin typeface="Arial" panose="020B0604020202020204" pitchFamily="34" charset="0"/>
                <a:ea typeface="Calibri" panose="020F0502020204030204" pitchFamily="34" charset="0"/>
                <a:cs typeface="Arial" panose="020B0604020202020204" pitchFamily="34" charset="0"/>
              </a:rPr>
              <a:t>’that results in decreases in equity’ -</a:t>
            </a:r>
          </a:p>
          <a:p>
            <a:pPr>
              <a:lnSpc>
                <a:spcPct val="107000"/>
              </a:lnSpc>
              <a:spcAft>
                <a:spcPts val="0"/>
              </a:spcAft>
            </a:pPr>
            <a:r>
              <a:rPr lang="en-AU" sz="2400" dirty="0">
                <a:latin typeface="Arial" panose="020B0604020202020204" pitchFamily="34" charset="0"/>
                <a:ea typeface="Calibri" panose="020F0502020204030204" pitchFamily="34" charset="0"/>
                <a:cs typeface="Arial" panose="020B0604020202020204" pitchFamily="34" charset="0"/>
              </a:rPr>
              <a:t>Any expense transaction will result in a decrease in equity. Because; Equity = Assets – Liability (E = A - L). During this course we will discover how an increase in liabilities leads to a decrease in equity.</a:t>
            </a:r>
          </a:p>
          <a:p>
            <a:pPr>
              <a:lnSpc>
                <a:spcPct val="107000"/>
              </a:lnSpc>
              <a:spcAft>
                <a:spcPts val="0"/>
              </a:spcAft>
            </a:pPr>
            <a:endParaRPr lang="en-AU" sz="2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0"/>
              </a:spcAft>
            </a:pPr>
            <a:r>
              <a:rPr lang="en-AU" sz="2400" dirty="0">
                <a:latin typeface="Arial" panose="020B0604020202020204" pitchFamily="34" charset="0"/>
                <a:ea typeface="Calibri" panose="020F0502020204030204" pitchFamily="34" charset="0"/>
                <a:cs typeface="Arial" panose="020B0604020202020204" pitchFamily="34" charset="0"/>
              </a:rPr>
              <a:t>‘other than those relating to contributions from equity participants’ –</a:t>
            </a:r>
          </a:p>
          <a:p>
            <a:pPr>
              <a:lnSpc>
                <a:spcPct val="107000"/>
              </a:lnSpc>
              <a:spcAft>
                <a:spcPts val="0"/>
              </a:spcAft>
            </a:pPr>
            <a:r>
              <a:rPr lang="en-AU" sz="2400" dirty="0">
                <a:latin typeface="Arial" panose="020B0604020202020204" pitchFamily="34" charset="0"/>
                <a:ea typeface="Calibri" panose="020F0502020204030204" pitchFamily="34" charset="0"/>
                <a:cs typeface="Arial" panose="020B0604020202020204" pitchFamily="34" charset="0"/>
              </a:rPr>
              <a:t>For example if the owner of the business withdraws $1,000 cash this will not be regarded as an expense even though equity is decreased. (Accounting entity assumption.)</a:t>
            </a:r>
          </a:p>
          <a:p>
            <a:pPr>
              <a:lnSpc>
                <a:spcPct val="107000"/>
              </a:lnSpc>
            </a:pPr>
            <a:endParaRPr lang="en-AU" b="1" dirty="0"/>
          </a:p>
          <a:p>
            <a:pPr>
              <a:lnSpc>
                <a:spcPct val="107000"/>
              </a:lnSpc>
              <a:spcAft>
                <a:spcPts val="0"/>
              </a:spcAft>
            </a:pPr>
            <a:endParaRPr lang="en-AU" sz="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C64765A5-08ED-744C-837B-8FCF44937672}"/>
              </a:ext>
            </a:extLst>
          </p:cNvPr>
          <p:cNvPicPr>
            <a:picLocks noChangeAspect="1"/>
          </p:cNvPicPr>
          <p:nvPr/>
        </p:nvPicPr>
        <p:blipFill>
          <a:blip r:embed="rId2"/>
          <a:stretch>
            <a:fillRect/>
          </a:stretch>
        </p:blipFill>
        <p:spPr>
          <a:xfrm>
            <a:off x="7837714" y="2071092"/>
            <a:ext cx="3695700" cy="1664146"/>
          </a:xfrm>
          <a:prstGeom prst="rect">
            <a:avLst/>
          </a:prstGeom>
        </p:spPr>
      </p:pic>
    </p:spTree>
    <p:extLst>
      <p:ext uri="{BB962C8B-B14F-4D97-AF65-F5344CB8AC3E}">
        <p14:creationId xmlns:p14="http://schemas.microsoft.com/office/powerpoint/2010/main" val="1622254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55C7AF78-C9C1-2D47-9E3D-28F8C06EC971}"/>
              </a:ext>
            </a:extLst>
          </p:cNvPr>
          <p:cNvSpPr>
            <a:spLocks noGrp="1" noChangeArrowheads="1"/>
          </p:cNvSpPr>
          <p:nvPr>
            <p:ph type="title"/>
          </p:nvPr>
        </p:nvSpPr>
        <p:spPr>
          <a:xfrm>
            <a:off x="254833" y="457200"/>
            <a:ext cx="11392523" cy="1981200"/>
          </a:xfrm>
        </p:spPr>
        <p:txBody>
          <a:bodyPr/>
          <a:lstStyle/>
          <a:p>
            <a:pPr eaLnBrk="1" hangingPunct="1"/>
            <a:r>
              <a:rPr lang="en-US" altLang="en-US" sz="3800" b="1" dirty="0"/>
              <a:t>Elements of financial statements as per </a:t>
            </a:r>
            <a:r>
              <a:rPr lang="en-US" altLang="en-US" sz="3800" b="1" i="1" dirty="0"/>
              <a:t>The Framework</a:t>
            </a:r>
          </a:p>
        </p:txBody>
      </p:sp>
      <p:sp>
        <p:nvSpPr>
          <p:cNvPr id="21507" name="Rectangle 3">
            <a:extLst>
              <a:ext uri="{FF2B5EF4-FFF2-40B4-BE49-F238E27FC236}">
                <a16:creationId xmlns:a16="http://schemas.microsoft.com/office/drawing/2014/main" id="{97D0167F-55D6-454F-ACB7-48BDD8EF5882}"/>
              </a:ext>
            </a:extLst>
          </p:cNvPr>
          <p:cNvSpPr>
            <a:spLocks noGrp="1" noChangeArrowheads="1"/>
          </p:cNvSpPr>
          <p:nvPr>
            <p:ph idx="1"/>
          </p:nvPr>
        </p:nvSpPr>
        <p:spPr>
          <a:xfrm>
            <a:off x="1742166" y="2322227"/>
            <a:ext cx="7704137" cy="3332163"/>
          </a:xfrm>
        </p:spPr>
        <p:txBody>
          <a:bodyPr/>
          <a:lstStyle/>
          <a:p>
            <a:pPr eaLnBrk="1" hangingPunct="1"/>
            <a:r>
              <a:rPr lang="en-US" altLang="en-US" dirty="0"/>
              <a:t>Balance Sheet elements:</a:t>
            </a:r>
          </a:p>
          <a:p>
            <a:pPr lvl="1" eaLnBrk="1" hangingPunct="1"/>
            <a:r>
              <a:rPr lang="en-US" altLang="en-US" dirty="0"/>
              <a:t>Assets</a:t>
            </a:r>
          </a:p>
          <a:p>
            <a:pPr lvl="1" eaLnBrk="1" hangingPunct="1"/>
            <a:r>
              <a:rPr lang="en-US" altLang="en-US" dirty="0"/>
              <a:t>Liabilities</a:t>
            </a:r>
          </a:p>
          <a:p>
            <a:pPr lvl="1" eaLnBrk="1" hangingPunct="1"/>
            <a:r>
              <a:rPr lang="en-US" altLang="en-US" dirty="0"/>
              <a:t>Equity</a:t>
            </a:r>
          </a:p>
          <a:p>
            <a:pPr eaLnBrk="1" hangingPunct="1"/>
            <a:r>
              <a:rPr lang="en-US" altLang="en-US" dirty="0"/>
              <a:t>Income Statement elements:</a:t>
            </a:r>
          </a:p>
          <a:p>
            <a:pPr lvl="1" eaLnBrk="1" hangingPunct="1"/>
            <a:r>
              <a:rPr lang="en-US" altLang="en-US" dirty="0"/>
              <a:t>Income</a:t>
            </a:r>
          </a:p>
          <a:p>
            <a:pPr lvl="1" eaLnBrk="1" hangingPunct="1"/>
            <a:r>
              <a:rPr lang="en-US" altLang="en-US" dirty="0"/>
              <a:t>Expenses</a:t>
            </a:r>
          </a:p>
        </p:txBody>
      </p:sp>
      <p:pic>
        <p:nvPicPr>
          <p:cNvPr id="2" name="Picture 1">
            <a:extLst>
              <a:ext uri="{FF2B5EF4-FFF2-40B4-BE49-F238E27FC236}">
                <a16:creationId xmlns:a16="http://schemas.microsoft.com/office/drawing/2014/main" id="{EBC8B238-3E0A-044A-80EB-B9528E009E70}"/>
              </a:ext>
            </a:extLst>
          </p:cNvPr>
          <p:cNvPicPr>
            <a:picLocks noChangeAspect="1"/>
          </p:cNvPicPr>
          <p:nvPr/>
        </p:nvPicPr>
        <p:blipFill>
          <a:blip r:embed="rId2"/>
          <a:stretch>
            <a:fillRect/>
          </a:stretch>
        </p:blipFill>
        <p:spPr>
          <a:xfrm>
            <a:off x="7693146" y="3253058"/>
            <a:ext cx="4498854" cy="3207703"/>
          </a:xfrm>
          <a:prstGeom prst="rect">
            <a:avLst/>
          </a:prstGeom>
        </p:spPr>
      </p:pic>
    </p:spTree>
    <p:extLst>
      <p:ext uri="{BB962C8B-B14F-4D97-AF65-F5344CB8AC3E}">
        <p14:creationId xmlns:p14="http://schemas.microsoft.com/office/powerpoint/2010/main" val="3248488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89E7A5E-334A-2F4B-8CF3-71B26F9193AA}"/>
              </a:ext>
            </a:extLst>
          </p:cNvPr>
          <p:cNvSpPr>
            <a:spLocks noGrp="1" noChangeArrowheads="1"/>
          </p:cNvSpPr>
          <p:nvPr>
            <p:ph type="title"/>
          </p:nvPr>
        </p:nvSpPr>
        <p:spPr>
          <a:xfrm>
            <a:off x="479685" y="457200"/>
            <a:ext cx="11287593" cy="1219200"/>
          </a:xfrm>
        </p:spPr>
        <p:txBody>
          <a:bodyPr>
            <a:normAutofit/>
          </a:bodyPr>
          <a:lstStyle/>
          <a:p>
            <a:pPr algn="ctr" eaLnBrk="1" hangingPunct="1"/>
            <a:r>
              <a:rPr lang="en-US" altLang="en-US" sz="3100" b="1" i="1" dirty="0">
                <a:latin typeface="Calibri" panose="020F0502020204030204" pitchFamily="34" charset="0"/>
                <a:cs typeface="Calibri" panose="020F0502020204030204" pitchFamily="34" charset="0"/>
              </a:rPr>
              <a:t>The Conceptual Framework for the Preparation and Presentation of Financial Statements</a:t>
            </a:r>
            <a:endParaRPr lang="en-US" altLang="en-US" sz="2800" dirty="0"/>
          </a:p>
        </p:txBody>
      </p:sp>
      <p:sp>
        <p:nvSpPr>
          <p:cNvPr id="10243" name="Rectangle 3">
            <a:extLst>
              <a:ext uri="{FF2B5EF4-FFF2-40B4-BE49-F238E27FC236}">
                <a16:creationId xmlns:a16="http://schemas.microsoft.com/office/drawing/2014/main" id="{B9F2E5AC-751D-2E41-BD6B-406B115C8F8F}"/>
              </a:ext>
            </a:extLst>
          </p:cNvPr>
          <p:cNvSpPr>
            <a:spLocks noGrp="1" noChangeArrowheads="1"/>
          </p:cNvSpPr>
          <p:nvPr>
            <p:ph idx="1"/>
          </p:nvPr>
        </p:nvSpPr>
        <p:spPr>
          <a:xfrm>
            <a:off x="77371" y="2084466"/>
            <a:ext cx="8489853" cy="4773534"/>
          </a:xfrm>
        </p:spPr>
        <p:txBody>
          <a:bodyPr rtlCol="0">
            <a:noAutofit/>
          </a:bodyPr>
          <a:lstStyle/>
          <a:p>
            <a:pPr lvl="1" eaLnBrk="1" fontAlgn="auto" hangingPunct="1">
              <a:lnSpc>
                <a:spcPct val="90000"/>
              </a:lnSpc>
              <a:buClr>
                <a:schemeClr val="accent1">
                  <a:lumMod val="75000"/>
                </a:schemeClr>
              </a:buClr>
              <a:buFont typeface="Arial"/>
              <a:buChar char="•"/>
              <a:defRPr/>
            </a:pPr>
            <a:r>
              <a:rPr lang="en-AU" altLang="en-US" sz="2800" dirty="0">
                <a:latin typeface="Calibri" panose="020F0502020204030204" pitchFamily="34" charset="0"/>
                <a:cs typeface="Calibri" panose="020F0502020204030204" pitchFamily="34" charset="0"/>
              </a:rPr>
              <a:t>Known as the </a:t>
            </a:r>
            <a:r>
              <a:rPr lang="en-AU" altLang="en-US" sz="2800" b="1" dirty="0">
                <a:latin typeface="Calibri" panose="020F0502020204030204" pitchFamily="34" charset="0"/>
                <a:cs typeface="Calibri" panose="020F0502020204030204" pitchFamily="34" charset="0"/>
              </a:rPr>
              <a:t>“</a:t>
            </a:r>
            <a:r>
              <a:rPr lang="en-AU" altLang="en-US" sz="2800" b="1" i="1" dirty="0">
                <a:latin typeface="Calibri" panose="020F0502020204030204" pitchFamily="34" charset="0"/>
                <a:cs typeface="Calibri" panose="020F0502020204030204" pitchFamily="34" charset="0"/>
              </a:rPr>
              <a:t>Conceptual Framework”</a:t>
            </a:r>
          </a:p>
          <a:p>
            <a:pPr lvl="1" eaLnBrk="1" fontAlgn="auto" hangingPunct="1">
              <a:lnSpc>
                <a:spcPct val="90000"/>
              </a:lnSpc>
              <a:buClr>
                <a:schemeClr val="accent1">
                  <a:lumMod val="75000"/>
                </a:schemeClr>
              </a:buClr>
              <a:buFont typeface="Arial"/>
              <a:buChar char="•"/>
              <a:defRPr/>
            </a:pPr>
            <a:r>
              <a:rPr lang="en-AU" altLang="en-US" sz="2800" dirty="0">
                <a:latin typeface="Calibri" panose="020F0502020204030204" pitchFamily="34" charset="0"/>
                <a:cs typeface="Calibri" panose="020F0502020204030204" pitchFamily="34" charset="0"/>
              </a:rPr>
              <a:t>It sets out the concepts that underlie the preparation and presentation of financial reports for external users. </a:t>
            </a:r>
          </a:p>
          <a:p>
            <a:pPr lvl="1" eaLnBrk="1" fontAlgn="auto" hangingPunct="1">
              <a:lnSpc>
                <a:spcPct val="90000"/>
              </a:lnSpc>
              <a:buClr>
                <a:schemeClr val="accent1">
                  <a:lumMod val="75000"/>
                </a:schemeClr>
              </a:buClr>
              <a:buFont typeface="Arial"/>
              <a:buChar char="•"/>
              <a:defRPr/>
            </a:pPr>
            <a:r>
              <a:rPr lang="en-AU" altLang="en-US" sz="2800" dirty="0">
                <a:latin typeface="Calibri" panose="020F0502020204030204" pitchFamily="34" charset="0"/>
                <a:cs typeface="Calibri" panose="020F0502020204030204" pitchFamily="34" charset="0"/>
              </a:rPr>
              <a:t>It deals with:</a:t>
            </a:r>
          </a:p>
          <a:p>
            <a:pPr lvl="2" eaLnBrk="1" fontAlgn="auto" hangingPunct="1">
              <a:lnSpc>
                <a:spcPct val="90000"/>
              </a:lnSpc>
              <a:buClr>
                <a:schemeClr val="accent1">
                  <a:lumMod val="75000"/>
                </a:schemeClr>
              </a:buClr>
              <a:buFont typeface="Arial"/>
              <a:buChar char="•"/>
              <a:defRPr/>
            </a:pPr>
            <a:r>
              <a:rPr lang="en-AU" altLang="en-US" sz="2800" dirty="0">
                <a:latin typeface="Calibri" panose="020F0502020204030204" pitchFamily="34" charset="0"/>
                <a:cs typeface="Calibri" panose="020F0502020204030204" pitchFamily="34" charset="0"/>
              </a:rPr>
              <a:t>objectives of financial reports;</a:t>
            </a:r>
          </a:p>
          <a:p>
            <a:pPr lvl="2" eaLnBrk="1" fontAlgn="auto" hangingPunct="1">
              <a:lnSpc>
                <a:spcPct val="90000"/>
              </a:lnSpc>
              <a:buClr>
                <a:schemeClr val="accent1">
                  <a:lumMod val="75000"/>
                </a:schemeClr>
              </a:buClr>
              <a:buFont typeface="Arial"/>
              <a:buChar char="•"/>
              <a:defRPr/>
            </a:pPr>
            <a:r>
              <a:rPr lang="en-AU" altLang="en-US" sz="2800" dirty="0">
                <a:latin typeface="Calibri" panose="020F0502020204030204" pitchFamily="34" charset="0"/>
                <a:cs typeface="Calibri" panose="020F0502020204030204" pitchFamily="34" charset="0"/>
              </a:rPr>
              <a:t>assumptions underlying financial reports;</a:t>
            </a:r>
          </a:p>
          <a:p>
            <a:pPr lvl="2" eaLnBrk="1" fontAlgn="auto" hangingPunct="1">
              <a:lnSpc>
                <a:spcPct val="90000"/>
              </a:lnSpc>
              <a:buClr>
                <a:schemeClr val="accent1">
                  <a:lumMod val="75000"/>
                </a:schemeClr>
              </a:buClr>
              <a:buFont typeface="Arial"/>
              <a:buChar char="•"/>
              <a:defRPr/>
            </a:pPr>
            <a:r>
              <a:rPr lang="en-AU" altLang="en-US" sz="2800" dirty="0">
                <a:latin typeface="Calibri" panose="020F0502020204030204" pitchFamily="34" charset="0"/>
                <a:cs typeface="Calibri" panose="020F0502020204030204" pitchFamily="34" charset="0"/>
              </a:rPr>
              <a:t>qualitative characteristics of financial reports;</a:t>
            </a:r>
          </a:p>
          <a:p>
            <a:pPr lvl="2" eaLnBrk="1" fontAlgn="auto" hangingPunct="1">
              <a:lnSpc>
                <a:spcPct val="90000"/>
              </a:lnSpc>
              <a:buClr>
                <a:schemeClr val="accent1">
                  <a:lumMod val="75000"/>
                </a:schemeClr>
              </a:buClr>
              <a:buFont typeface="Arial"/>
              <a:buChar char="•"/>
              <a:defRPr/>
            </a:pPr>
            <a:r>
              <a:rPr lang="en-AU" altLang="en-US" sz="2800" dirty="0">
                <a:latin typeface="Calibri" panose="020F0502020204030204" pitchFamily="34" charset="0"/>
                <a:cs typeface="Calibri" panose="020F0502020204030204" pitchFamily="34" charset="0"/>
              </a:rPr>
              <a:t>elements of financial reports; and</a:t>
            </a:r>
          </a:p>
          <a:p>
            <a:pPr lvl="2" eaLnBrk="1" fontAlgn="auto" hangingPunct="1">
              <a:lnSpc>
                <a:spcPct val="90000"/>
              </a:lnSpc>
              <a:buClr>
                <a:schemeClr val="accent1">
                  <a:lumMod val="75000"/>
                </a:schemeClr>
              </a:buClr>
              <a:buFont typeface="Arial"/>
              <a:buChar char="•"/>
              <a:defRPr/>
            </a:pPr>
            <a:r>
              <a:rPr lang="en-AU" altLang="en-US" sz="2800" dirty="0">
                <a:latin typeface="Calibri" panose="020F0502020204030204" pitchFamily="34" charset="0"/>
                <a:cs typeface="Calibri" panose="020F0502020204030204" pitchFamily="34" charset="0"/>
              </a:rPr>
              <a:t>recognition criteria for the elements of financial statements.</a:t>
            </a:r>
          </a:p>
        </p:txBody>
      </p:sp>
      <p:pic>
        <p:nvPicPr>
          <p:cNvPr id="2" name="Picture 1">
            <a:extLst>
              <a:ext uri="{FF2B5EF4-FFF2-40B4-BE49-F238E27FC236}">
                <a16:creationId xmlns:a16="http://schemas.microsoft.com/office/drawing/2014/main" id="{9A343610-F00B-EE4B-A2DC-9BC6881A6EBD}"/>
              </a:ext>
            </a:extLst>
          </p:cNvPr>
          <p:cNvPicPr>
            <a:picLocks noChangeAspect="1"/>
          </p:cNvPicPr>
          <p:nvPr/>
        </p:nvPicPr>
        <p:blipFill>
          <a:blip r:embed="rId2"/>
          <a:stretch>
            <a:fillRect/>
          </a:stretch>
        </p:blipFill>
        <p:spPr>
          <a:xfrm>
            <a:off x="8674100" y="2084466"/>
            <a:ext cx="3517900" cy="2120900"/>
          </a:xfrm>
          <a:prstGeom prst="rect">
            <a:avLst/>
          </a:prstGeom>
        </p:spPr>
      </p:pic>
    </p:spTree>
    <p:extLst>
      <p:ext uri="{BB962C8B-B14F-4D97-AF65-F5344CB8AC3E}">
        <p14:creationId xmlns:p14="http://schemas.microsoft.com/office/powerpoint/2010/main" val="25998244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A8A37F1-AE4A-FF4D-94C3-1271CD4DA0F8}"/>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kern="1200">
                <a:solidFill>
                  <a:schemeClr val="bg1"/>
                </a:solidFill>
                <a:latin typeface="+mj-lt"/>
                <a:ea typeface="+mj-ea"/>
                <a:cs typeface="+mj-cs"/>
              </a:rPr>
              <a:t>The 5 elements of accounting are: </a:t>
            </a:r>
          </a:p>
        </p:txBody>
      </p:sp>
      <p:pic>
        <p:nvPicPr>
          <p:cNvPr id="3" name="Picture 2" descr="A screenshot of a cell phone&#10;&#10;Description automatically generated">
            <a:extLst>
              <a:ext uri="{FF2B5EF4-FFF2-40B4-BE49-F238E27FC236}">
                <a16:creationId xmlns:a16="http://schemas.microsoft.com/office/drawing/2014/main" id="{85BECCC0-4A38-A046-B7A6-FC8C76A0E477}"/>
              </a:ext>
            </a:extLst>
          </p:cNvPr>
          <p:cNvPicPr>
            <a:picLocks noChangeAspect="1"/>
          </p:cNvPicPr>
          <p:nvPr/>
        </p:nvPicPr>
        <p:blipFill>
          <a:blip r:embed="rId2"/>
          <a:stretch>
            <a:fillRect/>
          </a:stretch>
        </p:blipFill>
        <p:spPr>
          <a:xfrm>
            <a:off x="643467" y="1773102"/>
            <a:ext cx="10905066" cy="4198449"/>
          </a:xfrm>
          <a:prstGeom prst="rect">
            <a:avLst/>
          </a:prstGeom>
        </p:spPr>
      </p:pic>
    </p:spTree>
    <p:extLst>
      <p:ext uri="{BB962C8B-B14F-4D97-AF65-F5344CB8AC3E}">
        <p14:creationId xmlns:p14="http://schemas.microsoft.com/office/powerpoint/2010/main" val="28063899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F57726-C121-2349-8774-577BA031DFFA}"/>
              </a:ext>
            </a:extLst>
          </p:cNvPr>
          <p:cNvSpPr txBox="1"/>
          <p:nvPr/>
        </p:nvSpPr>
        <p:spPr>
          <a:xfrm>
            <a:off x="604157" y="331612"/>
            <a:ext cx="11266714" cy="5940088"/>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Questions:</a:t>
            </a:r>
          </a:p>
          <a:p>
            <a:endParaRPr lang="en-US" sz="2000" dirty="0">
              <a:latin typeface="Arial" panose="020B0604020202020204" pitchFamily="34" charset="0"/>
              <a:cs typeface="Arial" panose="020B0604020202020204" pitchFamily="34" charset="0"/>
            </a:endParaRPr>
          </a:p>
          <a:p>
            <a:pPr marL="457200" indent="-457200">
              <a:buAutoNum type="arabicPeriod"/>
            </a:pPr>
            <a:r>
              <a:rPr lang="en-US" sz="2000" dirty="0">
                <a:latin typeface="Arial" panose="020B0604020202020204" pitchFamily="34" charset="0"/>
                <a:cs typeface="Arial" panose="020B0604020202020204" pitchFamily="34" charset="0"/>
              </a:rPr>
              <a:t>Calculate whether a profit or loss has been made:</a:t>
            </a:r>
          </a:p>
          <a:p>
            <a:pPr marL="457200" indent="-457200">
              <a:buAutoNum type="arabicPeriod"/>
            </a:pPr>
            <a:endParaRPr lang="en-US" sz="2000" dirty="0">
              <a:latin typeface="Arial" panose="020B0604020202020204" pitchFamily="34" charset="0"/>
              <a:cs typeface="Arial" panose="020B0604020202020204" pitchFamily="34" charset="0"/>
            </a:endParaRPr>
          </a:p>
          <a:p>
            <a:pPr marL="457200" indent="-457200">
              <a:buAutoNum type="arabicPeriod"/>
            </a:pPr>
            <a:endParaRPr lang="en-US" sz="2000" dirty="0">
              <a:latin typeface="Arial" panose="020B0604020202020204" pitchFamily="34" charset="0"/>
              <a:cs typeface="Arial" panose="020B0604020202020204" pitchFamily="34" charset="0"/>
            </a:endParaRPr>
          </a:p>
          <a:p>
            <a:pPr marL="457200" indent="-457200">
              <a:buAutoNum type="arabicPeriod"/>
            </a:pPr>
            <a:endParaRPr lang="en-US" sz="2000" dirty="0">
              <a:latin typeface="Arial" panose="020B0604020202020204" pitchFamily="34" charset="0"/>
              <a:cs typeface="Arial" panose="020B0604020202020204" pitchFamily="34" charset="0"/>
            </a:endParaRPr>
          </a:p>
          <a:p>
            <a:pPr marL="457200" indent="-457200">
              <a:buAutoNum type="arabicPeriod"/>
            </a:pPr>
            <a:endParaRPr lang="en-US" sz="2000" dirty="0">
              <a:latin typeface="Arial" panose="020B0604020202020204" pitchFamily="34" charset="0"/>
              <a:cs typeface="Arial" panose="020B0604020202020204" pitchFamily="34" charset="0"/>
            </a:endParaRPr>
          </a:p>
          <a:p>
            <a:pPr marL="457200" indent="-457200">
              <a:buAutoNum type="arabicPeriod"/>
            </a:pPr>
            <a:endParaRPr lang="en-US" sz="2000" dirty="0">
              <a:latin typeface="Arial" panose="020B0604020202020204" pitchFamily="34" charset="0"/>
              <a:cs typeface="Arial" panose="020B0604020202020204" pitchFamily="34" charset="0"/>
            </a:endParaRPr>
          </a:p>
          <a:p>
            <a:pPr marL="457200" indent="-457200">
              <a:buAutoNum type="arabicPeriod"/>
            </a:pPr>
            <a:endParaRPr lang="en-US" sz="2000" dirty="0">
              <a:latin typeface="Arial" panose="020B0604020202020204" pitchFamily="34" charset="0"/>
              <a:cs typeface="Arial" panose="020B0604020202020204" pitchFamily="34" charset="0"/>
            </a:endParaRPr>
          </a:p>
          <a:p>
            <a:pPr marL="457200" indent="-457200">
              <a:buAutoNum type="arabicPeriod"/>
            </a:pPr>
            <a:r>
              <a:rPr lang="en-US" sz="2000" dirty="0">
                <a:latin typeface="Arial" panose="020B0604020202020204" pitchFamily="34" charset="0"/>
                <a:cs typeface="Arial" panose="020B0604020202020204" pitchFamily="34" charset="0"/>
              </a:rPr>
              <a:t>Which of these transactions is an expense?</a:t>
            </a: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Leo Slider paid off a $2,000 loan.</a:t>
            </a: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Big Electrics received and paid a telephone bill for $300.</a:t>
            </a: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Harry’s Pets took out a loan for $60,000.</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3. Which of these transactions is income?</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Cherry </a:t>
            </a:r>
            <a:r>
              <a:rPr lang="en-US" sz="2000" dirty="0" err="1">
                <a:latin typeface="Arial" panose="020B0604020202020204" pitchFamily="34" charset="0"/>
                <a:cs typeface="Arial" panose="020B0604020202020204" pitchFamily="34" charset="0"/>
              </a:rPr>
              <a:t>Kipsom</a:t>
            </a:r>
            <a:r>
              <a:rPr lang="en-US" sz="2000" dirty="0">
                <a:latin typeface="Arial" panose="020B0604020202020204" pitchFamily="34" charset="0"/>
                <a:cs typeface="Arial" panose="020B0604020202020204" pitchFamily="34" charset="0"/>
              </a:rPr>
              <a:t> mowed some lawns and was paid $90.</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Bert Bernie bought a computer for $2,500.</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Lily Brawl took out a loan for $10,000.</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Jim Pratt sold $3,000 worth of merchandise.</a:t>
            </a:r>
          </a:p>
        </p:txBody>
      </p:sp>
      <p:pic>
        <p:nvPicPr>
          <p:cNvPr id="4" name="Picture 3" descr="A screenshot of a cell phone&#10;&#10;Description automatically generated">
            <a:extLst>
              <a:ext uri="{FF2B5EF4-FFF2-40B4-BE49-F238E27FC236}">
                <a16:creationId xmlns:a16="http://schemas.microsoft.com/office/drawing/2014/main" id="{98CECB8E-2C6F-FF4B-9023-C36A73A84562}"/>
              </a:ext>
            </a:extLst>
          </p:cNvPr>
          <p:cNvPicPr>
            <a:picLocks noChangeAspect="1"/>
          </p:cNvPicPr>
          <p:nvPr/>
        </p:nvPicPr>
        <p:blipFill>
          <a:blip r:embed="rId2"/>
          <a:stretch>
            <a:fillRect/>
          </a:stretch>
        </p:blipFill>
        <p:spPr>
          <a:xfrm>
            <a:off x="947964" y="1378052"/>
            <a:ext cx="8665905" cy="1531257"/>
          </a:xfrm>
          <a:prstGeom prst="rect">
            <a:avLst/>
          </a:prstGeom>
        </p:spPr>
      </p:pic>
    </p:spTree>
    <p:extLst>
      <p:ext uri="{BB962C8B-B14F-4D97-AF65-F5344CB8AC3E}">
        <p14:creationId xmlns:p14="http://schemas.microsoft.com/office/powerpoint/2010/main" val="3235572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F57726-C121-2349-8774-577BA031DFFA}"/>
              </a:ext>
            </a:extLst>
          </p:cNvPr>
          <p:cNvSpPr txBox="1"/>
          <p:nvPr/>
        </p:nvSpPr>
        <p:spPr>
          <a:xfrm>
            <a:off x="604157" y="331612"/>
            <a:ext cx="11266714" cy="5940088"/>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Questions:</a:t>
            </a:r>
          </a:p>
          <a:p>
            <a:endParaRPr lang="en-US" sz="2000" dirty="0">
              <a:latin typeface="Arial" panose="020B0604020202020204" pitchFamily="34" charset="0"/>
              <a:cs typeface="Arial" panose="020B0604020202020204" pitchFamily="34" charset="0"/>
            </a:endParaRPr>
          </a:p>
          <a:p>
            <a:pPr marL="457200" indent="-457200">
              <a:buAutoNum type="arabicPeriod"/>
            </a:pPr>
            <a:r>
              <a:rPr lang="en-US" sz="2000" dirty="0">
                <a:latin typeface="Arial" panose="020B0604020202020204" pitchFamily="34" charset="0"/>
                <a:cs typeface="Arial" panose="020B0604020202020204" pitchFamily="34" charset="0"/>
              </a:rPr>
              <a:t>Calculate whether a profit or loss has been made:</a:t>
            </a:r>
          </a:p>
          <a:p>
            <a:pPr marL="457200" indent="-457200">
              <a:buAutoNum type="arabicPeriod"/>
            </a:pPr>
            <a:endParaRPr lang="en-US" sz="2000" dirty="0">
              <a:latin typeface="Arial" panose="020B0604020202020204" pitchFamily="34" charset="0"/>
              <a:cs typeface="Arial" panose="020B0604020202020204" pitchFamily="34" charset="0"/>
            </a:endParaRPr>
          </a:p>
          <a:p>
            <a:pPr marL="457200" indent="-457200">
              <a:buAutoNum type="arabicPeriod"/>
            </a:pPr>
            <a:endParaRPr lang="en-US" sz="2000" dirty="0">
              <a:latin typeface="Arial" panose="020B0604020202020204" pitchFamily="34" charset="0"/>
              <a:cs typeface="Arial" panose="020B0604020202020204" pitchFamily="34" charset="0"/>
            </a:endParaRPr>
          </a:p>
          <a:p>
            <a:pPr marL="457200" indent="-457200">
              <a:buAutoNum type="arabicPeriod"/>
            </a:pPr>
            <a:endParaRPr lang="en-US" sz="2000" dirty="0">
              <a:latin typeface="Arial" panose="020B0604020202020204" pitchFamily="34" charset="0"/>
              <a:cs typeface="Arial" panose="020B0604020202020204" pitchFamily="34" charset="0"/>
            </a:endParaRPr>
          </a:p>
          <a:p>
            <a:pPr marL="457200" indent="-457200">
              <a:buAutoNum type="arabicPeriod"/>
            </a:pPr>
            <a:endParaRPr lang="en-US" sz="2000" dirty="0">
              <a:latin typeface="Arial" panose="020B0604020202020204" pitchFamily="34" charset="0"/>
              <a:cs typeface="Arial" panose="020B0604020202020204" pitchFamily="34" charset="0"/>
            </a:endParaRPr>
          </a:p>
          <a:p>
            <a:pPr marL="457200" indent="-457200">
              <a:buAutoNum type="arabicPeriod"/>
            </a:pPr>
            <a:endParaRPr lang="en-US" sz="2000" dirty="0">
              <a:latin typeface="Arial" panose="020B0604020202020204" pitchFamily="34" charset="0"/>
              <a:cs typeface="Arial" panose="020B0604020202020204" pitchFamily="34" charset="0"/>
            </a:endParaRPr>
          </a:p>
          <a:p>
            <a:pPr marL="457200" indent="-457200">
              <a:buAutoNum type="arabicPeriod"/>
            </a:pPr>
            <a:endParaRPr lang="en-US" sz="2000" dirty="0">
              <a:latin typeface="Arial" panose="020B0604020202020204" pitchFamily="34" charset="0"/>
              <a:cs typeface="Arial" panose="020B0604020202020204" pitchFamily="34" charset="0"/>
            </a:endParaRPr>
          </a:p>
          <a:p>
            <a:pPr marL="457200" indent="-457200">
              <a:buAutoNum type="arabicPeriod"/>
            </a:pPr>
            <a:r>
              <a:rPr lang="en-US" sz="2000" dirty="0">
                <a:latin typeface="Arial" panose="020B0604020202020204" pitchFamily="34" charset="0"/>
                <a:cs typeface="Arial" panose="020B0604020202020204" pitchFamily="34" charset="0"/>
              </a:rPr>
              <a:t>Which of these transactions is an expense?</a:t>
            </a:r>
          </a:p>
          <a:p>
            <a:pPr marL="457200" indent="-457200">
              <a:buFont typeface="Arial" panose="020B0604020202020204" pitchFamily="34" charset="0"/>
              <a:buChar char="•"/>
            </a:pPr>
            <a:r>
              <a:rPr lang="en-US" sz="2000">
                <a:latin typeface="Arial" panose="020B0604020202020204" pitchFamily="34" charset="0"/>
                <a:cs typeface="Arial" panose="020B0604020202020204" pitchFamily="34" charset="0"/>
              </a:rPr>
              <a:t>Leo </a:t>
            </a:r>
            <a:r>
              <a:rPr lang="en-US" sz="2000" dirty="0">
                <a:latin typeface="Arial" panose="020B0604020202020204" pitchFamily="34" charset="0"/>
                <a:cs typeface="Arial" panose="020B0604020202020204" pitchFamily="34" charset="0"/>
              </a:rPr>
              <a:t>Slider paid off a $2,000 loan. </a:t>
            </a:r>
            <a:r>
              <a:rPr lang="en-US" sz="2000" dirty="0">
                <a:solidFill>
                  <a:srgbClr val="FF0000"/>
                </a:solidFill>
                <a:latin typeface="Arial" panose="020B0604020202020204" pitchFamily="34" charset="0"/>
                <a:cs typeface="Arial" panose="020B0604020202020204" pitchFamily="34" charset="0"/>
              </a:rPr>
              <a:t>Liability</a:t>
            </a: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Big Electrics received and paid a telephone a bill for $300. </a:t>
            </a:r>
            <a:r>
              <a:rPr lang="en-US" sz="2000" dirty="0">
                <a:solidFill>
                  <a:srgbClr val="FF0000"/>
                </a:solidFill>
                <a:latin typeface="Arial" panose="020B0604020202020204" pitchFamily="34" charset="0"/>
                <a:cs typeface="Arial" panose="020B0604020202020204" pitchFamily="34" charset="0"/>
              </a:rPr>
              <a:t>Expense</a:t>
            </a: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Harry’s Pets took out a loan for $60,000. </a:t>
            </a:r>
            <a:r>
              <a:rPr lang="en-US" sz="2000" dirty="0">
                <a:solidFill>
                  <a:srgbClr val="FF0000"/>
                </a:solidFill>
                <a:latin typeface="Arial" panose="020B0604020202020204" pitchFamily="34" charset="0"/>
                <a:cs typeface="Arial" panose="020B0604020202020204" pitchFamily="34" charset="0"/>
              </a:rPr>
              <a:t>Liability</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3. Which of these transactions is income?</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Cherry </a:t>
            </a:r>
            <a:r>
              <a:rPr lang="en-US" sz="2000" dirty="0" err="1">
                <a:latin typeface="Arial" panose="020B0604020202020204" pitchFamily="34" charset="0"/>
                <a:cs typeface="Arial" panose="020B0604020202020204" pitchFamily="34" charset="0"/>
              </a:rPr>
              <a:t>Kipsom</a:t>
            </a:r>
            <a:r>
              <a:rPr lang="en-US" sz="2000" dirty="0">
                <a:latin typeface="Arial" panose="020B0604020202020204" pitchFamily="34" charset="0"/>
                <a:cs typeface="Arial" panose="020B0604020202020204" pitchFamily="34" charset="0"/>
              </a:rPr>
              <a:t> mowed some lawns and was paid $90. </a:t>
            </a:r>
            <a:r>
              <a:rPr lang="en-US" sz="2000" dirty="0">
                <a:solidFill>
                  <a:srgbClr val="FF0000"/>
                </a:solidFill>
                <a:latin typeface="Arial" panose="020B0604020202020204" pitchFamily="34" charset="0"/>
                <a:cs typeface="Arial" panose="020B0604020202020204" pitchFamily="34" charset="0"/>
              </a:rPr>
              <a:t>Income</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Bert Bernie bought a computer for $2,500. </a:t>
            </a:r>
            <a:r>
              <a:rPr lang="en-US" sz="2000" dirty="0">
                <a:solidFill>
                  <a:srgbClr val="FF0000"/>
                </a:solidFill>
                <a:latin typeface="Arial" panose="020B0604020202020204" pitchFamily="34" charset="0"/>
                <a:cs typeface="Arial" panose="020B0604020202020204" pitchFamily="34" charset="0"/>
              </a:rPr>
              <a:t>Asset</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Lily Brawl took out a loan for $10,000. </a:t>
            </a:r>
            <a:r>
              <a:rPr lang="en-US" sz="2000" dirty="0">
                <a:solidFill>
                  <a:srgbClr val="FF0000"/>
                </a:solidFill>
                <a:latin typeface="Arial" panose="020B0604020202020204" pitchFamily="34" charset="0"/>
                <a:cs typeface="Arial" panose="020B0604020202020204" pitchFamily="34" charset="0"/>
              </a:rPr>
              <a:t>Liability</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Jim Pratt sold $3,000 worth of merchandise. </a:t>
            </a:r>
            <a:r>
              <a:rPr lang="en-US" sz="2000" dirty="0">
                <a:solidFill>
                  <a:srgbClr val="FF0000"/>
                </a:solidFill>
                <a:latin typeface="Arial" panose="020B0604020202020204" pitchFamily="34" charset="0"/>
                <a:cs typeface="Arial" panose="020B0604020202020204" pitchFamily="34" charset="0"/>
              </a:rPr>
              <a:t>Income</a:t>
            </a:r>
          </a:p>
        </p:txBody>
      </p:sp>
      <p:pic>
        <p:nvPicPr>
          <p:cNvPr id="6" name="Picture 5" descr="A screenshot of a cell phone&#10;&#10;Description automatically generated">
            <a:extLst>
              <a:ext uri="{FF2B5EF4-FFF2-40B4-BE49-F238E27FC236}">
                <a16:creationId xmlns:a16="http://schemas.microsoft.com/office/drawing/2014/main" id="{DEEDE0CB-3B63-6E4E-9EB3-F9D55C0E5C7F}"/>
              </a:ext>
            </a:extLst>
          </p:cNvPr>
          <p:cNvPicPr>
            <a:picLocks noChangeAspect="1"/>
          </p:cNvPicPr>
          <p:nvPr/>
        </p:nvPicPr>
        <p:blipFill>
          <a:blip r:embed="rId2"/>
          <a:stretch>
            <a:fillRect/>
          </a:stretch>
        </p:blipFill>
        <p:spPr>
          <a:xfrm>
            <a:off x="895349" y="1355270"/>
            <a:ext cx="9718221" cy="1704951"/>
          </a:xfrm>
          <a:prstGeom prst="rect">
            <a:avLst/>
          </a:prstGeom>
        </p:spPr>
      </p:pic>
    </p:spTree>
    <p:extLst>
      <p:ext uri="{BB962C8B-B14F-4D97-AF65-F5344CB8AC3E}">
        <p14:creationId xmlns:p14="http://schemas.microsoft.com/office/powerpoint/2010/main" val="27044763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F96111-1840-7D47-8637-38A385152753}"/>
              </a:ext>
            </a:extLst>
          </p:cNvPr>
          <p:cNvSpPr txBox="1"/>
          <p:nvPr/>
        </p:nvSpPr>
        <p:spPr>
          <a:xfrm>
            <a:off x="571500" y="457200"/>
            <a:ext cx="11484512" cy="1200329"/>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Questions:</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1. Classify the following ledger accounts as an Asset, Liability, Income or Expense:</a:t>
            </a:r>
          </a:p>
        </p:txBody>
      </p:sp>
      <p:pic>
        <p:nvPicPr>
          <p:cNvPr id="3" name="Picture 2"/>
          <p:cNvPicPr>
            <a:picLocks noChangeAspect="1"/>
          </p:cNvPicPr>
          <p:nvPr/>
        </p:nvPicPr>
        <p:blipFill>
          <a:blip r:embed="rId2"/>
          <a:stretch>
            <a:fillRect/>
          </a:stretch>
        </p:blipFill>
        <p:spPr>
          <a:xfrm>
            <a:off x="2996418" y="1878037"/>
            <a:ext cx="5924156" cy="4891997"/>
          </a:xfrm>
          <a:prstGeom prst="rect">
            <a:avLst/>
          </a:prstGeom>
        </p:spPr>
      </p:pic>
    </p:spTree>
    <p:extLst>
      <p:ext uri="{BB962C8B-B14F-4D97-AF65-F5344CB8AC3E}">
        <p14:creationId xmlns:p14="http://schemas.microsoft.com/office/powerpoint/2010/main" val="22583752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F96111-1840-7D47-8637-38A385152753}"/>
              </a:ext>
            </a:extLst>
          </p:cNvPr>
          <p:cNvSpPr txBox="1"/>
          <p:nvPr/>
        </p:nvSpPr>
        <p:spPr>
          <a:xfrm>
            <a:off x="571500" y="457200"/>
            <a:ext cx="11070771"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Solution:</a:t>
            </a:r>
          </a:p>
        </p:txBody>
      </p:sp>
      <p:pic>
        <p:nvPicPr>
          <p:cNvPr id="4" name="Picture 3"/>
          <p:cNvPicPr>
            <a:picLocks noChangeAspect="1"/>
          </p:cNvPicPr>
          <p:nvPr/>
        </p:nvPicPr>
        <p:blipFill>
          <a:blip r:embed="rId2"/>
          <a:stretch>
            <a:fillRect/>
          </a:stretch>
        </p:blipFill>
        <p:spPr>
          <a:xfrm>
            <a:off x="2440746" y="640080"/>
            <a:ext cx="6844248" cy="5985605"/>
          </a:xfrm>
          <a:prstGeom prst="rect">
            <a:avLst/>
          </a:prstGeom>
        </p:spPr>
      </p:pic>
    </p:spTree>
    <p:extLst>
      <p:ext uri="{BB962C8B-B14F-4D97-AF65-F5344CB8AC3E}">
        <p14:creationId xmlns:p14="http://schemas.microsoft.com/office/powerpoint/2010/main" val="4113252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45" y="365125"/>
            <a:ext cx="11950504" cy="1325563"/>
          </a:xfrm>
        </p:spPr>
        <p:txBody>
          <a:bodyPr>
            <a:normAutofit/>
          </a:bodyPr>
          <a:lstStyle/>
          <a:p>
            <a:r>
              <a:rPr lang="en-AU" sz="4000" dirty="0">
                <a:latin typeface="+mn-lt"/>
              </a:rPr>
              <a:t>The </a:t>
            </a:r>
            <a:r>
              <a:rPr lang="en-AU" sz="4000" b="1" dirty="0">
                <a:latin typeface="+mn-lt"/>
              </a:rPr>
              <a:t>effect</a:t>
            </a:r>
            <a:r>
              <a:rPr lang="en-AU" sz="4000" dirty="0">
                <a:latin typeface="+mn-lt"/>
              </a:rPr>
              <a:t> of transactions on the </a:t>
            </a:r>
            <a:r>
              <a:rPr lang="en-AU" sz="4000" b="1" dirty="0">
                <a:latin typeface="+mn-lt"/>
              </a:rPr>
              <a:t>Accounting Equation</a:t>
            </a:r>
          </a:p>
        </p:txBody>
      </p:sp>
      <p:sp>
        <p:nvSpPr>
          <p:cNvPr id="3" name="Content Placeholder 2"/>
          <p:cNvSpPr>
            <a:spLocks noGrp="1"/>
          </p:cNvSpPr>
          <p:nvPr>
            <p:ph idx="1"/>
          </p:nvPr>
        </p:nvSpPr>
        <p:spPr>
          <a:xfrm>
            <a:off x="105508" y="2145323"/>
            <a:ext cx="6534443" cy="4564966"/>
          </a:xfrm>
        </p:spPr>
        <p:txBody>
          <a:bodyPr>
            <a:normAutofit/>
          </a:bodyPr>
          <a:lstStyle/>
          <a:p>
            <a:r>
              <a:rPr lang="en-AU" dirty="0"/>
              <a:t>The owner contributes $10,000 to the business.</a:t>
            </a:r>
          </a:p>
          <a:p>
            <a:r>
              <a:rPr lang="en-AU" dirty="0"/>
              <a:t>Pays rent of $2,000</a:t>
            </a:r>
          </a:p>
          <a:p>
            <a:pPr marL="0" indent="0">
              <a:buNone/>
            </a:pPr>
            <a:endParaRPr lang="en-AU" sz="800" dirty="0"/>
          </a:p>
          <a:p>
            <a:r>
              <a:rPr lang="en-AU" dirty="0"/>
              <a:t>Gets a bank loan of $6,000</a:t>
            </a:r>
          </a:p>
          <a:p>
            <a:r>
              <a:rPr lang="en-AU" dirty="0"/>
              <a:t>Buys computer equipment of $4,000 cash</a:t>
            </a:r>
          </a:p>
          <a:p>
            <a:pPr marL="0" indent="0">
              <a:buNone/>
            </a:pPr>
            <a:endParaRPr lang="en-AU" sz="800" dirty="0"/>
          </a:p>
          <a:p>
            <a:r>
              <a:rPr lang="en-AU" dirty="0"/>
              <a:t>Delivers a service of $5,000</a:t>
            </a:r>
          </a:p>
          <a:p>
            <a:pPr marL="0" indent="0">
              <a:buNone/>
            </a:pPr>
            <a:endParaRPr lang="en-AU" sz="800" dirty="0"/>
          </a:p>
          <a:p>
            <a:r>
              <a:rPr lang="en-AU" dirty="0"/>
              <a:t>Withdraws $1,000</a:t>
            </a:r>
          </a:p>
          <a:p>
            <a:pPr marL="0" indent="0">
              <a:buNone/>
            </a:pPr>
            <a:endParaRPr lang="en-AU" dirty="0"/>
          </a:p>
        </p:txBody>
      </p:sp>
      <p:pic>
        <p:nvPicPr>
          <p:cNvPr id="8" name="Picture 7"/>
          <p:cNvPicPr>
            <a:picLocks noChangeAspect="1"/>
          </p:cNvPicPr>
          <p:nvPr/>
        </p:nvPicPr>
        <p:blipFill>
          <a:blip r:embed="rId2"/>
          <a:stretch>
            <a:fillRect/>
          </a:stretch>
        </p:blipFill>
        <p:spPr>
          <a:xfrm>
            <a:off x="6565643" y="1676618"/>
            <a:ext cx="5595410" cy="4900027"/>
          </a:xfrm>
          <a:prstGeom prst="rect">
            <a:avLst/>
          </a:prstGeom>
        </p:spPr>
      </p:pic>
    </p:spTree>
    <p:extLst>
      <p:ext uri="{BB962C8B-B14F-4D97-AF65-F5344CB8AC3E}">
        <p14:creationId xmlns:p14="http://schemas.microsoft.com/office/powerpoint/2010/main" val="19214691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45" y="365125"/>
            <a:ext cx="11950504" cy="1325563"/>
          </a:xfrm>
        </p:spPr>
        <p:txBody>
          <a:bodyPr>
            <a:normAutofit/>
          </a:bodyPr>
          <a:lstStyle/>
          <a:p>
            <a:r>
              <a:rPr lang="en-AU" sz="4000" dirty="0">
                <a:latin typeface="+mn-lt"/>
              </a:rPr>
              <a:t>The </a:t>
            </a:r>
            <a:r>
              <a:rPr lang="en-AU" sz="4000" b="1" dirty="0">
                <a:latin typeface="+mn-lt"/>
              </a:rPr>
              <a:t>effect</a:t>
            </a:r>
            <a:r>
              <a:rPr lang="en-AU" sz="4000" dirty="0">
                <a:latin typeface="+mn-lt"/>
              </a:rPr>
              <a:t> of transactions on the </a:t>
            </a:r>
            <a:r>
              <a:rPr lang="en-AU" sz="4000" b="1" dirty="0">
                <a:latin typeface="+mn-lt"/>
              </a:rPr>
              <a:t>Accounting Equation</a:t>
            </a:r>
          </a:p>
        </p:txBody>
      </p:sp>
      <p:sp>
        <p:nvSpPr>
          <p:cNvPr id="3" name="Content Placeholder 2"/>
          <p:cNvSpPr>
            <a:spLocks noGrp="1"/>
          </p:cNvSpPr>
          <p:nvPr>
            <p:ph idx="1"/>
          </p:nvPr>
        </p:nvSpPr>
        <p:spPr>
          <a:xfrm>
            <a:off x="105508" y="2145323"/>
            <a:ext cx="6534443" cy="4718460"/>
          </a:xfrm>
        </p:spPr>
        <p:txBody>
          <a:bodyPr>
            <a:normAutofit/>
          </a:bodyPr>
          <a:lstStyle/>
          <a:p>
            <a:r>
              <a:rPr lang="en-AU" dirty="0"/>
              <a:t>The owner contributes $10,000 to the business.</a:t>
            </a:r>
          </a:p>
          <a:p>
            <a:r>
              <a:rPr lang="en-AU" dirty="0"/>
              <a:t>Pays rent of $2,000</a:t>
            </a:r>
          </a:p>
          <a:p>
            <a:r>
              <a:rPr lang="en-AU" dirty="0"/>
              <a:t>Gets a bank loan of $6,000</a:t>
            </a:r>
          </a:p>
          <a:p>
            <a:r>
              <a:rPr lang="en-AU" dirty="0"/>
              <a:t>Buys computer equipment of $4,000 cash</a:t>
            </a:r>
          </a:p>
          <a:p>
            <a:pPr marL="0" indent="0">
              <a:buNone/>
            </a:pPr>
            <a:endParaRPr lang="en-AU" sz="2000" dirty="0"/>
          </a:p>
          <a:p>
            <a:r>
              <a:rPr lang="en-AU" dirty="0"/>
              <a:t>Delivers a service of $5,000</a:t>
            </a:r>
          </a:p>
          <a:p>
            <a:pPr marL="0" indent="0">
              <a:buNone/>
            </a:pPr>
            <a:endParaRPr lang="en-AU" sz="800" dirty="0"/>
          </a:p>
          <a:p>
            <a:r>
              <a:rPr lang="en-AU" dirty="0"/>
              <a:t>Withdraws $1,000</a:t>
            </a:r>
          </a:p>
          <a:p>
            <a:pPr marL="0" indent="0">
              <a:buNone/>
            </a:pPr>
            <a:r>
              <a:rPr lang="en-AU" b="1" i="1" dirty="0">
                <a:sym typeface="Wingdings" panose="05000000000000000000" pitchFamily="2" charset="2"/>
              </a:rPr>
              <a:t> </a:t>
            </a:r>
            <a:r>
              <a:rPr lang="en-AU" b="1" i="1" dirty="0"/>
              <a:t>New Equation</a:t>
            </a:r>
          </a:p>
          <a:p>
            <a:pPr marL="0" indent="0">
              <a:buNone/>
            </a:pPr>
            <a:endParaRPr lang="en-AU" dirty="0"/>
          </a:p>
        </p:txBody>
      </p:sp>
      <p:pic>
        <p:nvPicPr>
          <p:cNvPr id="9" name="Picture 8"/>
          <p:cNvPicPr>
            <a:picLocks noChangeAspect="1"/>
          </p:cNvPicPr>
          <p:nvPr/>
        </p:nvPicPr>
        <p:blipFill>
          <a:blip r:embed="rId2"/>
          <a:stretch>
            <a:fillRect/>
          </a:stretch>
        </p:blipFill>
        <p:spPr>
          <a:xfrm>
            <a:off x="6639951" y="1750598"/>
            <a:ext cx="5374995" cy="5006200"/>
          </a:xfrm>
          <a:prstGeom prst="rect">
            <a:avLst/>
          </a:prstGeom>
        </p:spPr>
      </p:pic>
    </p:spTree>
    <p:extLst>
      <p:ext uri="{BB962C8B-B14F-4D97-AF65-F5344CB8AC3E}">
        <p14:creationId xmlns:p14="http://schemas.microsoft.com/office/powerpoint/2010/main" val="12457787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84167B-51E5-E641-8013-D08F897BFC2F}"/>
              </a:ext>
            </a:extLst>
          </p:cNvPr>
          <p:cNvSpPr txBox="1"/>
          <p:nvPr/>
        </p:nvSpPr>
        <p:spPr>
          <a:xfrm>
            <a:off x="342900" y="391885"/>
            <a:ext cx="11544300" cy="4154984"/>
          </a:xfrm>
          <a:prstGeom prst="rect">
            <a:avLst/>
          </a:prstGeom>
          <a:noFill/>
        </p:spPr>
        <p:txBody>
          <a:bodyPr wrap="square" rtlCol="0">
            <a:spAutoFit/>
          </a:bodyPr>
          <a:lstStyle/>
          <a:p>
            <a:pPr algn="ctr"/>
            <a:r>
              <a:rPr lang="en-US" sz="2400" b="1" dirty="0"/>
              <a:t>Double Entry Accounting</a:t>
            </a:r>
          </a:p>
          <a:p>
            <a:endParaRPr lang="en-US" sz="2400" dirty="0"/>
          </a:p>
          <a:p>
            <a:r>
              <a:rPr lang="en-US" sz="2400" dirty="0"/>
              <a:t>Every transaction affects two business accounts, or two sides of the ledger, by the same dollar amount. Two entries are made – this is double entry accounting.</a:t>
            </a:r>
          </a:p>
          <a:p>
            <a:endParaRPr lang="en-US" sz="2400" dirty="0"/>
          </a:p>
          <a:p>
            <a:r>
              <a:rPr lang="en-US" sz="2400" dirty="0"/>
              <a:t>A </a:t>
            </a:r>
            <a:r>
              <a:rPr lang="en-US" sz="2400" b="1" dirty="0"/>
              <a:t>transaction</a:t>
            </a:r>
            <a:r>
              <a:rPr lang="en-US" sz="2400" dirty="0"/>
              <a:t> is a financial exchange that affects the elements of the accounting equation.</a:t>
            </a:r>
          </a:p>
          <a:p>
            <a:endParaRPr lang="en-US" sz="2400" dirty="0"/>
          </a:p>
          <a:p>
            <a:r>
              <a:rPr lang="en-US" sz="2400" dirty="0"/>
              <a:t>For example, if a business pays a $300 rent bill, the bank account will decrease by $300 while the rent expense account will increase by $300.</a:t>
            </a:r>
          </a:p>
          <a:p>
            <a:endParaRPr lang="en-US" sz="2400" dirty="0"/>
          </a:p>
          <a:p>
            <a:endParaRPr lang="en-US" sz="2400" dirty="0"/>
          </a:p>
        </p:txBody>
      </p:sp>
      <p:pic>
        <p:nvPicPr>
          <p:cNvPr id="3" name="Picture 2">
            <a:extLst>
              <a:ext uri="{FF2B5EF4-FFF2-40B4-BE49-F238E27FC236}">
                <a16:creationId xmlns:a16="http://schemas.microsoft.com/office/drawing/2014/main" id="{F6CD7034-BE6B-AF4B-9EDE-7525EEC499F5}"/>
              </a:ext>
            </a:extLst>
          </p:cNvPr>
          <p:cNvPicPr>
            <a:picLocks noChangeAspect="1"/>
          </p:cNvPicPr>
          <p:nvPr/>
        </p:nvPicPr>
        <p:blipFill>
          <a:blip r:embed="rId2"/>
          <a:stretch>
            <a:fillRect/>
          </a:stretch>
        </p:blipFill>
        <p:spPr>
          <a:xfrm>
            <a:off x="4074885" y="3960296"/>
            <a:ext cx="4042229" cy="2669105"/>
          </a:xfrm>
          <a:prstGeom prst="rect">
            <a:avLst/>
          </a:prstGeom>
        </p:spPr>
      </p:pic>
    </p:spTree>
    <p:extLst>
      <p:ext uri="{BB962C8B-B14F-4D97-AF65-F5344CB8AC3E}">
        <p14:creationId xmlns:p14="http://schemas.microsoft.com/office/powerpoint/2010/main" val="9672463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D89FDB-0713-0844-8214-54840B0A161E}"/>
              </a:ext>
            </a:extLst>
          </p:cNvPr>
          <p:cNvSpPr txBox="1"/>
          <p:nvPr/>
        </p:nvSpPr>
        <p:spPr>
          <a:xfrm>
            <a:off x="261258" y="0"/>
            <a:ext cx="11152414" cy="2308324"/>
          </a:xfrm>
          <a:prstGeom prst="rect">
            <a:avLst/>
          </a:prstGeom>
          <a:noFill/>
        </p:spPr>
        <p:txBody>
          <a:bodyPr wrap="square" rtlCol="0">
            <a:spAutoFit/>
          </a:bodyPr>
          <a:lstStyle/>
          <a:p>
            <a:pPr algn="ctr"/>
            <a:r>
              <a:rPr lang="en-US" sz="2400" b="1" dirty="0">
                <a:latin typeface="Arial" panose="020B0604020202020204" pitchFamily="34" charset="0"/>
                <a:cs typeface="Arial" panose="020B0604020202020204" pitchFamily="34" charset="0"/>
              </a:rPr>
              <a:t>What do the terms ‘debit’ and ‘credit’ mean?</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With double entry accounting each transaction has a debit and a credit. The total of all entries must equal that total of all credit entries for each transaction.</a:t>
            </a: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pic>
        <p:nvPicPr>
          <p:cNvPr id="4" name="Picture 3" descr="A screenshot of a cell phone&#10;&#10;Description automatically generated">
            <a:extLst>
              <a:ext uri="{FF2B5EF4-FFF2-40B4-BE49-F238E27FC236}">
                <a16:creationId xmlns:a16="http://schemas.microsoft.com/office/drawing/2014/main" id="{BEB3903C-0AD5-604A-B9A1-13695529D479}"/>
              </a:ext>
            </a:extLst>
          </p:cNvPr>
          <p:cNvPicPr>
            <a:picLocks noChangeAspect="1"/>
          </p:cNvPicPr>
          <p:nvPr/>
        </p:nvPicPr>
        <p:blipFill>
          <a:blip r:embed="rId2"/>
          <a:stretch>
            <a:fillRect/>
          </a:stretch>
        </p:blipFill>
        <p:spPr>
          <a:xfrm>
            <a:off x="2276020" y="1503772"/>
            <a:ext cx="7352269" cy="5354228"/>
          </a:xfrm>
          <a:prstGeom prst="rect">
            <a:avLst/>
          </a:prstGeom>
        </p:spPr>
      </p:pic>
    </p:spTree>
    <p:extLst>
      <p:ext uri="{BB962C8B-B14F-4D97-AF65-F5344CB8AC3E}">
        <p14:creationId xmlns:p14="http://schemas.microsoft.com/office/powerpoint/2010/main" val="37987827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20BE8CF-2C3A-AB4A-93B8-230683F614EC}"/>
              </a:ext>
            </a:extLst>
          </p:cNvPr>
          <p:cNvSpPr>
            <a:spLocks noGrp="1" noChangeArrowheads="1"/>
          </p:cNvSpPr>
          <p:nvPr>
            <p:ph type="title"/>
          </p:nvPr>
        </p:nvSpPr>
        <p:spPr>
          <a:xfrm>
            <a:off x="1530917" y="82550"/>
            <a:ext cx="7704137" cy="1981200"/>
          </a:xfrm>
        </p:spPr>
        <p:txBody>
          <a:bodyPr/>
          <a:lstStyle/>
          <a:p>
            <a:pPr eaLnBrk="1" hangingPunct="1"/>
            <a:r>
              <a:rPr lang="en-AU" altLang="en-US" b="1" dirty="0">
                <a:ln>
                  <a:noFill/>
                </a:ln>
              </a:rPr>
              <a:t>Why Double Entry?</a:t>
            </a:r>
          </a:p>
        </p:txBody>
      </p:sp>
      <p:sp>
        <p:nvSpPr>
          <p:cNvPr id="50179" name="Rectangle 3">
            <a:extLst>
              <a:ext uri="{FF2B5EF4-FFF2-40B4-BE49-F238E27FC236}">
                <a16:creationId xmlns:a16="http://schemas.microsoft.com/office/drawing/2014/main" id="{1D713DCB-6ECE-574B-8109-00982D5D9800}"/>
              </a:ext>
            </a:extLst>
          </p:cNvPr>
          <p:cNvSpPr>
            <a:spLocks noGrp="1" noChangeArrowheads="1"/>
          </p:cNvSpPr>
          <p:nvPr>
            <p:ph idx="1"/>
          </p:nvPr>
        </p:nvSpPr>
        <p:spPr>
          <a:xfrm>
            <a:off x="685800" y="2387600"/>
            <a:ext cx="7239000" cy="4114800"/>
          </a:xfrm>
        </p:spPr>
        <p:txBody>
          <a:bodyPr rtlCol="0">
            <a:normAutofit fontScale="85000" lnSpcReduction="10000"/>
          </a:bodyPr>
          <a:lstStyle/>
          <a:p>
            <a:pPr eaLnBrk="1" fontAlgn="auto" hangingPunct="1">
              <a:lnSpc>
                <a:spcPct val="90000"/>
              </a:lnSpc>
              <a:buClr>
                <a:schemeClr val="accent1">
                  <a:lumMod val="75000"/>
                </a:schemeClr>
              </a:buClr>
              <a:buFont typeface="Arial"/>
              <a:buChar char="•"/>
              <a:defRPr/>
            </a:pPr>
            <a:r>
              <a:rPr lang="en-AU" altLang="en-US" dirty="0"/>
              <a:t>Equalising entries allows for a mathematical check for accuracy </a:t>
            </a:r>
          </a:p>
          <a:p>
            <a:pPr eaLnBrk="1" fontAlgn="auto" hangingPunct="1">
              <a:lnSpc>
                <a:spcPct val="90000"/>
              </a:lnSpc>
              <a:buClr>
                <a:schemeClr val="accent1">
                  <a:lumMod val="75000"/>
                </a:schemeClr>
              </a:buClr>
              <a:buFont typeface="Arial"/>
              <a:buChar char="•"/>
              <a:defRPr/>
            </a:pPr>
            <a:r>
              <a:rPr lang="en-AU" altLang="en-US" dirty="0"/>
              <a:t>Both aspects of a transaction are recorded</a:t>
            </a:r>
          </a:p>
          <a:p>
            <a:pPr eaLnBrk="1" fontAlgn="auto" hangingPunct="1">
              <a:lnSpc>
                <a:spcPct val="90000"/>
              </a:lnSpc>
              <a:buClr>
                <a:schemeClr val="accent1">
                  <a:lumMod val="75000"/>
                </a:schemeClr>
              </a:buClr>
              <a:buFont typeface="Arial"/>
              <a:buChar char="•"/>
              <a:defRPr/>
            </a:pPr>
            <a:r>
              <a:rPr lang="en-AU" altLang="en-US" dirty="0"/>
              <a:t>The risk of fraud is decreased as a balance check occurs</a:t>
            </a:r>
          </a:p>
          <a:p>
            <a:pPr eaLnBrk="1" fontAlgn="auto" hangingPunct="1">
              <a:lnSpc>
                <a:spcPct val="90000"/>
              </a:lnSpc>
              <a:buClr>
                <a:schemeClr val="accent1">
                  <a:lumMod val="75000"/>
                </a:schemeClr>
              </a:buClr>
              <a:buFont typeface="Arial"/>
              <a:buChar char="•"/>
              <a:defRPr/>
            </a:pPr>
            <a:r>
              <a:rPr lang="en-AU" altLang="en-US" dirty="0"/>
              <a:t>The owner’s interest in the business is seen separately and the concept of capital is developed through the proprietorship account</a:t>
            </a:r>
          </a:p>
          <a:p>
            <a:pPr eaLnBrk="1" fontAlgn="auto" hangingPunct="1">
              <a:lnSpc>
                <a:spcPct val="90000"/>
              </a:lnSpc>
              <a:buClr>
                <a:schemeClr val="accent1">
                  <a:lumMod val="75000"/>
                </a:schemeClr>
              </a:buClr>
              <a:buFont typeface="Arial"/>
              <a:buChar char="•"/>
              <a:defRPr/>
            </a:pPr>
            <a:r>
              <a:rPr lang="en-AU" altLang="en-US" dirty="0"/>
              <a:t>It allows for the calculation of profit or loss</a:t>
            </a:r>
          </a:p>
          <a:p>
            <a:pPr eaLnBrk="1" fontAlgn="auto" hangingPunct="1">
              <a:lnSpc>
                <a:spcPct val="90000"/>
              </a:lnSpc>
              <a:buClr>
                <a:schemeClr val="accent1">
                  <a:lumMod val="75000"/>
                </a:schemeClr>
              </a:buClr>
              <a:buFont typeface="Arial"/>
              <a:buChar char="•"/>
              <a:defRPr/>
            </a:pPr>
            <a:r>
              <a:rPr lang="en-AU" altLang="en-US" dirty="0"/>
              <a:t>A classification systems is created</a:t>
            </a:r>
          </a:p>
          <a:p>
            <a:pPr eaLnBrk="1" fontAlgn="auto" hangingPunct="1">
              <a:lnSpc>
                <a:spcPct val="90000"/>
              </a:lnSpc>
              <a:buClr>
                <a:schemeClr val="accent1">
                  <a:lumMod val="75000"/>
                </a:schemeClr>
              </a:buClr>
              <a:buFont typeface="Arial"/>
              <a:buChar char="•"/>
              <a:defRPr/>
            </a:pPr>
            <a:r>
              <a:rPr lang="en-AU" altLang="en-US" dirty="0"/>
              <a:t>It is easy to readily determine the financial position</a:t>
            </a:r>
          </a:p>
        </p:txBody>
      </p:sp>
      <p:pic>
        <p:nvPicPr>
          <p:cNvPr id="3" name="Picture 2">
            <a:extLst>
              <a:ext uri="{FF2B5EF4-FFF2-40B4-BE49-F238E27FC236}">
                <a16:creationId xmlns:a16="http://schemas.microsoft.com/office/drawing/2014/main" id="{FB72180E-CD57-4F41-A079-5107EFE0C31F}"/>
              </a:ext>
            </a:extLst>
          </p:cNvPr>
          <p:cNvPicPr>
            <a:picLocks noChangeAspect="1"/>
          </p:cNvPicPr>
          <p:nvPr/>
        </p:nvPicPr>
        <p:blipFill>
          <a:blip r:embed="rId2"/>
          <a:stretch>
            <a:fillRect/>
          </a:stretch>
        </p:blipFill>
        <p:spPr>
          <a:xfrm>
            <a:off x="8549822" y="1346200"/>
            <a:ext cx="3517900" cy="2082800"/>
          </a:xfrm>
          <a:prstGeom prst="rect">
            <a:avLst/>
          </a:prstGeom>
        </p:spPr>
      </p:pic>
    </p:spTree>
    <p:extLst>
      <p:ext uri="{BB962C8B-B14F-4D97-AF65-F5344CB8AC3E}">
        <p14:creationId xmlns:p14="http://schemas.microsoft.com/office/powerpoint/2010/main" val="2069574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3421B4C-AA27-4F32-AA73-DA587F272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6110"/>
            <a:ext cx="6769978" cy="5905761"/>
          </a:xfrm>
          <a:custGeom>
            <a:avLst/>
            <a:gdLst>
              <a:gd name="connsiteX0" fmla="*/ 0 w 6769978"/>
              <a:gd name="connsiteY0" fmla="*/ 0 h 5905761"/>
              <a:gd name="connsiteX1" fmla="*/ 6769978 w 6769978"/>
              <a:gd name="connsiteY1" fmla="*/ 0 h 5905761"/>
              <a:gd name="connsiteX2" fmla="*/ 3973138 w 6769978"/>
              <a:gd name="connsiteY2" fmla="*/ 5905761 h 5905761"/>
              <a:gd name="connsiteX3" fmla="*/ 0 w 6769978"/>
              <a:gd name="connsiteY3" fmla="*/ 5905761 h 5905761"/>
            </a:gdLst>
            <a:ahLst/>
            <a:cxnLst>
              <a:cxn ang="0">
                <a:pos x="connsiteX0" y="connsiteY0"/>
              </a:cxn>
              <a:cxn ang="0">
                <a:pos x="connsiteX1" y="connsiteY1"/>
              </a:cxn>
              <a:cxn ang="0">
                <a:pos x="connsiteX2" y="connsiteY2"/>
              </a:cxn>
              <a:cxn ang="0">
                <a:pos x="connsiteX3" y="connsiteY3"/>
              </a:cxn>
            </a:cxnLst>
            <a:rect l="l" t="t" r="r" b="b"/>
            <a:pathLst>
              <a:path w="6769978" h="5905761">
                <a:moveTo>
                  <a:pt x="0" y="0"/>
                </a:moveTo>
                <a:lnTo>
                  <a:pt x="6769978" y="0"/>
                </a:lnTo>
                <a:lnTo>
                  <a:pt x="3973138" y="5905761"/>
                </a:lnTo>
                <a:lnTo>
                  <a:pt x="0" y="5905761"/>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2" name="TextBox 1">
            <a:extLst>
              <a:ext uri="{FF2B5EF4-FFF2-40B4-BE49-F238E27FC236}">
                <a16:creationId xmlns:a16="http://schemas.microsoft.com/office/drawing/2014/main" id="{9F68C924-2DDD-D441-8A13-B4847D119DAA}"/>
              </a:ext>
            </a:extLst>
          </p:cNvPr>
          <p:cNvSpPr txBox="1"/>
          <p:nvPr/>
        </p:nvSpPr>
        <p:spPr>
          <a:xfrm>
            <a:off x="841248" y="1655286"/>
            <a:ext cx="4224048" cy="261004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kern="1200" dirty="0">
                <a:solidFill>
                  <a:srgbClr val="FFFFFF"/>
                </a:solidFill>
                <a:latin typeface="+mj-lt"/>
                <a:ea typeface="+mj-ea"/>
                <a:cs typeface="+mj-cs"/>
              </a:rPr>
              <a:t>Assets, Liabilities &amp; Equity</a:t>
            </a:r>
          </a:p>
        </p:txBody>
      </p:sp>
      <p:pic>
        <p:nvPicPr>
          <p:cNvPr id="3" name="Picture 2">
            <a:extLst>
              <a:ext uri="{FF2B5EF4-FFF2-40B4-BE49-F238E27FC236}">
                <a16:creationId xmlns:a16="http://schemas.microsoft.com/office/drawing/2014/main" id="{0FCC909C-5B6A-6F42-935C-C4F870554864}"/>
              </a:ext>
            </a:extLst>
          </p:cNvPr>
          <p:cNvPicPr>
            <a:picLocks noChangeAspect="1"/>
          </p:cNvPicPr>
          <p:nvPr/>
        </p:nvPicPr>
        <p:blipFill>
          <a:blip r:embed="rId2"/>
          <a:stretch>
            <a:fillRect/>
          </a:stretch>
        </p:blipFill>
        <p:spPr>
          <a:xfrm>
            <a:off x="5266992" y="2358760"/>
            <a:ext cx="6683838" cy="3256228"/>
          </a:xfrm>
          <a:prstGeom prst="rect">
            <a:avLst/>
          </a:prstGeom>
        </p:spPr>
      </p:pic>
    </p:spTree>
    <p:extLst>
      <p:ext uri="{BB962C8B-B14F-4D97-AF65-F5344CB8AC3E}">
        <p14:creationId xmlns:p14="http://schemas.microsoft.com/office/powerpoint/2010/main" val="31498836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7A46336-2378-B74C-83F2-924C7C961925}"/>
              </a:ext>
            </a:extLst>
          </p:cNvPr>
          <p:cNvSpPr>
            <a:spLocks noGrp="1" noChangeArrowheads="1"/>
          </p:cNvSpPr>
          <p:nvPr>
            <p:ph type="title"/>
          </p:nvPr>
        </p:nvSpPr>
        <p:spPr>
          <a:xfrm>
            <a:off x="710883" y="477473"/>
            <a:ext cx="7704137" cy="1981200"/>
          </a:xfrm>
        </p:spPr>
        <p:txBody>
          <a:bodyPr/>
          <a:lstStyle/>
          <a:p>
            <a:pPr eaLnBrk="1" hangingPunct="1"/>
            <a:r>
              <a:rPr lang="en-US" altLang="en-US" b="1" dirty="0">
                <a:ln>
                  <a:noFill/>
                </a:ln>
              </a:rPr>
              <a:t>Double Entry in Review</a:t>
            </a:r>
          </a:p>
        </p:txBody>
      </p:sp>
      <p:sp>
        <p:nvSpPr>
          <p:cNvPr id="11267" name="Rectangle 3">
            <a:extLst>
              <a:ext uri="{FF2B5EF4-FFF2-40B4-BE49-F238E27FC236}">
                <a16:creationId xmlns:a16="http://schemas.microsoft.com/office/drawing/2014/main" id="{97E1DC48-43C2-1144-992F-A7B438684ABB}"/>
              </a:ext>
            </a:extLst>
          </p:cNvPr>
          <p:cNvSpPr>
            <a:spLocks noGrp="1" noChangeArrowheads="1"/>
          </p:cNvSpPr>
          <p:nvPr>
            <p:ph idx="1"/>
          </p:nvPr>
        </p:nvSpPr>
        <p:spPr>
          <a:xfrm>
            <a:off x="710883" y="2585878"/>
            <a:ext cx="7704136" cy="3332163"/>
          </a:xfrm>
        </p:spPr>
        <p:txBody>
          <a:bodyPr>
            <a:noAutofit/>
          </a:bodyPr>
          <a:lstStyle/>
          <a:p>
            <a:pPr eaLnBrk="1" hangingPunct="1">
              <a:lnSpc>
                <a:spcPct val="90000"/>
              </a:lnSpc>
            </a:pPr>
            <a:r>
              <a:rPr lang="en-US" altLang="en-US" dirty="0"/>
              <a:t>The system of accounting where every transaction affects two or more parts of the accounting equation</a:t>
            </a:r>
          </a:p>
          <a:p>
            <a:pPr eaLnBrk="1" hangingPunct="1">
              <a:lnSpc>
                <a:spcPct val="90000"/>
              </a:lnSpc>
            </a:pPr>
            <a:r>
              <a:rPr lang="en-US" altLang="en-US" dirty="0"/>
              <a:t>The dual effect of every transaction is recorded in appropriate accounts (at least 2 different accounts)</a:t>
            </a:r>
            <a:r>
              <a:rPr lang="en-AU" dirty="0">
                <a:effectLst/>
                <a:latin typeface="Calibri" panose="020F0502020204030204" pitchFamily="34" charset="0"/>
                <a:ea typeface="Times New Roman" panose="02020603050405020304" pitchFamily="18" charset="0"/>
                <a:cs typeface="Calibri" panose="020F0502020204030204" pitchFamily="34" charset="0"/>
              </a:rPr>
              <a:t>. </a:t>
            </a:r>
          </a:p>
          <a:p>
            <a:pPr eaLnBrk="1" hangingPunct="1">
              <a:lnSpc>
                <a:spcPct val="90000"/>
              </a:lnSpc>
            </a:pPr>
            <a:r>
              <a:rPr lang="en-AU" dirty="0">
                <a:effectLst/>
                <a:latin typeface="Calibri" panose="020F0502020204030204" pitchFamily="34" charset="0"/>
                <a:ea typeface="Times New Roman" panose="02020603050405020304" pitchFamily="18" charset="0"/>
                <a:cs typeface="Calibri" panose="020F0502020204030204" pitchFamily="34" charset="0"/>
              </a:rPr>
              <a:t>Double entry is based on the accounting equation Assets = Liabilities + Equity, in which each entry is recorded to maintain the relationship</a:t>
            </a:r>
          </a:p>
        </p:txBody>
      </p:sp>
      <p:pic>
        <p:nvPicPr>
          <p:cNvPr id="2" name="Picture 1">
            <a:extLst>
              <a:ext uri="{FF2B5EF4-FFF2-40B4-BE49-F238E27FC236}">
                <a16:creationId xmlns:a16="http://schemas.microsoft.com/office/drawing/2014/main" id="{766AC935-1B62-8A48-9342-5A5AF2556B84}"/>
              </a:ext>
            </a:extLst>
          </p:cNvPr>
          <p:cNvPicPr>
            <a:picLocks noChangeAspect="1"/>
          </p:cNvPicPr>
          <p:nvPr/>
        </p:nvPicPr>
        <p:blipFill>
          <a:blip r:embed="rId2"/>
          <a:stretch>
            <a:fillRect/>
          </a:stretch>
        </p:blipFill>
        <p:spPr>
          <a:xfrm>
            <a:off x="8724901" y="904193"/>
            <a:ext cx="2806700" cy="2184400"/>
          </a:xfrm>
          <a:prstGeom prst="rect">
            <a:avLst/>
          </a:prstGeom>
        </p:spPr>
      </p:pic>
    </p:spTree>
    <p:extLst>
      <p:ext uri="{BB962C8B-B14F-4D97-AF65-F5344CB8AC3E}">
        <p14:creationId xmlns:p14="http://schemas.microsoft.com/office/powerpoint/2010/main" val="29577118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7A46336-2378-B74C-83F2-924C7C961925}"/>
              </a:ext>
            </a:extLst>
          </p:cNvPr>
          <p:cNvSpPr>
            <a:spLocks noGrp="1" noChangeArrowheads="1"/>
          </p:cNvSpPr>
          <p:nvPr>
            <p:ph type="title"/>
          </p:nvPr>
        </p:nvSpPr>
        <p:spPr>
          <a:xfrm>
            <a:off x="1020764" y="446993"/>
            <a:ext cx="7704137" cy="1981200"/>
          </a:xfrm>
        </p:spPr>
        <p:txBody>
          <a:bodyPr/>
          <a:lstStyle/>
          <a:p>
            <a:pPr eaLnBrk="1" hangingPunct="1"/>
            <a:r>
              <a:rPr lang="en-US" altLang="en-US" b="1" dirty="0">
                <a:ln>
                  <a:noFill/>
                </a:ln>
              </a:rPr>
              <a:t>Double Entry in Review (</a:t>
            </a:r>
            <a:r>
              <a:rPr lang="en-US" altLang="en-US" b="1" dirty="0" err="1">
                <a:ln>
                  <a:noFill/>
                </a:ln>
              </a:rPr>
              <a:t>cont</a:t>
            </a:r>
            <a:r>
              <a:rPr lang="en-US" altLang="en-US" b="1" dirty="0">
                <a:ln>
                  <a:noFill/>
                </a:ln>
              </a:rPr>
              <a:t>)</a:t>
            </a:r>
          </a:p>
        </p:txBody>
      </p:sp>
      <p:sp>
        <p:nvSpPr>
          <p:cNvPr id="11267" name="Rectangle 3">
            <a:extLst>
              <a:ext uri="{FF2B5EF4-FFF2-40B4-BE49-F238E27FC236}">
                <a16:creationId xmlns:a16="http://schemas.microsoft.com/office/drawing/2014/main" id="{97E1DC48-43C2-1144-992F-A7B438684ABB}"/>
              </a:ext>
            </a:extLst>
          </p:cNvPr>
          <p:cNvSpPr>
            <a:spLocks noGrp="1" noChangeArrowheads="1"/>
          </p:cNvSpPr>
          <p:nvPr>
            <p:ph idx="1"/>
          </p:nvPr>
        </p:nvSpPr>
        <p:spPr>
          <a:xfrm>
            <a:off x="849086" y="2763726"/>
            <a:ext cx="7010400" cy="3332163"/>
          </a:xfrm>
        </p:spPr>
        <p:txBody>
          <a:bodyPr>
            <a:noAutofit/>
          </a:bodyPr>
          <a:lstStyle/>
          <a:p>
            <a:pPr eaLnBrk="1" hangingPunct="1">
              <a:lnSpc>
                <a:spcPct val="90000"/>
              </a:lnSpc>
            </a:pPr>
            <a:r>
              <a:rPr lang="en-US" altLang="en-US" dirty="0"/>
              <a:t>Every transaction is recorded with equal debits and credits – the sum of both must equal</a:t>
            </a:r>
          </a:p>
          <a:p>
            <a:r>
              <a:rPr lang="en-AU" dirty="0">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For example, if a business buys a motor vehicle with cash for $3,300, the motor vehicle asset is debited $3,000, GST credit is debited $300, and the cash account is credited $3,300. </a:t>
            </a:r>
            <a:endParaRPr lang="en-AU"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766AC935-1B62-8A48-9342-5A5AF2556B84}"/>
              </a:ext>
            </a:extLst>
          </p:cNvPr>
          <p:cNvPicPr>
            <a:picLocks noChangeAspect="1"/>
          </p:cNvPicPr>
          <p:nvPr/>
        </p:nvPicPr>
        <p:blipFill>
          <a:blip r:embed="rId2"/>
          <a:stretch>
            <a:fillRect/>
          </a:stretch>
        </p:blipFill>
        <p:spPr>
          <a:xfrm>
            <a:off x="8088993" y="1437593"/>
            <a:ext cx="2806700" cy="2184400"/>
          </a:xfrm>
          <a:prstGeom prst="rect">
            <a:avLst/>
          </a:prstGeom>
        </p:spPr>
      </p:pic>
    </p:spTree>
    <p:extLst>
      <p:ext uri="{BB962C8B-B14F-4D97-AF65-F5344CB8AC3E}">
        <p14:creationId xmlns:p14="http://schemas.microsoft.com/office/powerpoint/2010/main" val="34748246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7286B668-DDB9-D743-B193-D5AD541BD1D3}"/>
              </a:ext>
            </a:extLst>
          </p:cNvPr>
          <p:cNvSpPr>
            <a:spLocks noGrp="1" noChangeArrowheads="1"/>
          </p:cNvSpPr>
          <p:nvPr>
            <p:ph type="title"/>
          </p:nvPr>
        </p:nvSpPr>
        <p:spPr>
          <a:xfrm>
            <a:off x="792164" y="277586"/>
            <a:ext cx="8972322" cy="1981200"/>
          </a:xfrm>
        </p:spPr>
        <p:txBody>
          <a:bodyPr/>
          <a:lstStyle/>
          <a:p>
            <a:pPr eaLnBrk="1" hangingPunct="1"/>
            <a:r>
              <a:rPr lang="en-US" altLang="en-US" b="1" dirty="0">
                <a:ln>
                  <a:noFill/>
                </a:ln>
              </a:rPr>
              <a:t>Objectives of Financial Statements</a:t>
            </a:r>
          </a:p>
        </p:txBody>
      </p:sp>
      <p:sp>
        <p:nvSpPr>
          <p:cNvPr id="27651" name="Rectangle 3">
            <a:extLst>
              <a:ext uri="{FF2B5EF4-FFF2-40B4-BE49-F238E27FC236}">
                <a16:creationId xmlns:a16="http://schemas.microsoft.com/office/drawing/2014/main" id="{780FCA3F-3DD1-3049-8AE3-9A4295C18C62}"/>
              </a:ext>
            </a:extLst>
          </p:cNvPr>
          <p:cNvSpPr>
            <a:spLocks noGrp="1" noChangeArrowheads="1"/>
          </p:cNvSpPr>
          <p:nvPr>
            <p:ph idx="1"/>
          </p:nvPr>
        </p:nvSpPr>
        <p:spPr>
          <a:xfrm>
            <a:off x="792164" y="2389416"/>
            <a:ext cx="7704137" cy="3332163"/>
          </a:xfrm>
        </p:spPr>
        <p:txBody>
          <a:bodyPr/>
          <a:lstStyle/>
          <a:p>
            <a:pPr eaLnBrk="1" hangingPunct="1"/>
            <a:r>
              <a:rPr lang="en-AU" altLang="en-US" dirty="0"/>
              <a:t>The objective of financial reports is to provide information about the entities:</a:t>
            </a:r>
          </a:p>
          <a:p>
            <a:pPr lvl="1" eaLnBrk="1" hangingPunct="1"/>
            <a:r>
              <a:rPr lang="en-AU" altLang="en-US" dirty="0"/>
              <a:t>financial position, </a:t>
            </a:r>
          </a:p>
          <a:p>
            <a:pPr lvl="1" eaLnBrk="1" hangingPunct="1"/>
            <a:r>
              <a:rPr lang="en-AU" altLang="en-US" dirty="0"/>
              <a:t>financial performance, and </a:t>
            </a:r>
          </a:p>
          <a:p>
            <a:pPr lvl="1" eaLnBrk="1" hangingPunct="1"/>
            <a:r>
              <a:rPr lang="en-AU" altLang="en-US" dirty="0"/>
              <a:t>cash flows</a:t>
            </a:r>
          </a:p>
          <a:p>
            <a:pPr eaLnBrk="1" hangingPunct="1"/>
            <a:r>
              <a:rPr lang="en-AU" altLang="en-US" dirty="0"/>
              <a:t>It is useful to a wide range of users in making economic decisions</a:t>
            </a:r>
            <a:r>
              <a:rPr lang="en-US" altLang="en-US" dirty="0"/>
              <a:t> </a:t>
            </a:r>
          </a:p>
        </p:txBody>
      </p:sp>
      <p:pic>
        <p:nvPicPr>
          <p:cNvPr id="2" name="Picture 1">
            <a:extLst>
              <a:ext uri="{FF2B5EF4-FFF2-40B4-BE49-F238E27FC236}">
                <a16:creationId xmlns:a16="http://schemas.microsoft.com/office/drawing/2014/main" id="{4935BCC3-F9B3-E04C-8374-FF4CC64C377F}"/>
              </a:ext>
            </a:extLst>
          </p:cNvPr>
          <p:cNvPicPr>
            <a:picLocks noChangeAspect="1"/>
          </p:cNvPicPr>
          <p:nvPr/>
        </p:nvPicPr>
        <p:blipFill>
          <a:blip r:embed="rId2"/>
          <a:stretch>
            <a:fillRect/>
          </a:stretch>
        </p:blipFill>
        <p:spPr>
          <a:xfrm>
            <a:off x="8028057" y="2795813"/>
            <a:ext cx="3813787" cy="2172608"/>
          </a:xfrm>
          <a:prstGeom prst="rect">
            <a:avLst/>
          </a:prstGeom>
        </p:spPr>
      </p:pic>
    </p:spTree>
    <p:extLst>
      <p:ext uri="{BB962C8B-B14F-4D97-AF65-F5344CB8AC3E}">
        <p14:creationId xmlns:p14="http://schemas.microsoft.com/office/powerpoint/2010/main" val="10860111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A5E2DBBA-36F0-D94D-9848-FC5CD926D219}"/>
              </a:ext>
            </a:extLst>
          </p:cNvPr>
          <p:cNvSpPr>
            <a:spLocks noGrp="1" noChangeArrowheads="1"/>
          </p:cNvSpPr>
          <p:nvPr>
            <p:ph type="title"/>
          </p:nvPr>
        </p:nvSpPr>
        <p:spPr>
          <a:xfrm>
            <a:off x="1102407" y="0"/>
            <a:ext cx="7704137" cy="1981200"/>
          </a:xfrm>
        </p:spPr>
        <p:txBody>
          <a:bodyPr/>
          <a:lstStyle/>
          <a:p>
            <a:pPr eaLnBrk="1" hangingPunct="1"/>
            <a:r>
              <a:rPr lang="en-US" altLang="en-US" sz="3800" b="1" dirty="0"/>
              <a:t>Objectives of Financial Statements continued</a:t>
            </a:r>
          </a:p>
        </p:txBody>
      </p:sp>
      <p:sp>
        <p:nvSpPr>
          <p:cNvPr id="28675" name="Rectangle 3">
            <a:extLst>
              <a:ext uri="{FF2B5EF4-FFF2-40B4-BE49-F238E27FC236}">
                <a16:creationId xmlns:a16="http://schemas.microsoft.com/office/drawing/2014/main" id="{A5A4BFD0-F56B-9946-80A7-283404AF4BA7}"/>
              </a:ext>
            </a:extLst>
          </p:cNvPr>
          <p:cNvSpPr>
            <a:spLocks noGrp="1" noChangeArrowheads="1"/>
          </p:cNvSpPr>
          <p:nvPr>
            <p:ph idx="1"/>
          </p:nvPr>
        </p:nvSpPr>
        <p:spPr>
          <a:xfrm>
            <a:off x="939121" y="2535237"/>
            <a:ext cx="7704137" cy="3332163"/>
          </a:xfrm>
        </p:spPr>
        <p:txBody>
          <a:bodyPr/>
          <a:lstStyle/>
          <a:p>
            <a:pPr eaLnBrk="1" hangingPunct="1"/>
            <a:r>
              <a:rPr lang="en-AU" altLang="en-US" dirty="0"/>
              <a:t>Financial reports also show the results of the stewardship of management, or the accountability of management for the resources entrusted to it.</a:t>
            </a:r>
          </a:p>
          <a:p>
            <a:pPr eaLnBrk="1" hangingPunct="1"/>
            <a:r>
              <a:rPr lang="en-AU" altLang="en-US" dirty="0"/>
              <a:t>They meet the common needs of a wide range of users</a:t>
            </a:r>
            <a:r>
              <a:rPr lang="en-US" altLang="en-US" dirty="0"/>
              <a:t>:</a:t>
            </a:r>
          </a:p>
          <a:p>
            <a:pPr lvl="1" eaLnBrk="1" hangingPunct="1"/>
            <a:r>
              <a:rPr lang="en-US" altLang="en-US" dirty="0"/>
              <a:t>To provide information to assist users to make decisions about the allocation of scarce resources </a:t>
            </a:r>
          </a:p>
        </p:txBody>
      </p:sp>
      <p:pic>
        <p:nvPicPr>
          <p:cNvPr id="2" name="Picture 1">
            <a:extLst>
              <a:ext uri="{FF2B5EF4-FFF2-40B4-BE49-F238E27FC236}">
                <a16:creationId xmlns:a16="http://schemas.microsoft.com/office/drawing/2014/main" id="{D8667B7E-4B83-0E43-B623-4A9F245D35E0}"/>
              </a:ext>
            </a:extLst>
          </p:cNvPr>
          <p:cNvPicPr>
            <a:picLocks noChangeAspect="1"/>
          </p:cNvPicPr>
          <p:nvPr/>
        </p:nvPicPr>
        <p:blipFill>
          <a:blip r:embed="rId2"/>
          <a:stretch>
            <a:fillRect/>
          </a:stretch>
        </p:blipFill>
        <p:spPr>
          <a:xfrm>
            <a:off x="8139793" y="990600"/>
            <a:ext cx="3619500" cy="1968500"/>
          </a:xfrm>
          <a:prstGeom prst="rect">
            <a:avLst/>
          </a:prstGeom>
        </p:spPr>
      </p:pic>
    </p:spTree>
    <p:extLst>
      <p:ext uri="{BB962C8B-B14F-4D97-AF65-F5344CB8AC3E}">
        <p14:creationId xmlns:p14="http://schemas.microsoft.com/office/powerpoint/2010/main" val="27474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A745BE0A-3165-734D-A38B-36AF0FF1A4AE}"/>
              </a:ext>
            </a:extLst>
          </p:cNvPr>
          <p:cNvSpPr>
            <a:spLocks noGrp="1" noChangeArrowheads="1"/>
          </p:cNvSpPr>
          <p:nvPr>
            <p:ph type="title"/>
          </p:nvPr>
        </p:nvSpPr>
        <p:spPr>
          <a:xfrm>
            <a:off x="1200378" y="326572"/>
            <a:ext cx="7704137" cy="1981200"/>
          </a:xfrm>
        </p:spPr>
        <p:txBody>
          <a:bodyPr/>
          <a:lstStyle/>
          <a:p>
            <a:pPr eaLnBrk="1" hangingPunct="1"/>
            <a:r>
              <a:rPr lang="en-US" altLang="en-US" b="1">
                <a:ln>
                  <a:noFill/>
                </a:ln>
              </a:rPr>
              <a:t>Performance</a:t>
            </a:r>
            <a:endParaRPr lang="en-US" altLang="en-US" b="1" dirty="0">
              <a:ln>
                <a:noFill/>
              </a:ln>
            </a:endParaRPr>
          </a:p>
        </p:txBody>
      </p:sp>
      <p:sp>
        <p:nvSpPr>
          <p:cNvPr id="27651" name="Rectangle 3">
            <a:extLst>
              <a:ext uri="{FF2B5EF4-FFF2-40B4-BE49-F238E27FC236}">
                <a16:creationId xmlns:a16="http://schemas.microsoft.com/office/drawing/2014/main" id="{AA0A44EF-49AD-D14B-9A38-136C2E041DDC}"/>
              </a:ext>
            </a:extLst>
          </p:cNvPr>
          <p:cNvSpPr>
            <a:spLocks noGrp="1" noChangeArrowheads="1"/>
          </p:cNvSpPr>
          <p:nvPr>
            <p:ph idx="1"/>
          </p:nvPr>
        </p:nvSpPr>
        <p:spPr>
          <a:xfrm>
            <a:off x="1200378" y="2650673"/>
            <a:ext cx="7704137" cy="3332163"/>
          </a:xfrm>
        </p:spPr>
        <p:txBody>
          <a:bodyPr rtlCol="0">
            <a:normAutofit fontScale="92500" lnSpcReduction="10000"/>
          </a:bodyPr>
          <a:lstStyle/>
          <a:p>
            <a:pPr eaLnBrk="1" fontAlgn="auto" hangingPunct="1">
              <a:lnSpc>
                <a:spcPct val="90000"/>
              </a:lnSpc>
              <a:buClr>
                <a:schemeClr val="accent1">
                  <a:lumMod val="75000"/>
                </a:schemeClr>
              </a:buClr>
              <a:buFont typeface="Arial"/>
              <a:buChar char="•"/>
              <a:defRPr/>
            </a:pPr>
            <a:r>
              <a:rPr lang="en-AU" altLang="en-US" dirty="0"/>
              <a:t>Information about the performance of an entity, in particular its profitability, is required in order to assess potential changes in the economic resources that it is likely to control in the future. </a:t>
            </a:r>
          </a:p>
          <a:p>
            <a:pPr eaLnBrk="1" fontAlgn="auto" hangingPunct="1">
              <a:lnSpc>
                <a:spcPct val="90000"/>
              </a:lnSpc>
              <a:buClr>
                <a:schemeClr val="accent1">
                  <a:lumMod val="75000"/>
                </a:schemeClr>
              </a:buClr>
              <a:buFont typeface="Arial"/>
              <a:buChar char="•"/>
              <a:defRPr/>
            </a:pPr>
            <a:r>
              <a:rPr lang="en-AU" altLang="en-US" dirty="0"/>
              <a:t>Information about performance is primarily provided in an income statement</a:t>
            </a:r>
            <a:endParaRPr lang="en-US" altLang="en-US" dirty="0"/>
          </a:p>
          <a:p>
            <a:pPr eaLnBrk="1" fontAlgn="auto" hangingPunct="1">
              <a:lnSpc>
                <a:spcPct val="90000"/>
              </a:lnSpc>
              <a:buClr>
                <a:schemeClr val="accent1">
                  <a:lumMod val="75000"/>
                </a:schemeClr>
              </a:buClr>
              <a:buFont typeface="Arial"/>
              <a:buChar char="•"/>
              <a:defRPr/>
            </a:pPr>
            <a:r>
              <a:rPr lang="en-AU" altLang="en-US" dirty="0"/>
              <a:t>Profit is frequently used as a measure of performance or as the basis for other measures, such as return on investment or earnings per share. </a:t>
            </a:r>
            <a:endParaRPr lang="en-US" altLang="en-US" dirty="0"/>
          </a:p>
        </p:txBody>
      </p:sp>
      <p:pic>
        <p:nvPicPr>
          <p:cNvPr id="2" name="Picture 1">
            <a:extLst>
              <a:ext uri="{FF2B5EF4-FFF2-40B4-BE49-F238E27FC236}">
                <a16:creationId xmlns:a16="http://schemas.microsoft.com/office/drawing/2014/main" id="{53ADF5A7-90AB-6C4E-9518-4C8354379144}"/>
              </a:ext>
            </a:extLst>
          </p:cNvPr>
          <p:cNvPicPr>
            <a:picLocks noChangeAspect="1"/>
          </p:cNvPicPr>
          <p:nvPr/>
        </p:nvPicPr>
        <p:blipFill>
          <a:blip r:embed="rId2"/>
          <a:stretch>
            <a:fillRect/>
          </a:stretch>
        </p:blipFill>
        <p:spPr>
          <a:xfrm>
            <a:off x="8505372" y="409123"/>
            <a:ext cx="3378200" cy="2070100"/>
          </a:xfrm>
          <a:prstGeom prst="rect">
            <a:avLst/>
          </a:prstGeom>
        </p:spPr>
      </p:pic>
    </p:spTree>
    <p:extLst>
      <p:ext uri="{BB962C8B-B14F-4D97-AF65-F5344CB8AC3E}">
        <p14:creationId xmlns:p14="http://schemas.microsoft.com/office/powerpoint/2010/main" val="1078324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45B76BD3-4286-9745-B57E-13D15A3D1644}"/>
              </a:ext>
            </a:extLst>
          </p:cNvPr>
          <p:cNvSpPr>
            <a:spLocks noGrp="1" noChangeArrowheads="1"/>
          </p:cNvSpPr>
          <p:nvPr>
            <p:ph type="title"/>
          </p:nvPr>
        </p:nvSpPr>
        <p:spPr>
          <a:xfrm>
            <a:off x="1559607" y="58736"/>
            <a:ext cx="7704137" cy="1981200"/>
          </a:xfrm>
        </p:spPr>
        <p:txBody>
          <a:bodyPr/>
          <a:lstStyle/>
          <a:p>
            <a:pPr eaLnBrk="1" hangingPunct="1"/>
            <a:r>
              <a:rPr lang="en-US" altLang="en-US" b="1">
                <a:ln>
                  <a:noFill/>
                </a:ln>
              </a:rPr>
              <a:t>Financial Position</a:t>
            </a:r>
            <a:endParaRPr lang="en-US" altLang="en-US" b="1" dirty="0">
              <a:ln>
                <a:noFill/>
              </a:ln>
            </a:endParaRPr>
          </a:p>
        </p:txBody>
      </p:sp>
      <p:sp>
        <p:nvSpPr>
          <p:cNvPr id="28675" name="Rectangle 3">
            <a:extLst>
              <a:ext uri="{FF2B5EF4-FFF2-40B4-BE49-F238E27FC236}">
                <a16:creationId xmlns:a16="http://schemas.microsoft.com/office/drawing/2014/main" id="{29820818-BFD5-D54B-ACD1-85C9165CD1C9}"/>
              </a:ext>
            </a:extLst>
          </p:cNvPr>
          <p:cNvSpPr>
            <a:spLocks noGrp="1" noChangeArrowheads="1"/>
          </p:cNvSpPr>
          <p:nvPr>
            <p:ph idx="1"/>
          </p:nvPr>
        </p:nvSpPr>
        <p:spPr>
          <a:xfrm>
            <a:off x="1804535" y="2503715"/>
            <a:ext cx="7704137" cy="3332163"/>
          </a:xfrm>
        </p:spPr>
        <p:txBody>
          <a:bodyPr rtlCol="0">
            <a:normAutofit/>
          </a:bodyPr>
          <a:lstStyle/>
          <a:p>
            <a:pPr eaLnBrk="1" fontAlgn="auto" hangingPunct="1">
              <a:buClr>
                <a:schemeClr val="accent1">
                  <a:lumMod val="75000"/>
                </a:schemeClr>
              </a:buClr>
              <a:buFont typeface="Arial"/>
              <a:buChar char="•"/>
              <a:defRPr/>
            </a:pPr>
            <a:r>
              <a:rPr lang="en-AU" altLang="en-US"/>
              <a:t>The financial position of an entity is affected by:</a:t>
            </a:r>
          </a:p>
          <a:p>
            <a:pPr lvl="1" eaLnBrk="1" fontAlgn="auto" hangingPunct="1">
              <a:buClr>
                <a:schemeClr val="accent1">
                  <a:lumMod val="75000"/>
                </a:schemeClr>
              </a:buClr>
              <a:buFont typeface="Arial"/>
              <a:buChar char="•"/>
              <a:defRPr/>
            </a:pPr>
            <a:r>
              <a:rPr lang="en-AU" altLang="en-US"/>
              <a:t> the economic resources it controls,</a:t>
            </a:r>
          </a:p>
          <a:p>
            <a:pPr lvl="1" eaLnBrk="1" fontAlgn="auto" hangingPunct="1">
              <a:buClr>
                <a:schemeClr val="accent1">
                  <a:lumMod val="75000"/>
                </a:schemeClr>
              </a:buClr>
              <a:buFont typeface="Arial"/>
              <a:buChar char="•"/>
              <a:defRPr/>
            </a:pPr>
            <a:r>
              <a:rPr lang="en-AU" altLang="en-US"/>
              <a:t>its financial structure, </a:t>
            </a:r>
          </a:p>
          <a:p>
            <a:pPr lvl="1" eaLnBrk="1" fontAlgn="auto" hangingPunct="1">
              <a:buClr>
                <a:schemeClr val="accent1">
                  <a:lumMod val="75000"/>
                </a:schemeClr>
              </a:buClr>
              <a:buFont typeface="Arial"/>
              <a:buChar char="•"/>
              <a:defRPr/>
            </a:pPr>
            <a:r>
              <a:rPr lang="en-AU" altLang="en-US"/>
              <a:t>its liquidity and solvency, and </a:t>
            </a:r>
          </a:p>
          <a:p>
            <a:pPr lvl="1" eaLnBrk="1" fontAlgn="auto" hangingPunct="1">
              <a:buClr>
                <a:schemeClr val="accent1">
                  <a:lumMod val="75000"/>
                </a:schemeClr>
              </a:buClr>
              <a:buFont typeface="Arial"/>
              <a:buChar char="•"/>
              <a:defRPr/>
            </a:pPr>
            <a:r>
              <a:rPr lang="en-AU" altLang="en-US"/>
              <a:t>its capacity to adapt to changes in the environment in which it operates. </a:t>
            </a:r>
          </a:p>
          <a:p>
            <a:pPr eaLnBrk="1" fontAlgn="auto" hangingPunct="1">
              <a:buClr>
                <a:schemeClr val="accent1">
                  <a:lumMod val="75000"/>
                </a:schemeClr>
              </a:buClr>
              <a:buFont typeface="Arial"/>
              <a:buChar char="•"/>
              <a:defRPr/>
            </a:pPr>
            <a:r>
              <a:rPr lang="en-AU" altLang="en-US"/>
              <a:t>Information about financial position is primarily provided in a balance sheet. </a:t>
            </a:r>
            <a:endParaRPr lang="en-US" altLang="en-US" dirty="0"/>
          </a:p>
        </p:txBody>
      </p:sp>
      <p:pic>
        <p:nvPicPr>
          <p:cNvPr id="2" name="Picture 1">
            <a:extLst>
              <a:ext uri="{FF2B5EF4-FFF2-40B4-BE49-F238E27FC236}">
                <a16:creationId xmlns:a16="http://schemas.microsoft.com/office/drawing/2014/main" id="{3B0F856A-8BEF-0D40-9B3B-A85FAF94E652}"/>
              </a:ext>
            </a:extLst>
          </p:cNvPr>
          <p:cNvPicPr>
            <a:picLocks noChangeAspect="1"/>
          </p:cNvPicPr>
          <p:nvPr/>
        </p:nvPicPr>
        <p:blipFill>
          <a:blip r:embed="rId2"/>
          <a:stretch>
            <a:fillRect/>
          </a:stretch>
        </p:blipFill>
        <p:spPr>
          <a:xfrm>
            <a:off x="8578850" y="306615"/>
            <a:ext cx="3263900" cy="2197100"/>
          </a:xfrm>
          <a:prstGeom prst="rect">
            <a:avLst/>
          </a:prstGeom>
        </p:spPr>
      </p:pic>
    </p:spTree>
    <p:extLst>
      <p:ext uri="{BB962C8B-B14F-4D97-AF65-F5344CB8AC3E}">
        <p14:creationId xmlns:p14="http://schemas.microsoft.com/office/powerpoint/2010/main" val="37307182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86C2DF-EF06-DD48-813E-EE999F691C57}"/>
              </a:ext>
            </a:extLst>
          </p:cNvPr>
          <p:cNvSpPr/>
          <p:nvPr/>
        </p:nvSpPr>
        <p:spPr>
          <a:xfrm>
            <a:off x="878775" y="1471044"/>
            <a:ext cx="9963396" cy="2308324"/>
          </a:xfrm>
          <a:prstGeom prst="rect">
            <a:avLst/>
          </a:prstGeom>
        </p:spPr>
        <p:txBody>
          <a:bodyPr wrap="square">
            <a:spAutoFit/>
          </a:bodyPr>
          <a:lstStyle/>
          <a:p>
            <a:r>
              <a:rPr lang="en-US" dirty="0"/>
              <a:t>Sources include:</a:t>
            </a:r>
          </a:p>
          <a:p>
            <a:endParaRPr lang="en-US" dirty="0"/>
          </a:p>
          <a:p>
            <a:r>
              <a:rPr lang="en-US" dirty="0"/>
              <a:t>A &amp; F WACE Study Guide: Academic Associates</a:t>
            </a:r>
          </a:p>
          <a:p>
            <a:endParaRPr lang="en-US" dirty="0"/>
          </a:p>
          <a:p>
            <a:r>
              <a:rPr lang="en-US" dirty="0"/>
              <a:t> E. </a:t>
            </a:r>
            <a:r>
              <a:rPr lang="en-US" dirty="0" err="1"/>
              <a:t>Criddle</a:t>
            </a:r>
            <a:r>
              <a:rPr lang="en-US" dirty="0"/>
              <a:t> &amp; K. Kania, (2014) Accounting and Finance A resource for Year 11 ATAR/Year 12 General, Cottesloe: Impact Publishing</a:t>
            </a:r>
          </a:p>
          <a:p>
            <a:endParaRPr lang="en-US" dirty="0"/>
          </a:p>
          <a:p>
            <a:endParaRPr lang="en-US" dirty="0"/>
          </a:p>
        </p:txBody>
      </p:sp>
    </p:spTree>
    <p:extLst>
      <p:ext uri="{BB962C8B-B14F-4D97-AF65-F5344CB8AC3E}">
        <p14:creationId xmlns:p14="http://schemas.microsoft.com/office/powerpoint/2010/main" val="1211945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47B677-0759-CF4B-9AE7-0F5D847081F0}"/>
              </a:ext>
            </a:extLst>
          </p:cNvPr>
          <p:cNvSpPr txBox="1"/>
          <p:nvPr/>
        </p:nvSpPr>
        <p:spPr>
          <a:xfrm>
            <a:off x="807855" y="674853"/>
            <a:ext cx="7435690" cy="5016758"/>
          </a:xfrm>
          <a:prstGeom prst="rect">
            <a:avLst/>
          </a:prstGeom>
          <a:noFill/>
        </p:spPr>
        <p:txBody>
          <a:bodyPr wrap="none" rtlCol="0">
            <a:spAutoFit/>
          </a:bodyPr>
          <a:lstStyle/>
          <a:p>
            <a:pPr algn="ctr"/>
            <a:r>
              <a:rPr lang="en-US" sz="3200" b="1" dirty="0"/>
              <a:t>The Balance Sheet</a:t>
            </a:r>
          </a:p>
          <a:p>
            <a:endParaRPr lang="en-US" sz="3200" dirty="0"/>
          </a:p>
          <a:p>
            <a:r>
              <a:rPr lang="en-US" sz="3200" dirty="0"/>
              <a:t>A Balance Sheet is made up of:</a:t>
            </a:r>
          </a:p>
          <a:p>
            <a:endParaRPr lang="en-US" sz="3200" dirty="0"/>
          </a:p>
          <a:p>
            <a:pPr marL="285750" indent="-285750">
              <a:buFont typeface="Arial" panose="020B0604020202020204" pitchFamily="34" charset="0"/>
              <a:buChar char="•"/>
            </a:pPr>
            <a:r>
              <a:rPr lang="en-US" sz="3200" dirty="0"/>
              <a:t>assets</a:t>
            </a:r>
          </a:p>
          <a:p>
            <a:pPr marL="285750" indent="-285750">
              <a:buFont typeface="Arial" panose="020B0604020202020204" pitchFamily="34" charset="0"/>
              <a:buChar char="•"/>
            </a:pPr>
            <a:r>
              <a:rPr lang="en-US" sz="3200" dirty="0"/>
              <a:t>liabilities and </a:t>
            </a:r>
          </a:p>
          <a:p>
            <a:pPr marL="285750" indent="-285750">
              <a:buFont typeface="Arial" panose="020B0604020202020204" pitchFamily="34" charset="0"/>
              <a:buChar char="•"/>
            </a:pPr>
            <a:r>
              <a:rPr lang="en-US" sz="3200" dirty="0"/>
              <a:t>equity.</a:t>
            </a:r>
          </a:p>
          <a:p>
            <a:pPr marL="285750" indent="-285750">
              <a:buFont typeface="Arial" panose="020B0604020202020204" pitchFamily="34" charset="0"/>
              <a:buChar char="•"/>
            </a:pPr>
            <a:endParaRPr lang="en-US" sz="3200" dirty="0"/>
          </a:p>
          <a:p>
            <a:r>
              <a:rPr lang="en-US" sz="3200" dirty="0"/>
              <a:t>It is a snapshot of a business at a particular </a:t>
            </a:r>
          </a:p>
          <a:p>
            <a:r>
              <a:rPr lang="en-US" sz="3200" dirty="0"/>
              <a:t>point in time.</a:t>
            </a:r>
          </a:p>
        </p:txBody>
      </p:sp>
      <p:pic>
        <p:nvPicPr>
          <p:cNvPr id="3" name="Picture 2">
            <a:extLst>
              <a:ext uri="{FF2B5EF4-FFF2-40B4-BE49-F238E27FC236}">
                <a16:creationId xmlns:a16="http://schemas.microsoft.com/office/drawing/2014/main" id="{B65F14A0-B84C-6643-9C35-10680B3FF340}"/>
              </a:ext>
            </a:extLst>
          </p:cNvPr>
          <p:cNvPicPr>
            <a:picLocks noChangeAspect="1"/>
          </p:cNvPicPr>
          <p:nvPr/>
        </p:nvPicPr>
        <p:blipFill>
          <a:blip r:embed="rId2"/>
          <a:stretch>
            <a:fillRect/>
          </a:stretch>
        </p:blipFill>
        <p:spPr>
          <a:xfrm>
            <a:off x="9218377" y="1400175"/>
            <a:ext cx="1945739" cy="3354221"/>
          </a:xfrm>
          <a:prstGeom prst="rect">
            <a:avLst/>
          </a:prstGeom>
        </p:spPr>
      </p:pic>
    </p:spTree>
    <p:extLst>
      <p:ext uri="{BB962C8B-B14F-4D97-AF65-F5344CB8AC3E}">
        <p14:creationId xmlns:p14="http://schemas.microsoft.com/office/powerpoint/2010/main" val="2469796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bird&#10;&#10;Description automatically generated">
            <a:extLst>
              <a:ext uri="{FF2B5EF4-FFF2-40B4-BE49-F238E27FC236}">
                <a16:creationId xmlns:a16="http://schemas.microsoft.com/office/drawing/2014/main" id="{F2EB7A40-CE4C-EC43-8E1F-367EB5376315}"/>
              </a:ext>
            </a:extLst>
          </p:cNvPr>
          <p:cNvPicPr>
            <a:picLocks noChangeAspect="1"/>
          </p:cNvPicPr>
          <p:nvPr/>
        </p:nvPicPr>
        <p:blipFill>
          <a:blip r:embed="rId2"/>
          <a:stretch>
            <a:fillRect/>
          </a:stretch>
        </p:blipFill>
        <p:spPr>
          <a:xfrm>
            <a:off x="863600" y="0"/>
            <a:ext cx="10464800" cy="6317460"/>
          </a:xfrm>
          <a:prstGeom prst="rect">
            <a:avLst/>
          </a:prstGeom>
        </p:spPr>
      </p:pic>
      <p:sp>
        <p:nvSpPr>
          <p:cNvPr id="4" name="TextBox 3">
            <a:extLst>
              <a:ext uri="{FF2B5EF4-FFF2-40B4-BE49-F238E27FC236}">
                <a16:creationId xmlns:a16="http://schemas.microsoft.com/office/drawing/2014/main" id="{ECD3B8E6-4F49-7843-9634-F1CB5B0A6244}"/>
              </a:ext>
            </a:extLst>
          </p:cNvPr>
          <p:cNvSpPr txBox="1"/>
          <p:nvPr/>
        </p:nvSpPr>
        <p:spPr>
          <a:xfrm>
            <a:off x="1524000" y="6488668"/>
            <a:ext cx="8974957" cy="369332"/>
          </a:xfrm>
          <a:prstGeom prst="rect">
            <a:avLst/>
          </a:prstGeom>
          <a:noFill/>
        </p:spPr>
        <p:txBody>
          <a:bodyPr wrap="none" rtlCol="0">
            <a:spAutoFit/>
          </a:bodyPr>
          <a:lstStyle/>
          <a:p>
            <a:r>
              <a:rPr lang="en-US" dirty="0"/>
              <a:t>Definition from the </a:t>
            </a:r>
            <a:r>
              <a:rPr lang="en-US" b="1" dirty="0"/>
              <a:t>Framework for the Preparation and Presentation of Financial Statements</a:t>
            </a:r>
          </a:p>
        </p:txBody>
      </p:sp>
    </p:spTree>
    <p:extLst>
      <p:ext uri="{BB962C8B-B14F-4D97-AF65-F5344CB8AC3E}">
        <p14:creationId xmlns:p14="http://schemas.microsoft.com/office/powerpoint/2010/main" val="3991798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BC5138-678A-9B45-84A3-0C50D60EF46A}"/>
              </a:ext>
            </a:extLst>
          </p:cNvPr>
          <p:cNvSpPr txBox="1"/>
          <p:nvPr/>
        </p:nvSpPr>
        <p:spPr>
          <a:xfrm>
            <a:off x="1070356" y="490359"/>
            <a:ext cx="9642896" cy="5509200"/>
          </a:xfrm>
          <a:prstGeom prst="rect">
            <a:avLst/>
          </a:prstGeom>
          <a:noFill/>
        </p:spPr>
        <p:txBody>
          <a:bodyPr wrap="none" rtlCol="0">
            <a:spAutoFit/>
          </a:bodyPr>
          <a:lstStyle/>
          <a:p>
            <a:r>
              <a:rPr lang="en-US" sz="3200" b="1" dirty="0"/>
              <a:t>An Asset</a:t>
            </a:r>
          </a:p>
          <a:p>
            <a:endParaRPr lang="en-US" sz="3200" dirty="0"/>
          </a:p>
          <a:p>
            <a:r>
              <a:rPr lang="en-US" sz="3200" dirty="0"/>
              <a:t>An asset is a resource controlled by the entity (business).</a:t>
            </a:r>
          </a:p>
          <a:p>
            <a:endParaRPr lang="en-US" sz="3200" dirty="0"/>
          </a:p>
          <a:p>
            <a:r>
              <a:rPr lang="en-US" sz="3200" dirty="0"/>
              <a:t>Examples include:</a:t>
            </a:r>
          </a:p>
          <a:p>
            <a:endParaRPr lang="en-US" sz="3200" dirty="0"/>
          </a:p>
          <a:p>
            <a:pPr marL="285750" indent="-285750">
              <a:buFont typeface="Arial" panose="020B0604020202020204" pitchFamily="34" charset="0"/>
              <a:buChar char="•"/>
            </a:pPr>
            <a:r>
              <a:rPr lang="en-US" sz="3200" dirty="0"/>
              <a:t>cash</a:t>
            </a:r>
          </a:p>
          <a:p>
            <a:pPr marL="285750" indent="-285750">
              <a:buFont typeface="Arial" panose="020B0604020202020204" pitchFamily="34" charset="0"/>
              <a:buChar char="•"/>
            </a:pPr>
            <a:r>
              <a:rPr lang="en-US" sz="3200" dirty="0"/>
              <a:t>motor vehicles</a:t>
            </a:r>
          </a:p>
          <a:p>
            <a:pPr marL="285750" indent="-285750">
              <a:buFont typeface="Arial" panose="020B0604020202020204" pitchFamily="34" charset="0"/>
              <a:buChar char="•"/>
            </a:pPr>
            <a:r>
              <a:rPr lang="en-US" sz="3200" dirty="0"/>
              <a:t>office equipment</a:t>
            </a:r>
          </a:p>
          <a:p>
            <a:pPr marL="285750" indent="-285750">
              <a:buFont typeface="Arial" panose="020B0604020202020204" pitchFamily="34" charset="0"/>
              <a:buChar char="•"/>
            </a:pPr>
            <a:r>
              <a:rPr lang="en-US" sz="3200" dirty="0"/>
              <a:t>a debt owed to the business</a:t>
            </a:r>
          </a:p>
          <a:p>
            <a:pPr marL="285750" indent="-285750">
              <a:buFont typeface="Arial" panose="020B0604020202020204" pitchFamily="34" charset="0"/>
              <a:buChar char="•"/>
            </a:pPr>
            <a:r>
              <a:rPr lang="en-US" sz="3200" dirty="0"/>
              <a:t>trading stock</a:t>
            </a:r>
          </a:p>
        </p:txBody>
      </p:sp>
      <p:pic>
        <p:nvPicPr>
          <p:cNvPr id="4" name="Picture 3">
            <a:extLst>
              <a:ext uri="{FF2B5EF4-FFF2-40B4-BE49-F238E27FC236}">
                <a16:creationId xmlns:a16="http://schemas.microsoft.com/office/drawing/2014/main" id="{12716115-E040-D544-819F-D00D1657BFCA}"/>
              </a:ext>
            </a:extLst>
          </p:cNvPr>
          <p:cNvPicPr>
            <a:picLocks noChangeAspect="1"/>
          </p:cNvPicPr>
          <p:nvPr/>
        </p:nvPicPr>
        <p:blipFill>
          <a:blip r:embed="rId2"/>
          <a:stretch>
            <a:fillRect/>
          </a:stretch>
        </p:blipFill>
        <p:spPr>
          <a:xfrm>
            <a:off x="8542782" y="3150751"/>
            <a:ext cx="2933700" cy="2171700"/>
          </a:xfrm>
          <a:prstGeom prst="rect">
            <a:avLst/>
          </a:prstGeom>
        </p:spPr>
      </p:pic>
    </p:spTree>
    <p:extLst>
      <p:ext uri="{BB962C8B-B14F-4D97-AF65-F5344CB8AC3E}">
        <p14:creationId xmlns:p14="http://schemas.microsoft.com/office/powerpoint/2010/main" val="3745881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541F7C-83FC-7B46-A0AB-C5431DD30304}"/>
              </a:ext>
            </a:extLst>
          </p:cNvPr>
          <p:cNvPicPr>
            <a:picLocks noChangeAspect="1"/>
          </p:cNvPicPr>
          <p:nvPr/>
        </p:nvPicPr>
        <p:blipFill>
          <a:blip r:embed="rId2"/>
          <a:stretch>
            <a:fillRect/>
          </a:stretch>
        </p:blipFill>
        <p:spPr>
          <a:xfrm>
            <a:off x="1968501" y="0"/>
            <a:ext cx="8095652" cy="6337455"/>
          </a:xfrm>
          <a:prstGeom prst="rect">
            <a:avLst/>
          </a:prstGeom>
        </p:spPr>
      </p:pic>
      <p:sp>
        <p:nvSpPr>
          <p:cNvPr id="3" name="Rectangle 2">
            <a:extLst>
              <a:ext uri="{FF2B5EF4-FFF2-40B4-BE49-F238E27FC236}">
                <a16:creationId xmlns:a16="http://schemas.microsoft.com/office/drawing/2014/main" id="{BDF034F4-AFA2-164C-A91B-D717E66441DD}"/>
              </a:ext>
            </a:extLst>
          </p:cNvPr>
          <p:cNvSpPr/>
          <p:nvPr/>
        </p:nvSpPr>
        <p:spPr>
          <a:xfrm>
            <a:off x="1600200" y="6488668"/>
            <a:ext cx="9575800" cy="369332"/>
          </a:xfrm>
          <a:prstGeom prst="rect">
            <a:avLst/>
          </a:prstGeom>
        </p:spPr>
        <p:txBody>
          <a:bodyPr wrap="square">
            <a:spAutoFit/>
          </a:bodyPr>
          <a:lstStyle/>
          <a:p>
            <a:r>
              <a:rPr lang="en-US" dirty="0"/>
              <a:t>Definition from the </a:t>
            </a:r>
            <a:r>
              <a:rPr lang="en-US" b="1" dirty="0"/>
              <a:t>Framework for the Preparation and Presentation of Financial Statements</a:t>
            </a:r>
          </a:p>
        </p:txBody>
      </p:sp>
    </p:spTree>
    <p:extLst>
      <p:ext uri="{BB962C8B-B14F-4D97-AF65-F5344CB8AC3E}">
        <p14:creationId xmlns:p14="http://schemas.microsoft.com/office/powerpoint/2010/main" val="3351559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BC5138-678A-9B45-84A3-0C50D60EF46A}"/>
              </a:ext>
            </a:extLst>
          </p:cNvPr>
          <p:cNvSpPr txBox="1"/>
          <p:nvPr/>
        </p:nvSpPr>
        <p:spPr>
          <a:xfrm>
            <a:off x="1070356" y="490359"/>
            <a:ext cx="8045151" cy="5509200"/>
          </a:xfrm>
          <a:prstGeom prst="rect">
            <a:avLst/>
          </a:prstGeom>
          <a:noFill/>
        </p:spPr>
        <p:txBody>
          <a:bodyPr wrap="none" rtlCol="0">
            <a:spAutoFit/>
          </a:bodyPr>
          <a:lstStyle/>
          <a:p>
            <a:r>
              <a:rPr lang="en-US" sz="3200" b="1" dirty="0"/>
              <a:t>A Liability</a:t>
            </a:r>
          </a:p>
          <a:p>
            <a:endParaRPr lang="en-US" sz="3200" dirty="0"/>
          </a:p>
          <a:p>
            <a:r>
              <a:rPr lang="en-US" sz="3200" dirty="0"/>
              <a:t>A liability is money or a service owed to others.</a:t>
            </a:r>
          </a:p>
          <a:p>
            <a:endParaRPr lang="en-US" sz="3200" dirty="0"/>
          </a:p>
          <a:p>
            <a:r>
              <a:rPr lang="en-US" sz="3200" dirty="0"/>
              <a:t>Examples include:</a:t>
            </a:r>
          </a:p>
          <a:p>
            <a:endParaRPr lang="en-US" sz="3200" dirty="0"/>
          </a:p>
          <a:p>
            <a:pPr marL="285750" indent="-285750">
              <a:buFont typeface="Arial" panose="020B0604020202020204" pitchFamily="34" charset="0"/>
              <a:buChar char="•"/>
            </a:pPr>
            <a:r>
              <a:rPr lang="en-US" sz="3200" dirty="0"/>
              <a:t>tax owed to the ATO</a:t>
            </a:r>
          </a:p>
          <a:p>
            <a:pPr marL="285750" indent="-285750">
              <a:buFont typeface="Arial" panose="020B0604020202020204" pitchFamily="34" charset="0"/>
              <a:buChar char="•"/>
            </a:pPr>
            <a:r>
              <a:rPr lang="en-US" sz="3200" dirty="0"/>
              <a:t>wages payable</a:t>
            </a:r>
          </a:p>
          <a:p>
            <a:pPr marL="285750" indent="-285750">
              <a:buFont typeface="Arial" panose="020B0604020202020204" pitchFamily="34" charset="0"/>
              <a:buChar char="•"/>
            </a:pPr>
            <a:r>
              <a:rPr lang="en-US" sz="3200" dirty="0"/>
              <a:t>superannuation payable</a:t>
            </a:r>
          </a:p>
          <a:p>
            <a:pPr marL="285750" indent="-285750">
              <a:buFont typeface="Arial" panose="020B0604020202020204" pitchFamily="34" charset="0"/>
              <a:buChar char="•"/>
            </a:pPr>
            <a:r>
              <a:rPr lang="en-US" sz="3200" dirty="0"/>
              <a:t>a debt owed to another business</a:t>
            </a:r>
          </a:p>
          <a:p>
            <a:pPr marL="285750" indent="-285750">
              <a:buFont typeface="Arial" panose="020B0604020202020204" pitchFamily="34" charset="0"/>
              <a:buChar char="•"/>
            </a:pPr>
            <a:r>
              <a:rPr lang="en-US" sz="3200" dirty="0"/>
              <a:t>a bank loan</a:t>
            </a:r>
          </a:p>
        </p:txBody>
      </p:sp>
      <p:pic>
        <p:nvPicPr>
          <p:cNvPr id="3" name="Picture 2">
            <a:extLst>
              <a:ext uri="{FF2B5EF4-FFF2-40B4-BE49-F238E27FC236}">
                <a16:creationId xmlns:a16="http://schemas.microsoft.com/office/drawing/2014/main" id="{9AF752B5-1BE7-3843-A9A7-78E5C3B2DD6D}"/>
              </a:ext>
            </a:extLst>
          </p:cNvPr>
          <p:cNvPicPr>
            <a:picLocks noChangeAspect="1"/>
          </p:cNvPicPr>
          <p:nvPr/>
        </p:nvPicPr>
        <p:blipFill>
          <a:blip r:embed="rId2"/>
          <a:stretch>
            <a:fillRect/>
          </a:stretch>
        </p:blipFill>
        <p:spPr>
          <a:xfrm>
            <a:off x="7950200" y="2667000"/>
            <a:ext cx="3403600" cy="2235200"/>
          </a:xfrm>
          <a:prstGeom prst="rect">
            <a:avLst/>
          </a:prstGeom>
        </p:spPr>
      </p:pic>
    </p:spTree>
    <p:extLst>
      <p:ext uri="{BB962C8B-B14F-4D97-AF65-F5344CB8AC3E}">
        <p14:creationId xmlns:p14="http://schemas.microsoft.com/office/powerpoint/2010/main" val="168236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630</TotalTime>
  <Words>2668</Words>
  <Application>Microsoft Office PowerPoint</Application>
  <PresentationFormat>Widescreen</PresentationFormat>
  <Paragraphs>413</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Arial Black</vt:lpstr>
      <vt:lpstr>Calibri</vt:lpstr>
      <vt:lpstr>Calibri Light</vt:lpstr>
      <vt:lpstr>Office Theme</vt:lpstr>
      <vt:lpstr>PowerPoint Presentation</vt:lpstr>
      <vt:lpstr>PowerPoint Presentation</vt:lpstr>
      <vt:lpstr>The Conceptual Framework for the Preparation and Presentation of Financial Statements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Elements of financial statements as per The Framework</vt:lpstr>
      <vt:lpstr>PowerPoint Presentation</vt:lpstr>
      <vt:lpstr>PowerPoint Presentation</vt:lpstr>
      <vt:lpstr>PowerPoint Presentation</vt:lpstr>
      <vt:lpstr>PowerPoint Presentation</vt:lpstr>
      <vt:lpstr>PowerPoint Presentation</vt:lpstr>
      <vt:lpstr>The effect of transactions on the Accounting Equation</vt:lpstr>
      <vt:lpstr>The effect of transactions on the Accounting Equation</vt:lpstr>
      <vt:lpstr>PowerPoint Presentation</vt:lpstr>
      <vt:lpstr>PowerPoint Presentation</vt:lpstr>
      <vt:lpstr>Why Double Entry?</vt:lpstr>
      <vt:lpstr>Double Entry in Review</vt:lpstr>
      <vt:lpstr>Double Entry in Review (cont)</vt:lpstr>
      <vt:lpstr>Objectives of Financial Statements</vt:lpstr>
      <vt:lpstr>Objectives of Financial Statements continued</vt:lpstr>
      <vt:lpstr>Performance</vt:lpstr>
      <vt:lpstr>Financial Position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BRIDGER Jennifer [Willetton Senior High School]</dc:creator>
  <cp:lastModifiedBy>BRIDGER Jennifer [Willetton Senior High School]</cp:lastModifiedBy>
  <cp:revision>39</cp:revision>
  <dcterms:created xsi:type="dcterms:W3CDTF">2020-02-14T04:02:35Z</dcterms:created>
  <dcterms:modified xsi:type="dcterms:W3CDTF">2022-12-07T06:09:21Z</dcterms:modified>
</cp:coreProperties>
</file>