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387" r:id="rId2"/>
    <p:sldId id="297" r:id="rId3"/>
    <p:sldId id="347" r:id="rId4"/>
    <p:sldId id="352" r:id="rId5"/>
    <p:sldId id="258" r:id="rId6"/>
    <p:sldId id="369" r:id="rId7"/>
    <p:sldId id="259" r:id="rId8"/>
    <p:sldId id="357" r:id="rId9"/>
    <p:sldId id="355" r:id="rId10"/>
    <p:sldId id="261" r:id="rId11"/>
    <p:sldId id="385" r:id="rId12"/>
    <p:sldId id="370" r:id="rId13"/>
    <p:sldId id="356" r:id="rId14"/>
    <p:sldId id="272" r:id="rId15"/>
    <p:sldId id="269" r:id="rId16"/>
    <p:sldId id="268" r:id="rId17"/>
    <p:sldId id="263" r:id="rId18"/>
    <p:sldId id="275" r:id="rId19"/>
    <p:sldId id="371" r:id="rId20"/>
    <p:sldId id="274" r:id="rId21"/>
    <p:sldId id="277" r:id="rId22"/>
    <p:sldId id="372" r:id="rId23"/>
    <p:sldId id="264" r:id="rId24"/>
    <p:sldId id="360" r:id="rId25"/>
    <p:sldId id="361" r:id="rId26"/>
    <p:sldId id="265" r:id="rId27"/>
    <p:sldId id="279" r:id="rId28"/>
    <p:sldId id="280" r:id="rId29"/>
    <p:sldId id="282" r:id="rId30"/>
    <p:sldId id="266" r:id="rId31"/>
    <p:sldId id="283" r:id="rId32"/>
    <p:sldId id="284" r:id="rId33"/>
    <p:sldId id="358" r:id="rId34"/>
    <p:sldId id="285" r:id="rId35"/>
    <p:sldId id="286" r:id="rId36"/>
    <p:sldId id="373" r:id="rId37"/>
    <p:sldId id="382" r:id="rId38"/>
    <p:sldId id="374" r:id="rId39"/>
    <p:sldId id="375" r:id="rId40"/>
    <p:sldId id="376" r:id="rId41"/>
    <p:sldId id="377" r:id="rId42"/>
    <p:sldId id="378" r:id="rId43"/>
    <p:sldId id="379" r:id="rId44"/>
    <p:sldId id="380"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AC61D5-7B74-4DB6-95D6-76BDE10B041C}" v="10" dt="2021-11-09T02:40:11.9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0" autoAdjust="0"/>
    <p:restoredTop sz="94660"/>
  </p:normalViewPr>
  <p:slideViewPr>
    <p:cSldViewPr snapToGrid="0">
      <p:cViewPr varScale="1">
        <p:scale>
          <a:sx n="70" d="100"/>
          <a:sy n="70" d="100"/>
        </p:scale>
        <p:origin x="39"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A42CD3FF-0500-4D73-9428-694074099AD5}" type="datetimeFigureOut">
              <a:rPr lang="en-AU" smtClean="0"/>
              <a:t>27/06/2023</a:t>
            </a:fld>
            <a:endParaRPr lang="en-AU"/>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AU"/>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2AED6B83-07A2-493D-B2E4-5C13863AA35E}" type="slidenum">
              <a:rPr lang="en-AU" smtClean="0"/>
              <a:t>‹#›</a:t>
            </a:fld>
            <a:endParaRPr lang="en-AU"/>
          </a:p>
        </p:txBody>
      </p:sp>
    </p:spTree>
    <p:extLst>
      <p:ext uri="{BB962C8B-B14F-4D97-AF65-F5344CB8AC3E}">
        <p14:creationId xmlns:p14="http://schemas.microsoft.com/office/powerpoint/2010/main" val="392597576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2CD3FF-0500-4D73-9428-694074099AD5}" type="datetimeFigureOut">
              <a:rPr lang="en-AU" smtClean="0"/>
              <a:t>27/06/2023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AED6B83-07A2-493D-B2E4-5C13863AA35E}" type="slidenum">
              <a:rPr lang="en-AU" smtClean="0"/>
              <a:t>‹#›</a:t>
            </a:fld>
            <a:endParaRPr lang="en-AU"/>
          </a:p>
        </p:txBody>
      </p:sp>
    </p:spTree>
    <p:extLst>
      <p:ext uri="{BB962C8B-B14F-4D97-AF65-F5344CB8AC3E}">
        <p14:creationId xmlns:p14="http://schemas.microsoft.com/office/powerpoint/2010/main" val="407500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2CD3FF-0500-4D73-9428-694074099AD5}" type="datetimeFigureOut">
              <a:rPr lang="en-AU" smtClean="0"/>
              <a:t>27/06/2023</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2AED6B83-07A2-493D-B2E4-5C13863AA35E}" type="slidenum">
              <a:rPr lang="en-AU" smtClean="0"/>
              <a:t>‹#›</a:t>
            </a:fld>
            <a:endParaRPr lang="en-AU"/>
          </a:p>
        </p:txBody>
      </p:sp>
    </p:spTree>
    <p:extLst>
      <p:ext uri="{BB962C8B-B14F-4D97-AF65-F5344CB8AC3E}">
        <p14:creationId xmlns:p14="http://schemas.microsoft.com/office/powerpoint/2010/main" val="4082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2CD3FF-0500-4D73-9428-694074099AD5}" type="datetimeFigureOut">
              <a:rPr lang="en-AU" smtClean="0"/>
              <a:t>27/06/2023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AED6B83-07A2-493D-B2E4-5C13863AA35E}" type="slidenum">
              <a:rPr lang="en-AU" smtClean="0"/>
              <a:t>‹#›</a:t>
            </a:fld>
            <a:endParaRPr lang="en-AU"/>
          </a:p>
        </p:txBody>
      </p:sp>
    </p:spTree>
    <p:extLst>
      <p:ext uri="{BB962C8B-B14F-4D97-AF65-F5344CB8AC3E}">
        <p14:creationId xmlns:p14="http://schemas.microsoft.com/office/powerpoint/2010/main" val="1158332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A42CD3FF-0500-4D73-9428-694074099AD5}" type="datetimeFigureOut">
              <a:rPr lang="en-AU" smtClean="0"/>
              <a:t>27/06/2023</a:t>
            </a:fld>
            <a:endParaRPr lang="en-AU"/>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AU"/>
          </a:p>
        </p:txBody>
      </p:sp>
      <p:sp>
        <p:nvSpPr>
          <p:cNvPr id="6" name="Slide Number Placeholder 5"/>
          <p:cNvSpPr>
            <a:spLocks noGrp="1"/>
          </p:cNvSpPr>
          <p:nvPr>
            <p:ph type="sldNum" sz="quarter" idx="12"/>
          </p:nvPr>
        </p:nvSpPr>
        <p:spPr>
          <a:xfrm>
            <a:off x="8604504" y="5211060"/>
            <a:ext cx="2112264" cy="228600"/>
          </a:xfrm>
        </p:spPr>
        <p:txBody>
          <a:bodyPr/>
          <a:lstStyle/>
          <a:p>
            <a:fld id="{2AED6B83-07A2-493D-B2E4-5C13863AA35E}" type="slidenum">
              <a:rPr lang="en-AU" smtClean="0"/>
              <a:t>‹#›</a:t>
            </a:fld>
            <a:endParaRPr lang="en-AU"/>
          </a:p>
        </p:txBody>
      </p:sp>
    </p:spTree>
    <p:extLst>
      <p:ext uri="{BB962C8B-B14F-4D97-AF65-F5344CB8AC3E}">
        <p14:creationId xmlns:p14="http://schemas.microsoft.com/office/powerpoint/2010/main" val="277113994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2CD3FF-0500-4D73-9428-694074099AD5}" type="datetimeFigureOut">
              <a:rPr lang="en-AU" smtClean="0"/>
              <a:t>27/06/2023</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2AED6B83-07A2-493D-B2E4-5C13863AA35E}" type="slidenum">
              <a:rPr lang="en-AU" smtClean="0"/>
              <a:t>‹#›</a:t>
            </a:fld>
            <a:endParaRPr lang="en-AU"/>
          </a:p>
        </p:txBody>
      </p:sp>
    </p:spTree>
    <p:extLst>
      <p:ext uri="{BB962C8B-B14F-4D97-AF65-F5344CB8AC3E}">
        <p14:creationId xmlns:p14="http://schemas.microsoft.com/office/powerpoint/2010/main" val="148202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2CD3FF-0500-4D73-9428-694074099AD5}" type="datetimeFigureOut">
              <a:rPr lang="en-AU" smtClean="0"/>
              <a:t>27/06/2023</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2AED6B83-07A2-493D-B2E4-5C13863AA35E}" type="slidenum">
              <a:rPr lang="en-AU" smtClean="0"/>
              <a:t>‹#›</a:t>
            </a:fld>
            <a:endParaRPr lang="en-AU"/>
          </a:p>
        </p:txBody>
      </p:sp>
    </p:spTree>
    <p:extLst>
      <p:ext uri="{BB962C8B-B14F-4D97-AF65-F5344CB8AC3E}">
        <p14:creationId xmlns:p14="http://schemas.microsoft.com/office/powerpoint/2010/main" val="3106646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2CD3FF-0500-4D73-9428-694074099AD5}" type="datetimeFigureOut">
              <a:rPr lang="en-AU" smtClean="0"/>
              <a:t>27/06/2023</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2AED6B83-07A2-493D-B2E4-5C13863AA35E}" type="slidenum">
              <a:rPr lang="en-AU" smtClean="0"/>
              <a:t>‹#›</a:t>
            </a:fld>
            <a:endParaRPr lang="en-AU"/>
          </a:p>
        </p:txBody>
      </p:sp>
    </p:spTree>
    <p:extLst>
      <p:ext uri="{BB962C8B-B14F-4D97-AF65-F5344CB8AC3E}">
        <p14:creationId xmlns:p14="http://schemas.microsoft.com/office/powerpoint/2010/main" val="1106345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2CD3FF-0500-4D73-9428-694074099AD5}" type="datetimeFigureOut">
              <a:rPr lang="en-AU" smtClean="0"/>
              <a:t>27/06/2023</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2AED6B83-07A2-493D-B2E4-5C13863AA35E}" type="slidenum">
              <a:rPr lang="en-AU" smtClean="0"/>
              <a:t>‹#›</a:t>
            </a:fld>
            <a:endParaRPr lang="en-AU"/>
          </a:p>
        </p:txBody>
      </p:sp>
    </p:spTree>
    <p:extLst>
      <p:ext uri="{BB962C8B-B14F-4D97-AF65-F5344CB8AC3E}">
        <p14:creationId xmlns:p14="http://schemas.microsoft.com/office/powerpoint/2010/main" val="2161316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A42CD3FF-0500-4D73-9428-694074099AD5}" type="datetimeFigureOut">
              <a:rPr lang="en-AU" smtClean="0"/>
              <a:t>27/06/2023</a:t>
            </a:fld>
            <a:endParaRPr lang="en-AU"/>
          </a:p>
        </p:txBody>
      </p:sp>
      <p:sp>
        <p:nvSpPr>
          <p:cNvPr id="9" name="Footer Placeholder 8"/>
          <p:cNvSpPr>
            <a:spLocks noGrp="1"/>
          </p:cNvSpPr>
          <p:nvPr>
            <p:ph type="ftr" sz="quarter" idx="11"/>
          </p:nvPr>
        </p:nvSpPr>
        <p:spPr/>
        <p:txBody>
          <a:bodyPr/>
          <a:lstStyle>
            <a:lvl1pPr algn="r">
              <a:defRPr/>
            </a:lvl1pPr>
          </a:lstStyle>
          <a:p>
            <a:endParaRPr lang="en-AU"/>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2AED6B83-07A2-493D-B2E4-5C13863AA35E}" type="slidenum">
              <a:rPr lang="en-AU" smtClean="0"/>
              <a:t>‹#›</a:t>
            </a:fld>
            <a:endParaRPr lang="en-AU"/>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99576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42CD3FF-0500-4D73-9428-694074099AD5}" type="datetimeFigureOut">
              <a:rPr lang="en-AU" smtClean="0"/>
              <a:t>27/06/2023</a:t>
            </a:fld>
            <a:endParaRPr lang="en-AU"/>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AU"/>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2AED6B83-07A2-493D-B2E4-5C13863AA35E}" type="slidenum">
              <a:rPr lang="en-AU" smtClean="0"/>
              <a:t>‹#›</a:t>
            </a:fld>
            <a:endParaRPr lang="en-AU"/>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78308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A42CD3FF-0500-4D73-9428-694074099AD5}" type="datetimeFigureOut">
              <a:rPr lang="en-AU" smtClean="0"/>
              <a:t>27/06/2023</a:t>
            </a:fld>
            <a:endParaRPr lang="en-AU"/>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AU"/>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2AED6B83-07A2-493D-B2E4-5C13863AA35E}" type="slidenum">
              <a:rPr lang="en-AU" smtClean="0"/>
              <a:t>‹#›</a:t>
            </a:fld>
            <a:endParaRPr lang="en-AU"/>
          </a:p>
        </p:txBody>
      </p:sp>
    </p:spTree>
    <p:extLst>
      <p:ext uri="{BB962C8B-B14F-4D97-AF65-F5344CB8AC3E}">
        <p14:creationId xmlns:p14="http://schemas.microsoft.com/office/powerpoint/2010/main" val="54134082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enior-secondary.scsa.wa.edu.au/syllabus-and-support-materials/humanities-and-social-sciences/accounting-and-finance" TargetMode="External"/><Relationship Id="rId2" Type="http://schemas.openxmlformats.org/officeDocument/2006/relationships/hyperlink" Target="https://senior-secondary.scsa.wa.edu.au/__data/assets/pdf_file/0009/593532/Accounting-and-Finance-ATAR-Syllabus-Support-Materials-Conceptual-Framework-for-Financial-Reporting.PDF"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aasb.gov.au/admin/file/content105/c9/Conceptual_Framework_05-19.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EF2EA-D0E6-4BFD-82AF-29D42E846C03}"/>
              </a:ext>
            </a:extLst>
          </p:cNvPr>
          <p:cNvSpPr>
            <a:spLocks noGrp="1"/>
          </p:cNvSpPr>
          <p:nvPr>
            <p:ph type="ctrTitle"/>
          </p:nvPr>
        </p:nvSpPr>
        <p:spPr/>
        <p:txBody>
          <a:bodyPr/>
          <a:lstStyle/>
          <a:p>
            <a:r>
              <a:rPr lang="en-AU" dirty="0"/>
              <a:t>The Conceptual framework</a:t>
            </a:r>
            <a:br>
              <a:rPr lang="en-AU" dirty="0"/>
            </a:br>
            <a:endParaRPr lang="en-AU" dirty="0"/>
          </a:p>
        </p:txBody>
      </p:sp>
      <p:sp>
        <p:nvSpPr>
          <p:cNvPr id="3" name="Subtitle 2">
            <a:extLst>
              <a:ext uri="{FF2B5EF4-FFF2-40B4-BE49-F238E27FC236}">
                <a16:creationId xmlns:a16="http://schemas.microsoft.com/office/drawing/2014/main" id="{640A6DEC-FBFB-4C89-8367-FFF7FDF5DBB5}"/>
              </a:ext>
            </a:extLst>
          </p:cNvPr>
          <p:cNvSpPr>
            <a:spLocks noGrp="1"/>
          </p:cNvSpPr>
          <p:nvPr>
            <p:ph type="subTitle" idx="1"/>
          </p:nvPr>
        </p:nvSpPr>
        <p:spPr/>
        <p:txBody>
          <a:bodyPr/>
          <a:lstStyle/>
          <a:p>
            <a:r>
              <a:rPr lang="en-AU" dirty="0"/>
              <a:t>Year 11</a:t>
            </a:r>
          </a:p>
          <a:p>
            <a:endParaRPr lang="en-AU" dirty="0"/>
          </a:p>
        </p:txBody>
      </p:sp>
    </p:spTree>
    <p:extLst>
      <p:ext uri="{BB962C8B-B14F-4D97-AF65-F5344CB8AC3E}">
        <p14:creationId xmlns:p14="http://schemas.microsoft.com/office/powerpoint/2010/main" val="1324814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CA579-3A00-43EE-84C1-E8CBDA23E8C9}"/>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10BD4AA2-8A36-4DC4-811C-B4F92236E4CD}"/>
              </a:ext>
            </a:extLst>
          </p:cNvPr>
          <p:cNvSpPr>
            <a:spLocks noGrp="1"/>
          </p:cNvSpPr>
          <p:nvPr>
            <p:ph idx="1"/>
          </p:nvPr>
        </p:nvSpPr>
        <p:spPr/>
        <p:txBody>
          <a:bodyPr/>
          <a:lstStyle/>
          <a:p>
            <a:endParaRPr lang="en-AU" dirty="0"/>
          </a:p>
        </p:txBody>
      </p:sp>
      <p:pic>
        <p:nvPicPr>
          <p:cNvPr id="5" name="Picture 4">
            <a:extLst>
              <a:ext uri="{FF2B5EF4-FFF2-40B4-BE49-F238E27FC236}">
                <a16:creationId xmlns:a16="http://schemas.microsoft.com/office/drawing/2014/main" id="{14E558F0-C373-4473-A1B0-016B6B137200}"/>
              </a:ext>
            </a:extLst>
          </p:cNvPr>
          <p:cNvPicPr>
            <a:picLocks noChangeAspect="1"/>
          </p:cNvPicPr>
          <p:nvPr/>
        </p:nvPicPr>
        <p:blipFill>
          <a:blip r:embed="rId2"/>
          <a:stretch>
            <a:fillRect/>
          </a:stretch>
        </p:blipFill>
        <p:spPr>
          <a:xfrm>
            <a:off x="790575" y="204787"/>
            <a:ext cx="10610850" cy="6448425"/>
          </a:xfrm>
          <a:prstGeom prst="rect">
            <a:avLst/>
          </a:prstGeom>
        </p:spPr>
      </p:pic>
    </p:spTree>
    <p:extLst>
      <p:ext uri="{BB962C8B-B14F-4D97-AF65-F5344CB8AC3E}">
        <p14:creationId xmlns:p14="http://schemas.microsoft.com/office/powerpoint/2010/main" val="3058972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0A37341-B08F-4025-B2EF-D1BD13FE28A1}"/>
              </a:ext>
            </a:extLst>
          </p:cNvPr>
          <p:cNvSpPr>
            <a:spLocks noGrp="1"/>
          </p:cNvSpPr>
          <p:nvPr>
            <p:ph type="title"/>
          </p:nvPr>
        </p:nvSpPr>
        <p:spPr>
          <a:xfrm>
            <a:off x="1066800" y="642938"/>
            <a:ext cx="10058400" cy="1371600"/>
          </a:xfrm>
        </p:spPr>
        <p:txBody>
          <a:bodyPr>
            <a:normAutofit/>
          </a:bodyPr>
          <a:lstStyle/>
          <a:p>
            <a:r>
              <a:rPr lang="en-US" dirty="0"/>
              <a:t>Activity 1:  Asset definition</a:t>
            </a:r>
            <a:endParaRPr lang="en-AU" dirty="0"/>
          </a:p>
        </p:txBody>
      </p:sp>
      <p:pic>
        <p:nvPicPr>
          <p:cNvPr id="3" name="Content Placeholder 2">
            <a:extLst>
              <a:ext uri="{FF2B5EF4-FFF2-40B4-BE49-F238E27FC236}">
                <a16:creationId xmlns:a16="http://schemas.microsoft.com/office/drawing/2014/main" id="{76E1586A-0D54-430A-B87D-7E021A54832A}"/>
              </a:ext>
            </a:extLst>
          </p:cNvPr>
          <p:cNvPicPr>
            <a:picLocks noGrp="1" noChangeAspect="1"/>
          </p:cNvPicPr>
          <p:nvPr>
            <p:ph idx="1"/>
          </p:nvPr>
        </p:nvPicPr>
        <p:blipFill>
          <a:blip r:embed="rId2"/>
          <a:stretch>
            <a:fillRect/>
          </a:stretch>
        </p:blipFill>
        <p:spPr>
          <a:xfrm>
            <a:off x="2024422" y="1803222"/>
            <a:ext cx="7720079" cy="4795471"/>
          </a:xfrm>
        </p:spPr>
      </p:pic>
    </p:spTree>
    <p:extLst>
      <p:ext uri="{BB962C8B-B14F-4D97-AF65-F5344CB8AC3E}">
        <p14:creationId xmlns:p14="http://schemas.microsoft.com/office/powerpoint/2010/main" val="2364175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A2D74A-E192-41D1-8B37-3C9D3E2AC975}"/>
              </a:ext>
            </a:extLst>
          </p:cNvPr>
          <p:cNvPicPr>
            <a:picLocks noChangeAspect="1"/>
          </p:cNvPicPr>
          <p:nvPr/>
        </p:nvPicPr>
        <p:blipFill>
          <a:blip r:embed="rId2"/>
          <a:stretch>
            <a:fillRect/>
          </a:stretch>
        </p:blipFill>
        <p:spPr>
          <a:xfrm>
            <a:off x="1351280" y="0"/>
            <a:ext cx="9898915" cy="6872572"/>
          </a:xfrm>
          <a:prstGeom prst="rect">
            <a:avLst/>
          </a:prstGeom>
        </p:spPr>
      </p:pic>
      <p:sp>
        <p:nvSpPr>
          <p:cNvPr id="6" name="TextBox 5">
            <a:extLst>
              <a:ext uri="{FF2B5EF4-FFF2-40B4-BE49-F238E27FC236}">
                <a16:creationId xmlns:a16="http://schemas.microsoft.com/office/drawing/2014/main" id="{C1C46720-A076-4DA3-9785-4C1FA665EF26}"/>
              </a:ext>
            </a:extLst>
          </p:cNvPr>
          <p:cNvSpPr txBox="1"/>
          <p:nvPr/>
        </p:nvSpPr>
        <p:spPr>
          <a:xfrm>
            <a:off x="1935780" y="4189529"/>
            <a:ext cx="3445845" cy="1754326"/>
          </a:xfrm>
          <a:prstGeom prst="rect">
            <a:avLst/>
          </a:prstGeom>
          <a:noFill/>
        </p:spPr>
        <p:txBody>
          <a:bodyPr wrap="square" rtlCol="0">
            <a:spAutoFit/>
          </a:bodyPr>
          <a:lstStyle/>
          <a:p>
            <a:r>
              <a:rPr lang="en-US" dirty="0"/>
              <a:t>The motor vehicle is an economic resource (</a:t>
            </a:r>
            <a:r>
              <a:rPr lang="en-US" dirty="0">
                <a:solidFill>
                  <a:srgbClr val="FF0000"/>
                </a:solidFill>
              </a:rPr>
              <a:t>creates a right</a:t>
            </a:r>
            <a:r>
              <a:rPr lang="en-US" dirty="0"/>
              <a:t>), it is controlled by the entity as </a:t>
            </a:r>
            <a:r>
              <a:rPr lang="en-US" dirty="0">
                <a:solidFill>
                  <a:srgbClr val="FF0000"/>
                </a:solidFill>
              </a:rPr>
              <a:t>they own it </a:t>
            </a:r>
            <a:r>
              <a:rPr lang="en-US" dirty="0"/>
              <a:t>and it is the result of past events as they </a:t>
            </a:r>
            <a:r>
              <a:rPr lang="en-US" dirty="0">
                <a:solidFill>
                  <a:srgbClr val="FF0000"/>
                </a:solidFill>
              </a:rPr>
              <a:t>purchased it in the past</a:t>
            </a:r>
            <a:endParaRPr lang="en-AU" dirty="0">
              <a:solidFill>
                <a:srgbClr val="FF0000"/>
              </a:solidFill>
            </a:endParaRPr>
          </a:p>
        </p:txBody>
      </p:sp>
      <p:sp>
        <p:nvSpPr>
          <p:cNvPr id="7" name="TextBox 6">
            <a:extLst>
              <a:ext uri="{FF2B5EF4-FFF2-40B4-BE49-F238E27FC236}">
                <a16:creationId xmlns:a16="http://schemas.microsoft.com/office/drawing/2014/main" id="{C7A38A80-B947-4D22-9233-A0F9EBF59EDE}"/>
              </a:ext>
            </a:extLst>
          </p:cNvPr>
          <p:cNvSpPr txBox="1"/>
          <p:nvPr/>
        </p:nvSpPr>
        <p:spPr>
          <a:xfrm>
            <a:off x="6683642" y="4092641"/>
            <a:ext cx="3572578" cy="2031325"/>
          </a:xfrm>
          <a:prstGeom prst="rect">
            <a:avLst/>
          </a:prstGeom>
          <a:noFill/>
        </p:spPr>
        <p:txBody>
          <a:bodyPr wrap="square" rtlCol="0">
            <a:spAutoFit/>
          </a:bodyPr>
          <a:lstStyle/>
          <a:p>
            <a:r>
              <a:rPr lang="en-US" dirty="0"/>
              <a:t>The motor vehicle is an economic resource as it creates “a right”.  The right in this case is the right to </a:t>
            </a:r>
            <a:r>
              <a:rPr lang="en-AU" dirty="0">
                <a:solidFill>
                  <a:srgbClr val="FF0000"/>
                </a:solidFill>
              </a:rPr>
              <a:t>control a physical item</a:t>
            </a:r>
            <a:r>
              <a:rPr lang="en-AU" dirty="0"/>
              <a:t>.  It also has potential to produce economic benefit </a:t>
            </a:r>
            <a:r>
              <a:rPr lang="en-AU" dirty="0">
                <a:solidFill>
                  <a:srgbClr val="FF0000"/>
                </a:solidFill>
              </a:rPr>
              <a:t>- income</a:t>
            </a:r>
          </a:p>
        </p:txBody>
      </p:sp>
    </p:spTree>
    <p:extLst>
      <p:ext uri="{BB962C8B-B14F-4D97-AF65-F5344CB8AC3E}">
        <p14:creationId xmlns:p14="http://schemas.microsoft.com/office/powerpoint/2010/main" val="357368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B13D8-CFFE-4803-A1EF-D3ECF3C05791}"/>
              </a:ext>
            </a:extLst>
          </p:cNvPr>
          <p:cNvSpPr>
            <a:spLocks noGrp="1"/>
          </p:cNvSpPr>
          <p:nvPr>
            <p:ph type="title"/>
          </p:nvPr>
        </p:nvSpPr>
        <p:spPr/>
        <p:txBody>
          <a:bodyPr>
            <a:normAutofit fontScale="90000"/>
          </a:bodyPr>
          <a:lstStyle/>
          <a:p>
            <a:r>
              <a:rPr lang="en-US" dirty="0"/>
              <a:t>Activity 2:  Asset definition – “Rights”</a:t>
            </a:r>
            <a:endParaRPr lang="en-AU" dirty="0"/>
          </a:p>
        </p:txBody>
      </p:sp>
      <p:pic>
        <p:nvPicPr>
          <p:cNvPr id="5" name="Content Placeholder 4">
            <a:extLst>
              <a:ext uri="{FF2B5EF4-FFF2-40B4-BE49-F238E27FC236}">
                <a16:creationId xmlns:a16="http://schemas.microsoft.com/office/drawing/2014/main" id="{B989374E-4D9B-448A-B932-CA420E4025CD}"/>
              </a:ext>
            </a:extLst>
          </p:cNvPr>
          <p:cNvPicPr>
            <a:picLocks noGrp="1" noChangeAspect="1"/>
          </p:cNvPicPr>
          <p:nvPr>
            <p:ph idx="1"/>
          </p:nvPr>
        </p:nvPicPr>
        <p:blipFill>
          <a:blip r:embed="rId2"/>
          <a:stretch>
            <a:fillRect/>
          </a:stretch>
        </p:blipFill>
        <p:spPr>
          <a:xfrm>
            <a:off x="2517211" y="1869743"/>
            <a:ext cx="6601858" cy="4804012"/>
          </a:xfrm>
        </p:spPr>
      </p:pic>
    </p:spTree>
    <p:extLst>
      <p:ext uri="{BB962C8B-B14F-4D97-AF65-F5344CB8AC3E}">
        <p14:creationId xmlns:p14="http://schemas.microsoft.com/office/powerpoint/2010/main" val="39655934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595E2-728C-4515-B88F-84840D7A3103}"/>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5C1D4E2D-A6E7-4B17-A1FC-A6A303EDD93C}"/>
              </a:ext>
            </a:extLst>
          </p:cNvPr>
          <p:cNvSpPr>
            <a:spLocks noGrp="1"/>
          </p:cNvSpPr>
          <p:nvPr>
            <p:ph idx="1"/>
          </p:nvPr>
        </p:nvSpPr>
        <p:spPr/>
        <p:txBody>
          <a:bodyPr/>
          <a:lstStyle/>
          <a:p>
            <a:endParaRPr lang="en-AU"/>
          </a:p>
        </p:txBody>
      </p:sp>
      <p:pic>
        <p:nvPicPr>
          <p:cNvPr id="5" name="Picture 4">
            <a:extLst>
              <a:ext uri="{FF2B5EF4-FFF2-40B4-BE49-F238E27FC236}">
                <a16:creationId xmlns:a16="http://schemas.microsoft.com/office/drawing/2014/main" id="{A4663393-42A3-4452-BFF9-4D5C06DDF2D7}"/>
              </a:ext>
            </a:extLst>
          </p:cNvPr>
          <p:cNvPicPr>
            <a:picLocks noChangeAspect="1"/>
          </p:cNvPicPr>
          <p:nvPr/>
        </p:nvPicPr>
        <p:blipFill>
          <a:blip r:embed="rId2"/>
          <a:stretch>
            <a:fillRect/>
          </a:stretch>
        </p:blipFill>
        <p:spPr>
          <a:xfrm>
            <a:off x="485775" y="33337"/>
            <a:ext cx="11220450" cy="6791325"/>
          </a:xfrm>
          <a:prstGeom prst="rect">
            <a:avLst/>
          </a:prstGeom>
        </p:spPr>
      </p:pic>
      <p:sp>
        <p:nvSpPr>
          <p:cNvPr id="6" name="TextBox 5">
            <a:extLst>
              <a:ext uri="{FF2B5EF4-FFF2-40B4-BE49-F238E27FC236}">
                <a16:creationId xmlns:a16="http://schemas.microsoft.com/office/drawing/2014/main" id="{08ACCE70-E375-4FF6-B4B9-56246F718A1C}"/>
              </a:ext>
            </a:extLst>
          </p:cNvPr>
          <p:cNvSpPr txBox="1"/>
          <p:nvPr/>
        </p:nvSpPr>
        <p:spPr>
          <a:xfrm>
            <a:off x="10257473" y="2542706"/>
            <a:ext cx="772160" cy="369332"/>
          </a:xfrm>
          <a:prstGeom prst="rect">
            <a:avLst/>
          </a:prstGeom>
          <a:noFill/>
        </p:spPr>
        <p:txBody>
          <a:bodyPr wrap="square" rtlCol="0">
            <a:spAutoFit/>
          </a:bodyPr>
          <a:lstStyle/>
          <a:p>
            <a:r>
              <a:rPr lang="en-AU"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Wingdings 2" panose="05020102010507070707" pitchFamily="18" charset="2"/>
              </a:rPr>
              <a:t></a:t>
            </a:r>
            <a:endParaRPr lang="en-AU" dirty="0"/>
          </a:p>
        </p:txBody>
      </p:sp>
      <p:sp>
        <p:nvSpPr>
          <p:cNvPr id="7" name="TextBox 6">
            <a:extLst>
              <a:ext uri="{FF2B5EF4-FFF2-40B4-BE49-F238E27FC236}">
                <a16:creationId xmlns:a16="http://schemas.microsoft.com/office/drawing/2014/main" id="{E5DEA9F5-7F31-4162-9476-CFDECD03CCAE}"/>
              </a:ext>
            </a:extLst>
          </p:cNvPr>
          <p:cNvSpPr txBox="1"/>
          <p:nvPr/>
        </p:nvSpPr>
        <p:spPr>
          <a:xfrm>
            <a:off x="10257473" y="2816298"/>
            <a:ext cx="772160" cy="369332"/>
          </a:xfrm>
          <a:prstGeom prst="rect">
            <a:avLst/>
          </a:prstGeom>
          <a:noFill/>
        </p:spPr>
        <p:txBody>
          <a:bodyPr wrap="square" rtlCol="0">
            <a:spAutoFit/>
          </a:bodyPr>
          <a:lstStyle/>
          <a:p>
            <a:r>
              <a:rPr lang="en-AU"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Wingdings 2" panose="05020102010507070707" pitchFamily="18" charset="2"/>
              </a:rPr>
              <a:t></a:t>
            </a:r>
            <a:endParaRPr lang="en-AU" dirty="0"/>
          </a:p>
        </p:txBody>
      </p:sp>
      <p:sp>
        <p:nvSpPr>
          <p:cNvPr id="8" name="TextBox 7">
            <a:extLst>
              <a:ext uri="{FF2B5EF4-FFF2-40B4-BE49-F238E27FC236}">
                <a16:creationId xmlns:a16="http://schemas.microsoft.com/office/drawing/2014/main" id="{942C1D35-9024-4A6C-B7A4-26240D164222}"/>
              </a:ext>
            </a:extLst>
          </p:cNvPr>
          <p:cNvSpPr txBox="1"/>
          <p:nvPr/>
        </p:nvSpPr>
        <p:spPr>
          <a:xfrm>
            <a:off x="4154905" y="3059667"/>
            <a:ext cx="772160" cy="369332"/>
          </a:xfrm>
          <a:prstGeom prst="rect">
            <a:avLst/>
          </a:prstGeom>
          <a:noFill/>
        </p:spPr>
        <p:txBody>
          <a:bodyPr wrap="square" rtlCol="0">
            <a:spAutoFit/>
          </a:bodyPr>
          <a:lstStyle/>
          <a:p>
            <a:r>
              <a:rPr lang="en-AU"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Wingdings 2" panose="05020102010507070707" pitchFamily="18" charset="2"/>
              </a:rPr>
              <a:t></a:t>
            </a:r>
            <a:endParaRPr lang="en-AU" dirty="0"/>
          </a:p>
        </p:txBody>
      </p:sp>
      <p:sp>
        <p:nvSpPr>
          <p:cNvPr id="9" name="TextBox 8">
            <a:extLst>
              <a:ext uri="{FF2B5EF4-FFF2-40B4-BE49-F238E27FC236}">
                <a16:creationId xmlns:a16="http://schemas.microsoft.com/office/drawing/2014/main" id="{AFB29049-F1D4-42B0-8000-4CF5375D1D05}"/>
              </a:ext>
            </a:extLst>
          </p:cNvPr>
          <p:cNvSpPr txBox="1"/>
          <p:nvPr/>
        </p:nvSpPr>
        <p:spPr>
          <a:xfrm>
            <a:off x="4154905" y="3281074"/>
            <a:ext cx="772160" cy="369332"/>
          </a:xfrm>
          <a:prstGeom prst="rect">
            <a:avLst/>
          </a:prstGeom>
          <a:noFill/>
        </p:spPr>
        <p:txBody>
          <a:bodyPr wrap="square" rtlCol="0">
            <a:spAutoFit/>
          </a:bodyPr>
          <a:lstStyle/>
          <a:p>
            <a:r>
              <a:rPr lang="en-AU"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Wingdings 2" panose="05020102010507070707" pitchFamily="18" charset="2"/>
              </a:rPr>
              <a:t></a:t>
            </a:r>
            <a:endParaRPr lang="en-AU" dirty="0"/>
          </a:p>
        </p:txBody>
      </p:sp>
      <p:sp>
        <p:nvSpPr>
          <p:cNvPr id="10" name="TextBox 9">
            <a:extLst>
              <a:ext uri="{FF2B5EF4-FFF2-40B4-BE49-F238E27FC236}">
                <a16:creationId xmlns:a16="http://schemas.microsoft.com/office/drawing/2014/main" id="{44CDEB09-FB01-40A8-AA9F-970225557BA5}"/>
              </a:ext>
            </a:extLst>
          </p:cNvPr>
          <p:cNvSpPr txBox="1"/>
          <p:nvPr/>
        </p:nvSpPr>
        <p:spPr>
          <a:xfrm>
            <a:off x="7264937" y="3244333"/>
            <a:ext cx="772160" cy="369332"/>
          </a:xfrm>
          <a:prstGeom prst="rect">
            <a:avLst/>
          </a:prstGeom>
          <a:noFill/>
        </p:spPr>
        <p:txBody>
          <a:bodyPr wrap="square" rtlCol="0">
            <a:spAutoFit/>
          </a:bodyPr>
          <a:lstStyle/>
          <a:p>
            <a:r>
              <a:rPr lang="en-AU"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Wingdings 2" panose="05020102010507070707" pitchFamily="18" charset="2"/>
              </a:rPr>
              <a:t></a:t>
            </a:r>
            <a:endParaRPr lang="en-AU" dirty="0"/>
          </a:p>
        </p:txBody>
      </p:sp>
      <p:sp>
        <p:nvSpPr>
          <p:cNvPr id="11" name="TextBox 10">
            <a:extLst>
              <a:ext uri="{FF2B5EF4-FFF2-40B4-BE49-F238E27FC236}">
                <a16:creationId xmlns:a16="http://schemas.microsoft.com/office/drawing/2014/main" id="{0FCB3177-06FD-456B-8CA5-6AB165014E69}"/>
              </a:ext>
            </a:extLst>
          </p:cNvPr>
          <p:cNvSpPr txBox="1"/>
          <p:nvPr/>
        </p:nvSpPr>
        <p:spPr>
          <a:xfrm>
            <a:off x="7243010" y="3517925"/>
            <a:ext cx="772160" cy="369332"/>
          </a:xfrm>
          <a:prstGeom prst="rect">
            <a:avLst/>
          </a:prstGeom>
          <a:noFill/>
        </p:spPr>
        <p:txBody>
          <a:bodyPr wrap="square" rtlCol="0">
            <a:spAutoFit/>
          </a:bodyPr>
          <a:lstStyle/>
          <a:p>
            <a:r>
              <a:rPr lang="en-AU"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Wingdings 2" panose="05020102010507070707" pitchFamily="18" charset="2"/>
              </a:rPr>
              <a:t></a:t>
            </a:r>
            <a:endParaRPr lang="en-AU" dirty="0"/>
          </a:p>
        </p:txBody>
      </p:sp>
      <p:sp>
        <p:nvSpPr>
          <p:cNvPr id="12" name="TextBox 11">
            <a:extLst>
              <a:ext uri="{FF2B5EF4-FFF2-40B4-BE49-F238E27FC236}">
                <a16:creationId xmlns:a16="http://schemas.microsoft.com/office/drawing/2014/main" id="{3ED84B54-58AF-414C-AEB3-16B8F69BFB22}"/>
              </a:ext>
            </a:extLst>
          </p:cNvPr>
          <p:cNvSpPr txBox="1"/>
          <p:nvPr/>
        </p:nvSpPr>
        <p:spPr>
          <a:xfrm>
            <a:off x="7264937" y="3770775"/>
            <a:ext cx="772160" cy="369332"/>
          </a:xfrm>
          <a:prstGeom prst="rect">
            <a:avLst/>
          </a:prstGeom>
          <a:noFill/>
        </p:spPr>
        <p:txBody>
          <a:bodyPr wrap="square" rtlCol="0">
            <a:spAutoFit/>
          </a:bodyPr>
          <a:lstStyle/>
          <a:p>
            <a:r>
              <a:rPr lang="en-AU"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Wingdings 2" panose="05020102010507070707" pitchFamily="18" charset="2"/>
              </a:rPr>
              <a:t></a:t>
            </a:r>
            <a:endParaRPr lang="en-AU" dirty="0"/>
          </a:p>
        </p:txBody>
      </p:sp>
      <p:sp>
        <p:nvSpPr>
          <p:cNvPr id="13" name="TextBox 12">
            <a:extLst>
              <a:ext uri="{FF2B5EF4-FFF2-40B4-BE49-F238E27FC236}">
                <a16:creationId xmlns:a16="http://schemas.microsoft.com/office/drawing/2014/main" id="{E45A03B8-FE2F-4D1E-8FE5-ED24868636B2}"/>
              </a:ext>
            </a:extLst>
          </p:cNvPr>
          <p:cNvSpPr txBox="1"/>
          <p:nvPr/>
        </p:nvSpPr>
        <p:spPr>
          <a:xfrm>
            <a:off x="5765919" y="3976328"/>
            <a:ext cx="772160" cy="369332"/>
          </a:xfrm>
          <a:prstGeom prst="rect">
            <a:avLst/>
          </a:prstGeom>
          <a:noFill/>
        </p:spPr>
        <p:txBody>
          <a:bodyPr wrap="square" rtlCol="0">
            <a:spAutoFit/>
          </a:bodyPr>
          <a:lstStyle/>
          <a:p>
            <a:r>
              <a:rPr lang="en-AU"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Wingdings 2" panose="05020102010507070707" pitchFamily="18" charset="2"/>
              </a:rPr>
              <a:t></a:t>
            </a:r>
            <a:endParaRPr lang="en-AU" dirty="0"/>
          </a:p>
        </p:txBody>
      </p:sp>
      <p:sp>
        <p:nvSpPr>
          <p:cNvPr id="14" name="TextBox 13">
            <a:extLst>
              <a:ext uri="{FF2B5EF4-FFF2-40B4-BE49-F238E27FC236}">
                <a16:creationId xmlns:a16="http://schemas.microsoft.com/office/drawing/2014/main" id="{ACFEC769-08D8-443D-A218-D4FA8A5918A7}"/>
              </a:ext>
            </a:extLst>
          </p:cNvPr>
          <p:cNvSpPr txBox="1"/>
          <p:nvPr/>
        </p:nvSpPr>
        <p:spPr>
          <a:xfrm>
            <a:off x="4154905" y="4251984"/>
            <a:ext cx="772160" cy="369332"/>
          </a:xfrm>
          <a:prstGeom prst="rect">
            <a:avLst/>
          </a:prstGeom>
          <a:noFill/>
        </p:spPr>
        <p:txBody>
          <a:bodyPr wrap="square" rtlCol="0">
            <a:spAutoFit/>
          </a:bodyPr>
          <a:lstStyle/>
          <a:p>
            <a:r>
              <a:rPr lang="en-AU"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Wingdings 2" panose="05020102010507070707" pitchFamily="18" charset="2"/>
              </a:rPr>
              <a:t></a:t>
            </a:r>
            <a:endParaRPr lang="en-AU" dirty="0"/>
          </a:p>
        </p:txBody>
      </p:sp>
      <p:sp>
        <p:nvSpPr>
          <p:cNvPr id="15" name="TextBox 14">
            <a:extLst>
              <a:ext uri="{FF2B5EF4-FFF2-40B4-BE49-F238E27FC236}">
                <a16:creationId xmlns:a16="http://schemas.microsoft.com/office/drawing/2014/main" id="{28F52D92-D305-4E49-953D-E0D2003F7ADF}"/>
              </a:ext>
            </a:extLst>
          </p:cNvPr>
          <p:cNvSpPr txBox="1"/>
          <p:nvPr/>
        </p:nvSpPr>
        <p:spPr>
          <a:xfrm>
            <a:off x="7264937" y="4502890"/>
            <a:ext cx="772160" cy="369332"/>
          </a:xfrm>
          <a:prstGeom prst="rect">
            <a:avLst/>
          </a:prstGeom>
          <a:noFill/>
        </p:spPr>
        <p:txBody>
          <a:bodyPr wrap="square" rtlCol="0">
            <a:spAutoFit/>
          </a:bodyPr>
          <a:lstStyle/>
          <a:p>
            <a:r>
              <a:rPr lang="en-AU"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Wingdings 2" panose="05020102010507070707" pitchFamily="18" charset="2"/>
              </a:rPr>
              <a:t></a:t>
            </a:r>
            <a:endParaRPr lang="en-AU" dirty="0"/>
          </a:p>
        </p:txBody>
      </p:sp>
      <p:sp>
        <p:nvSpPr>
          <p:cNvPr id="16" name="TextBox 15">
            <a:extLst>
              <a:ext uri="{FF2B5EF4-FFF2-40B4-BE49-F238E27FC236}">
                <a16:creationId xmlns:a16="http://schemas.microsoft.com/office/drawing/2014/main" id="{B6466ED1-2DB5-4C90-B285-8652F24AEE36}"/>
              </a:ext>
            </a:extLst>
          </p:cNvPr>
          <p:cNvSpPr txBox="1"/>
          <p:nvPr/>
        </p:nvSpPr>
        <p:spPr>
          <a:xfrm>
            <a:off x="10386387" y="4502890"/>
            <a:ext cx="772160" cy="369332"/>
          </a:xfrm>
          <a:prstGeom prst="rect">
            <a:avLst/>
          </a:prstGeom>
          <a:noFill/>
        </p:spPr>
        <p:txBody>
          <a:bodyPr wrap="square" rtlCol="0">
            <a:spAutoFit/>
          </a:bodyPr>
          <a:lstStyle/>
          <a:p>
            <a:r>
              <a:rPr lang="en-AU"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Wingdings 2" panose="05020102010507070707" pitchFamily="18" charset="2"/>
              </a:rPr>
              <a:t></a:t>
            </a:r>
            <a:endParaRPr lang="en-AU" dirty="0"/>
          </a:p>
        </p:txBody>
      </p:sp>
      <p:sp>
        <p:nvSpPr>
          <p:cNvPr id="17" name="TextBox 16">
            <a:extLst>
              <a:ext uri="{FF2B5EF4-FFF2-40B4-BE49-F238E27FC236}">
                <a16:creationId xmlns:a16="http://schemas.microsoft.com/office/drawing/2014/main" id="{AC2C31AA-CDD5-4A17-8ACB-0E8AD6AB4E44}"/>
              </a:ext>
            </a:extLst>
          </p:cNvPr>
          <p:cNvSpPr txBox="1"/>
          <p:nvPr/>
        </p:nvSpPr>
        <p:spPr>
          <a:xfrm>
            <a:off x="7264937" y="4783677"/>
            <a:ext cx="772160" cy="369332"/>
          </a:xfrm>
          <a:prstGeom prst="rect">
            <a:avLst/>
          </a:prstGeom>
          <a:noFill/>
        </p:spPr>
        <p:txBody>
          <a:bodyPr wrap="square" rtlCol="0">
            <a:spAutoFit/>
          </a:bodyPr>
          <a:lstStyle/>
          <a:p>
            <a:r>
              <a:rPr lang="en-AU"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Wingdings 2" panose="05020102010507070707" pitchFamily="18" charset="2"/>
              </a:rPr>
              <a:t></a:t>
            </a:r>
            <a:endParaRPr lang="en-AU" dirty="0"/>
          </a:p>
        </p:txBody>
      </p:sp>
      <p:sp>
        <p:nvSpPr>
          <p:cNvPr id="18" name="TextBox 17">
            <a:extLst>
              <a:ext uri="{FF2B5EF4-FFF2-40B4-BE49-F238E27FC236}">
                <a16:creationId xmlns:a16="http://schemas.microsoft.com/office/drawing/2014/main" id="{609791BF-ECB5-4693-87F3-8634413DCAAD}"/>
              </a:ext>
            </a:extLst>
          </p:cNvPr>
          <p:cNvSpPr txBox="1"/>
          <p:nvPr/>
        </p:nvSpPr>
        <p:spPr>
          <a:xfrm>
            <a:off x="7243010" y="4968343"/>
            <a:ext cx="772160" cy="369332"/>
          </a:xfrm>
          <a:prstGeom prst="rect">
            <a:avLst/>
          </a:prstGeom>
          <a:noFill/>
        </p:spPr>
        <p:txBody>
          <a:bodyPr wrap="square" rtlCol="0">
            <a:spAutoFit/>
          </a:bodyPr>
          <a:lstStyle/>
          <a:p>
            <a:r>
              <a:rPr lang="en-AU"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Wingdings 2" panose="05020102010507070707" pitchFamily="18" charset="2"/>
              </a:rPr>
              <a:t></a:t>
            </a:r>
            <a:endParaRPr lang="en-AU" dirty="0"/>
          </a:p>
        </p:txBody>
      </p:sp>
      <p:sp>
        <p:nvSpPr>
          <p:cNvPr id="19" name="TextBox 18">
            <a:extLst>
              <a:ext uri="{FF2B5EF4-FFF2-40B4-BE49-F238E27FC236}">
                <a16:creationId xmlns:a16="http://schemas.microsoft.com/office/drawing/2014/main" id="{2CCF2EB9-D944-4EB4-B403-B546D9049A84}"/>
              </a:ext>
            </a:extLst>
          </p:cNvPr>
          <p:cNvSpPr txBox="1"/>
          <p:nvPr/>
        </p:nvSpPr>
        <p:spPr>
          <a:xfrm>
            <a:off x="7264937" y="5235764"/>
            <a:ext cx="772160" cy="369332"/>
          </a:xfrm>
          <a:prstGeom prst="rect">
            <a:avLst/>
          </a:prstGeom>
          <a:noFill/>
        </p:spPr>
        <p:txBody>
          <a:bodyPr wrap="square" rtlCol="0">
            <a:spAutoFit/>
          </a:bodyPr>
          <a:lstStyle/>
          <a:p>
            <a:r>
              <a:rPr lang="en-AU"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Wingdings 2" panose="05020102010507070707" pitchFamily="18" charset="2"/>
              </a:rPr>
              <a:t></a:t>
            </a:r>
            <a:endParaRPr lang="en-AU" dirty="0"/>
          </a:p>
        </p:txBody>
      </p:sp>
      <p:sp>
        <p:nvSpPr>
          <p:cNvPr id="20" name="TextBox 19">
            <a:extLst>
              <a:ext uri="{FF2B5EF4-FFF2-40B4-BE49-F238E27FC236}">
                <a16:creationId xmlns:a16="http://schemas.microsoft.com/office/drawing/2014/main" id="{97BB7E5B-A2D3-4547-B9B3-DE1F5A07DD53}"/>
              </a:ext>
            </a:extLst>
          </p:cNvPr>
          <p:cNvSpPr txBox="1"/>
          <p:nvPr/>
        </p:nvSpPr>
        <p:spPr>
          <a:xfrm>
            <a:off x="10386387" y="5201763"/>
            <a:ext cx="772160" cy="369332"/>
          </a:xfrm>
          <a:prstGeom prst="rect">
            <a:avLst/>
          </a:prstGeom>
          <a:noFill/>
        </p:spPr>
        <p:txBody>
          <a:bodyPr wrap="square" rtlCol="0">
            <a:spAutoFit/>
          </a:bodyPr>
          <a:lstStyle/>
          <a:p>
            <a:r>
              <a:rPr lang="en-AU"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Wingdings 2" panose="05020102010507070707" pitchFamily="18" charset="2"/>
              </a:rPr>
              <a:t></a:t>
            </a:r>
            <a:endParaRPr lang="en-AU" dirty="0"/>
          </a:p>
        </p:txBody>
      </p:sp>
      <p:sp>
        <p:nvSpPr>
          <p:cNvPr id="21" name="TextBox 20">
            <a:extLst>
              <a:ext uri="{FF2B5EF4-FFF2-40B4-BE49-F238E27FC236}">
                <a16:creationId xmlns:a16="http://schemas.microsoft.com/office/drawing/2014/main" id="{055F3C00-B775-44F1-9B77-70C24A55A57F}"/>
              </a:ext>
            </a:extLst>
          </p:cNvPr>
          <p:cNvSpPr txBox="1"/>
          <p:nvPr/>
        </p:nvSpPr>
        <p:spPr>
          <a:xfrm>
            <a:off x="7264937" y="5480949"/>
            <a:ext cx="772160" cy="369332"/>
          </a:xfrm>
          <a:prstGeom prst="rect">
            <a:avLst/>
          </a:prstGeom>
          <a:noFill/>
        </p:spPr>
        <p:txBody>
          <a:bodyPr wrap="square" rtlCol="0">
            <a:spAutoFit/>
          </a:bodyPr>
          <a:lstStyle/>
          <a:p>
            <a:r>
              <a:rPr lang="en-AU"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Wingdings 2" panose="05020102010507070707" pitchFamily="18" charset="2"/>
              </a:rPr>
              <a:t></a:t>
            </a:r>
            <a:endParaRPr lang="en-AU" dirty="0"/>
          </a:p>
        </p:txBody>
      </p:sp>
      <p:sp>
        <p:nvSpPr>
          <p:cNvPr id="22" name="TextBox 21">
            <a:extLst>
              <a:ext uri="{FF2B5EF4-FFF2-40B4-BE49-F238E27FC236}">
                <a16:creationId xmlns:a16="http://schemas.microsoft.com/office/drawing/2014/main" id="{C193AD04-87FB-4FC0-B1FC-22004CF3C2AA}"/>
              </a:ext>
            </a:extLst>
          </p:cNvPr>
          <p:cNvSpPr txBox="1"/>
          <p:nvPr/>
        </p:nvSpPr>
        <p:spPr>
          <a:xfrm>
            <a:off x="10382453" y="5475355"/>
            <a:ext cx="772160" cy="369332"/>
          </a:xfrm>
          <a:prstGeom prst="rect">
            <a:avLst/>
          </a:prstGeom>
          <a:noFill/>
        </p:spPr>
        <p:txBody>
          <a:bodyPr wrap="square" rtlCol="0">
            <a:spAutoFit/>
          </a:bodyPr>
          <a:lstStyle/>
          <a:p>
            <a:r>
              <a:rPr lang="en-AU"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Wingdings 2" panose="05020102010507070707" pitchFamily="18" charset="2"/>
              </a:rPr>
              <a:t></a:t>
            </a:r>
            <a:endParaRPr lang="en-AU" dirty="0"/>
          </a:p>
        </p:txBody>
      </p:sp>
      <p:sp>
        <p:nvSpPr>
          <p:cNvPr id="23" name="TextBox 22">
            <a:extLst>
              <a:ext uri="{FF2B5EF4-FFF2-40B4-BE49-F238E27FC236}">
                <a16:creationId xmlns:a16="http://schemas.microsoft.com/office/drawing/2014/main" id="{CDEF02AA-1E1B-4EE4-B138-ED52AFA1B1CB}"/>
              </a:ext>
            </a:extLst>
          </p:cNvPr>
          <p:cNvSpPr txBox="1"/>
          <p:nvPr/>
        </p:nvSpPr>
        <p:spPr>
          <a:xfrm>
            <a:off x="7279644" y="5726134"/>
            <a:ext cx="772160" cy="369332"/>
          </a:xfrm>
          <a:prstGeom prst="rect">
            <a:avLst/>
          </a:prstGeom>
          <a:noFill/>
        </p:spPr>
        <p:txBody>
          <a:bodyPr wrap="square" rtlCol="0">
            <a:spAutoFit/>
          </a:bodyPr>
          <a:lstStyle/>
          <a:p>
            <a:r>
              <a:rPr lang="en-AU"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Wingdings 2" panose="05020102010507070707" pitchFamily="18" charset="2"/>
              </a:rPr>
              <a:t></a:t>
            </a:r>
            <a:endParaRPr lang="en-AU" dirty="0"/>
          </a:p>
        </p:txBody>
      </p:sp>
      <p:sp>
        <p:nvSpPr>
          <p:cNvPr id="24" name="TextBox 23">
            <a:extLst>
              <a:ext uri="{FF2B5EF4-FFF2-40B4-BE49-F238E27FC236}">
                <a16:creationId xmlns:a16="http://schemas.microsoft.com/office/drawing/2014/main" id="{A61F8117-3EA9-4614-93C2-972AC3109781}"/>
              </a:ext>
            </a:extLst>
          </p:cNvPr>
          <p:cNvSpPr txBox="1"/>
          <p:nvPr/>
        </p:nvSpPr>
        <p:spPr>
          <a:xfrm>
            <a:off x="10382453" y="5728205"/>
            <a:ext cx="772160" cy="369332"/>
          </a:xfrm>
          <a:prstGeom prst="rect">
            <a:avLst/>
          </a:prstGeom>
          <a:noFill/>
        </p:spPr>
        <p:txBody>
          <a:bodyPr wrap="square" rtlCol="0">
            <a:spAutoFit/>
          </a:bodyPr>
          <a:lstStyle/>
          <a:p>
            <a:r>
              <a:rPr lang="en-AU"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Wingdings 2" panose="05020102010507070707" pitchFamily="18" charset="2"/>
              </a:rPr>
              <a:t></a:t>
            </a:r>
            <a:endParaRPr lang="en-AU" dirty="0"/>
          </a:p>
        </p:txBody>
      </p:sp>
      <p:sp>
        <p:nvSpPr>
          <p:cNvPr id="25" name="TextBox 24">
            <a:extLst>
              <a:ext uri="{FF2B5EF4-FFF2-40B4-BE49-F238E27FC236}">
                <a16:creationId xmlns:a16="http://schemas.microsoft.com/office/drawing/2014/main" id="{9BC1F5EC-51E4-457D-86C3-032BA8A2A9DE}"/>
              </a:ext>
            </a:extLst>
          </p:cNvPr>
          <p:cNvSpPr txBox="1"/>
          <p:nvPr/>
        </p:nvSpPr>
        <p:spPr>
          <a:xfrm>
            <a:off x="7279644" y="5956335"/>
            <a:ext cx="772160" cy="369332"/>
          </a:xfrm>
          <a:prstGeom prst="rect">
            <a:avLst/>
          </a:prstGeom>
          <a:noFill/>
        </p:spPr>
        <p:txBody>
          <a:bodyPr wrap="square" rtlCol="0">
            <a:spAutoFit/>
          </a:bodyPr>
          <a:lstStyle/>
          <a:p>
            <a:r>
              <a:rPr lang="en-AU"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Wingdings 2" panose="05020102010507070707" pitchFamily="18" charset="2"/>
              </a:rPr>
              <a:t></a:t>
            </a:r>
            <a:endParaRPr lang="en-AU" dirty="0"/>
          </a:p>
        </p:txBody>
      </p:sp>
      <p:sp>
        <p:nvSpPr>
          <p:cNvPr id="26" name="TextBox 25">
            <a:extLst>
              <a:ext uri="{FF2B5EF4-FFF2-40B4-BE49-F238E27FC236}">
                <a16:creationId xmlns:a16="http://schemas.microsoft.com/office/drawing/2014/main" id="{501BE443-4AC6-43ED-A413-3D5B5BC550C6}"/>
              </a:ext>
            </a:extLst>
          </p:cNvPr>
          <p:cNvSpPr txBox="1"/>
          <p:nvPr/>
        </p:nvSpPr>
        <p:spPr>
          <a:xfrm>
            <a:off x="10367747" y="5976799"/>
            <a:ext cx="772160" cy="369332"/>
          </a:xfrm>
          <a:prstGeom prst="rect">
            <a:avLst/>
          </a:prstGeom>
          <a:noFill/>
        </p:spPr>
        <p:txBody>
          <a:bodyPr wrap="square" rtlCol="0">
            <a:spAutoFit/>
          </a:bodyPr>
          <a:lstStyle/>
          <a:p>
            <a:r>
              <a:rPr lang="en-AU"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Wingdings 2" panose="05020102010507070707" pitchFamily="18" charset="2"/>
              </a:rPr>
              <a:t></a:t>
            </a:r>
            <a:endParaRPr lang="en-AU" dirty="0"/>
          </a:p>
        </p:txBody>
      </p:sp>
      <p:sp>
        <p:nvSpPr>
          <p:cNvPr id="28" name="TextBox 27">
            <a:extLst>
              <a:ext uri="{FF2B5EF4-FFF2-40B4-BE49-F238E27FC236}">
                <a16:creationId xmlns:a16="http://schemas.microsoft.com/office/drawing/2014/main" id="{214F4817-758F-40D0-859F-F19596EEAFCF}"/>
              </a:ext>
            </a:extLst>
          </p:cNvPr>
          <p:cNvSpPr txBox="1"/>
          <p:nvPr/>
        </p:nvSpPr>
        <p:spPr>
          <a:xfrm>
            <a:off x="8823695" y="6215406"/>
            <a:ext cx="772160" cy="369332"/>
          </a:xfrm>
          <a:prstGeom prst="rect">
            <a:avLst/>
          </a:prstGeom>
          <a:noFill/>
        </p:spPr>
        <p:txBody>
          <a:bodyPr wrap="square" rtlCol="0">
            <a:spAutoFit/>
          </a:bodyPr>
          <a:lstStyle/>
          <a:p>
            <a:r>
              <a:rPr lang="en-AU"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Wingdings 2" panose="05020102010507070707" pitchFamily="18" charset="2"/>
              </a:rPr>
              <a:t></a:t>
            </a:r>
            <a:endParaRPr lang="en-AU" dirty="0"/>
          </a:p>
        </p:txBody>
      </p:sp>
      <p:sp>
        <p:nvSpPr>
          <p:cNvPr id="29" name="TextBox 28">
            <a:extLst>
              <a:ext uri="{FF2B5EF4-FFF2-40B4-BE49-F238E27FC236}">
                <a16:creationId xmlns:a16="http://schemas.microsoft.com/office/drawing/2014/main" id="{0F052466-4D80-48FA-8052-0EE7A3266249}"/>
              </a:ext>
            </a:extLst>
          </p:cNvPr>
          <p:cNvSpPr txBox="1"/>
          <p:nvPr/>
        </p:nvSpPr>
        <p:spPr>
          <a:xfrm>
            <a:off x="8823695" y="6415978"/>
            <a:ext cx="772160" cy="369332"/>
          </a:xfrm>
          <a:prstGeom prst="rect">
            <a:avLst/>
          </a:prstGeom>
          <a:noFill/>
        </p:spPr>
        <p:txBody>
          <a:bodyPr wrap="square" rtlCol="0">
            <a:spAutoFit/>
          </a:bodyPr>
          <a:lstStyle/>
          <a:p>
            <a:r>
              <a:rPr lang="en-AU" sz="1800"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Wingdings 2" panose="05020102010507070707" pitchFamily="18" charset="2"/>
              </a:rPr>
              <a:t></a:t>
            </a:r>
            <a:endParaRPr lang="en-AU" dirty="0"/>
          </a:p>
        </p:txBody>
      </p:sp>
    </p:spTree>
    <p:extLst>
      <p:ext uri="{BB962C8B-B14F-4D97-AF65-F5344CB8AC3E}">
        <p14:creationId xmlns:p14="http://schemas.microsoft.com/office/powerpoint/2010/main" val="886019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additive="base">
                                        <p:cTn id="49" dur="500" fill="hold"/>
                                        <p:tgtEl>
                                          <p:spTgt spid="13"/>
                                        </p:tgtEl>
                                        <p:attrNameLst>
                                          <p:attrName>ppt_x</p:attrName>
                                        </p:attrNameLst>
                                      </p:cBhvr>
                                      <p:tavLst>
                                        <p:tav tm="0">
                                          <p:val>
                                            <p:strVal val="#ppt_x"/>
                                          </p:val>
                                        </p:tav>
                                        <p:tav tm="100000">
                                          <p:val>
                                            <p:strVal val="#ppt_x"/>
                                          </p:val>
                                        </p:tav>
                                      </p:tavLst>
                                    </p:anim>
                                    <p:anim calcmode="lin" valueType="num">
                                      <p:cBhvr additive="base">
                                        <p:cTn id="5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additive="base">
                                        <p:cTn id="67" dur="500" fill="hold"/>
                                        <p:tgtEl>
                                          <p:spTgt spid="16"/>
                                        </p:tgtEl>
                                        <p:attrNameLst>
                                          <p:attrName>ppt_x</p:attrName>
                                        </p:attrNameLst>
                                      </p:cBhvr>
                                      <p:tavLst>
                                        <p:tav tm="0">
                                          <p:val>
                                            <p:strVal val="#ppt_x"/>
                                          </p:val>
                                        </p:tav>
                                        <p:tav tm="100000">
                                          <p:val>
                                            <p:strVal val="#ppt_x"/>
                                          </p:val>
                                        </p:tav>
                                      </p:tavLst>
                                    </p:anim>
                                    <p:anim calcmode="lin" valueType="num">
                                      <p:cBhvr additive="base">
                                        <p:cTn id="6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additive="base">
                                        <p:cTn id="73" dur="500" fill="hold"/>
                                        <p:tgtEl>
                                          <p:spTgt spid="17"/>
                                        </p:tgtEl>
                                        <p:attrNameLst>
                                          <p:attrName>ppt_x</p:attrName>
                                        </p:attrNameLst>
                                      </p:cBhvr>
                                      <p:tavLst>
                                        <p:tav tm="0">
                                          <p:val>
                                            <p:strVal val="#ppt_x"/>
                                          </p:val>
                                        </p:tav>
                                        <p:tav tm="100000">
                                          <p:val>
                                            <p:strVal val="#ppt_x"/>
                                          </p:val>
                                        </p:tav>
                                      </p:tavLst>
                                    </p:anim>
                                    <p:anim calcmode="lin" valueType="num">
                                      <p:cBhvr additive="base">
                                        <p:cTn id="7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additive="base">
                                        <p:cTn id="79" dur="500" fill="hold"/>
                                        <p:tgtEl>
                                          <p:spTgt spid="18"/>
                                        </p:tgtEl>
                                        <p:attrNameLst>
                                          <p:attrName>ppt_x</p:attrName>
                                        </p:attrNameLst>
                                      </p:cBhvr>
                                      <p:tavLst>
                                        <p:tav tm="0">
                                          <p:val>
                                            <p:strVal val="#ppt_x"/>
                                          </p:val>
                                        </p:tav>
                                        <p:tav tm="100000">
                                          <p:val>
                                            <p:strVal val="#ppt_x"/>
                                          </p:val>
                                        </p:tav>
                                      </p:tavLst>
                                    </p:anim>
                                    <p:anim calcmode="lin" valueType="num">
                                      <p:cBhvr additive="base">
                                        <p:cTn id="8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9"/>
                                        </p:tgtEl>
                                        <p:attrNameLst>
                                          <p:attrName>style.visibility</p:attrName>
                                        </p:attrNameLst>
                                      </p:cBhvr>
                                      <p:to>
                                        <p:strVal val="visible"/>
                                      </p:to>
                                    </p:set>
                                    <p:anim calcmode="lin" valueType="num">
                                      <p:cBhvr additive="base">
                                        <p:cTn id="85" dur="500" fill="hold"/>
                                        <p:tgtEl>
                                          <p:spTgt spid="19"/>
                                        </p:tgtEl>
                                        <p:attrNameLst>
                                          <p:attrName>ppt_x</p:attrName>
                                        </p:attrNameLst>
                                      </p:cBhvr>
                                      <p:tavLst>
                                        <p:tav tm="0">
                                          <p:val>
                                            <p:strVal val="#ppt_x"/>
                                          </p:val>
                                        </p:tav>
                                        <p:tav tm="100000">
                                          <p:val>
                                            <p:strVal val="#ppt_x"/>
                                          </p:val>
                                        </p:tav>
                                      </p:tavLst>
                                    </p:anim>
                                    <p:anim calcmode="lin" valueType="num">
                                      <p:cBhvr additive="base">
                                        <p:cTn id="8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additive="base">
                                        <p:cTn id="91" dur="500" fill="hold"/>
                                        <p:tgtEl>
                                          <p:spTgt spid="20"/>
                                        </p:tgtEl>
                                        <p:attrNameLst>
                                          <p:attrName>ppt_x</p:attrName>
                                        </p:attrNameLst>
                                      </p:cBhvr>
                                      <p:tavLst>
                                        <p:tav tm="0">
                                          <p:val>
                                            <p:strVal val="#ppt_x"/>
                                          </p:val>
                                        </p:tav>
                                        <p:tav tm="100000">
                                          <p:val>
                                            <p:strVal val="#ppt_x"/>
                                          </p:val>
                                        </p:tav>
                                      </p:tavLst>
                                    </p:anim>
                                    <p:anim calcmode="lin" valueType="num">
                                      <p:cBhvr additive="base">
                                        <p:cTn id="9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21"/>
                                        </p:tgtEl>
                                        <p:attrNameLst>
                                          <p:attrName>style.visibility</p:attrName>
                                        </p:attrNameLst>
                                      </p:cBhvr>
                                      <p:to>
                                        <p:strVal val="visible"/>
                                      </p:to>
                                    </p:set>
                                    <p:anim calcmode="lin" valueType="num">
                                      <p:cBhvr additive="base">
                                        <p:cTn id="97" dur="500" fill="hold"/>
                                        <p:tgtEl>
                                          <p:spTgt spid="21"/>
                                        </p:tgtEl>
                                        <p:attrNameLst>
                                          <p:attrName>ppt_x</p:attrName>
                                        </p:attrNameLst>
                                      </p:cBhvr>
                                      <p:tavLst>
                                        <p:tav tm="0">
                                          <p:val>
                                            <p:strVal val="#ppt_x"/>
                                          </p:val>
                                        </p:tav>
                                        <p:tav tm="100000">
                                          <p:val>
                                            <p:strVal val="#ppt_x"/>
                                          </p:val>
                                        </p:tav>
                                      </p:tavLst>
                                    </p:anim>
                                    <p:anim calcmode="lin" valueType="num">
                                      <p:cBhvr additive="base">
                                        <p:cTn id="9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22"/>
                                        </p:tgtEl>
                                        <p:attrNameLst>
                                          <p:attrName>style.visibility</p:attrName>
                                        </p:attrNameLst>
                                      </p:cBhvr>
                                      <p:to>
                                        <p:strVal val="visible"/>
                                      </p:to>
                                    </p:set>
                                    <p:anim calcmode="lin" valueType="num">
                                      <p:cBhvr additive="base">
                                        <p:cTn id="103" dur="500" fill="hold"/>
                                        <p:tgtEl>
                                          <p:spTgt spid="22"/>
                                        </p:tgtEl>
                                        <p:attrNameLst>
                                          <p:attrName>ppt_x</p:attrName>
                                        </p:attrNameLst>
                                      </p:cBhvr>
                                      <p:tavLst>
                                        <p:tav tm="0">
                                          <p:val>
                                            <p:strVal val="#ppt_x"/>
                                          </p:val>
                                        </p:tav>
                                        <p:tav tm="100000">
                                          <p:val>
                                            <p:strVal val="#ppt_x"/>
                                          </p:val>
                                        </p:tav>
                                      </p:tavLst>
                                    </p:anim>
                                    <p:anim calcmode="lin" valueType="num">
                                      <p:cBhvr additive="base">
                                        <p:cTn id="10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23"/>
                                        </p:tgtEl>
                                        <p:attrNameLst>
                                          <p:attrName>style.visibility</p:attrName>
                                        </p:attrNameLst>
                                      </p:cBhvr>
                                      <p:to>
                                        <p:strVal val="visible"/>
                                      </p:to>
                                    </p:set>
                                    <p:anim calcmode="lin" valueType="num">
                                      <p:cBhvr additive="base">
                                        <p:cTn id="109" dur="500" fill="hold"/>
                                        <p:tgtEl>
                                          <p:spTgt spid="23"/>
                                        </p:tgtEl>
                                        <p:attrNameLst>
                                          <p:attrName>ppt_x</p:attrName>
                                        </p:attrNameLst>
                                      </p:cBhvr>
                                      <p:tavLst>
                                        <p:tav tm="0">
                                          <p:val>
                                            <p:strVal val="#ppt_x"/>
                                          </p:val>
                                        </p:tav>
                                        <p:tav tm="100000">
                                          <p:val>
                                            <p:strVal val="#ppt_x"/>
                                          </p:val>
                                        </p:tav>
                                      </p:tavLst>
                                    </p:anim>
                                    <p:anim calcmode="lin" valueType="num">
                                      <p:cBhvr additive="base">
                                        <p:cTn id="11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24"/>
                                        </p:tgtEl>
                                        <p:attrNameLst>
                                          <p:attrName>style.visibility</p:attrName>
                                        </p:attrNameLst>
                                      </p:cBhvr>
                                      <p:to>
                                        <p:strVal val="visible"/>
                                      </p:to>
                                    </p:set>
                                    <p:anim calcmode="lin" valueType="num">
                                      <p:cBhvr additive="base">
                                        <p:cTn id="115" dur="500" fill="hold"/>
                                        <p:tgtEl>
                                          <p:spTgt spid="24"/>
                                        </p:tgtEl>
                                        <p:attrNameLst>
                                          <p:attrName>ppt_x</p:attrName>
                                        </p:attrNameLst>
                                      </p:cBhvr>
                                      <p:tavLst>
                                        <p:tav tm="0">
                                          <p:val>
                                            <p:strVal val="#ppt_x"/>
                                          </p:val>
                                        </p:tav>
                                        <p:tav tm="100000">
                                          <p:val>
                                            <p:strVal val="#ppt_x"/>
                                          </p:val>
                                        </p:tav>
                                      </p:tavLst>
                                    </p:anim>
                                    <p:anim calcmode="lin" valueType="num">
                                      <p:cBhvr additive="base">
                                        <p:cTn id="11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25"/>
                                        </p:tgtEl>
                                        <p:attrNameLst>
                                          <p:attrName>style.visibility</p:attrName>
                                        </p:attrNameLst>
                                      </p:cBhvr>
                                      <p:to>
                                        <p:strVal val="visible"/>
                                      </p:to>
                                    </p:set>
                                    <p:anim calcmode="lin" valueType="num">
                                      <p:cBhvr additive="base">
                                        <p:cTn id="121" dur="500" fill="hold"/>
                                        <p:tgtEl>
                                          <p:spTgt spid="25"/>
                                        </p:tgtEl>
                                        <p:attrNameLst>
                                          <p:attrName>ppt_x</p:attrName>
                                        </p:attrNameLst>
                                      </p:cBhvr>
                                      <p:tavLst>
                                        <p:tav tm="0">
                                          <p:val>
                                            <p:strVal val="#ppt_x"/>
                                          </p:val>
                                        </p:tav>
                                        <p:tav tm="100000">
                                          <p:val>
                                            <p:strVal val="#ppt_x"/>
                                          </p:val>
                                        </p:tav>
                                      </p:tavLst>
                                    </p:anim>
                                    <p:anim calcmode="lin" valueType="num">
                                      <p:cBhvr additive="base">
                                        <p:cTn id="12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26"/>
                                        </p:tgtEl>
                                        <p:attrNameLst>
                                          <p:attrName>style.visibility</p:attrName>
                                        </p:attrNameLst>
                                      </p:cBhvr>
                                      <p:to>
                                        <p:strVal val="visible"/>
                                      </p:to>
                                    </p:set>
                                    <p:anim calcmode="lin" valueType="num">
                                      <p:cBhvr additive="base">
                                        <p:cTn id="127" dur="500" fill="hold"/>
                                        <p:tgtEl>
                                          <p:spTgt spid="26"/>
                                        </p:tgtEl>
                                        <p:attrNameLst>
                                          <p:attrName>ppt_x</p:attrName>
                                        </p:attrNameLst>
                                      </p:cBhvr>
                                      <p:tavLst>
                                        <p:tav tm="0">
                                          <p:val>
                                            <p:strVal val="#ppt_x"/>
                                          </p:val>
                                        </p:tav>
                                        <p:tav tm="100000">
                                          <p:val>
                                            <p:strVal val="#ppt_x"/>
                                          </p:val>
                                        </p:tav>
                                      </p:tavLst>
                                    </p:anim>
                                    <p:anim calcmode="lin" valueType="num">
                                      <p:cBhvr additive="base">
                                        <p:cTn id="12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28"/>
                                        </p:tgtEl>
                                        <p:attrNameLst>
                                          <p:attrName>style.visibility</p:attrName>
                                        </p:attrNameLst>
                                      </p:cBhvr>
                                      <p:to>
                                        <p:strVal val="visible"/>
                                      </p:to>
                                    </p:set>
                                    <p:anim calcmode="lin" valueType="num">
                                      <p:cBhvr additive="base">
                                        <p:cTn id="133" dur="500" fill="hold"/>
                                        <p:tgtEl>
                                          <p:spTgt spid="28"/>
                                        </p:tgtEl>
                                        <p:attrNameLst>
                                          <p:attrName>ppt_x</p:attrName>
                                        </p:attrNameLst>
                                      </p:cBhvr>
                                      <p:tavLst>
                                        <p:tav tm="0">
                                          <p:val>
                                            <p:strVal val="#ppt_x"/>
                                          </p:val>
                                        </p:tav>
                                        <p:tav tm="100000">
                                          <p:val>
                                            <p:strVal val="#ppt_x"/>
                                          </p:val>
                                        </p:tav>
                                      </p:tavLst>
                                    </p:anim>
                                    <p:anim calcmode="lin" valueType="num">
                                      <p:cBhvr additive="base">
                                        <p:cTn id="134"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29"/>
                                        </p:tgtEl>
                                        <p:attrNameLst>
                                          <p:attrName>style.visibility</p:attrName>
                                        </p:attrNameLst>
                                      </p:cBhvr>
                                      <p:to>
                                        <p:strVal val="visible"/>
                                      </p:to>
                                    </p:set>
                                    <p:anim calcmode="lin" valueType="num">
                                      <p:cBhvr additive="base">
                                        <p:cTn id="139" dur="500" fill="hold"/>
                                        <p:tgtEl>
                                          <p:spTgt spid="29"/>
                                        </p:tgtEl>
                                        <p:attrNameLst>
                                          <p:attrName>ppt_x</p:attrName>
                                        </p:attrNameLst>
                                      </p:cBhvr>
                                      <p:tavLst>
                                        <p:tav tm="0">
                                          <p:val>
                                            <p:strVal val="#ppt_x"/>
                                          </p:val>
                                        </p:tav>
                                        <p:tav tm="100000">
                                          <p:val>
                                            <p:strVal val="#ppt_x"/>
                                          </p:val>
                                        </p:tav>
                                      </p:tavLst>
                                    </p:anim>
                                    <p:anim calcmode="lin" valueType="num">
                                      <p:cBhvr additive="base">
                                        <p:cTn id="14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8" grpId="0"/>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C9936-821D-4F82-80F0-FFECF4F7DE90}"/>
              </a:ext>
            </a:extLst>
          </p:cNvPr>
          <p:cNvSpPr>
            <a:spLocks noGrp="1"/>
          </p:cNvSpPr>
          <p:nvPr>
            <p:ph type="title"/>
          </p:nvPr>
        </p:nvSpPr>
        <p:spPr/>
        <p:txBody>
          <a:bodyPr/>
          <a:lstStyle/>
          <a:p>
            <a:r>
              <a:rPr lang="en-US" dirty="0"/>
              <a:t>Activity 3:  Asset recognition</a:t>
            </a:r>
            <a:endParaRPr lang="en-AU" dirty="0"/>
          </a:p>
        </p:txBody>
      </p:sp>
      <p:pic>
        <p:nvPicPr>
          <p:cNvPr id="5" name="Content Placeholder 4">
            <a:extLst>
              <a:ext uri="{FF2B5EF4-FFF2-40B4-BE49-F238E27FC236}">
                <a16:creationId xmlns:a16="http://schemas.microsoft.com/office/drawing/2014/main" id="{F7B49F42-787F-4151-B95E-D56D788D4CCE}"/>
              </a:ext>
            </a:extLst>
          </p:cNvPr>
          <p:cNvPicPr>
            <a:picLocks noGrp="1" noChangeAspect="1"/>
          </p:cNvPicPr>
          <p:nvPr>
            <p:ph idx="1"/>
          </p:nvPr>
        </p:nvPicPr>
        <p:blipFill>
          <a:blip r:embed="rId2"/>
          <a:stretch>
            <a:fillRect/>
          </a:stretch>
        </p:blipFill>
        <p:spPr>
          <a:xfrm>
            <a:off x="2968388" y="1687310"/>
            <a:ext cx="6073253" cy="4911659"/>
          </a:xfrm>
        </p:spPr>
      </p:pic>
    </p:spTree>
    <p:extLst>
      <p:ext uri="{BB962C8B-B14F-4D97-AF65-F5344CB8AC3E}">
        <p14:creationId xmlns:p14="http://schemas.microsoft.com/office/powerpoint/2010/main" val="366642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D8B09-BDF1-4587-BDFB-607D31576EDF}"/>
              </a:ext>
            </a:extLst>
          </p:cNvPr>
          <p:cNvSpPr>
            <a:spLocks noGrp="1"/>
          </p:cNvSpPr>
          <p:nvPr>
            <p:ph type="title"/>
          </p:nvPr>
        </p:nvSpPr>
        <p:spPr/>
        <p:txBody>
          <a:bodyPr/>
          <a:lstStyle/>
          <a:p>
            <a:r>
              <a:rPr lang="en-US" dirty="0"/>
              <a:t> </a:t>
            </a:r>
            <a:endParaRPr lang="en-AU" dirty="0"/>
          </a:p>
        </p:txBody>
      </p:sp>
      <p:pic>
        <p:nvPicPr>
          <p:cNvPr id="10" name="Picture 9">
            <a:extLst>
              <a:ext uri="{FF2B5EF4-FFF2-40B4-BE49-F238E27FC236}">
                <a16:creationId xmlns:a16="http://schemas.microsoft.com/office/drawing/2014/main" id="{1404CAB8-2EAA-4066-AACB-F2385F813A56}"/>
              </a:ext>
            </a:extLst>
          </p:cNvPr>
          <p:cNvPicPr>
            <a:picLocks noChangeAspect="1"/>
          </p:cNvPicPr>
          <p:nvPr/>
        </p:nvPicPr>
        <p:blipFill>
          <a:blip r:embed="rId2"/>
          <a:stretch>
            <a:fillRect/>
          </a:stretch>
        </p:blipFill>
        <p:spPr>
          <a:xfrm>
            <a:off x="1543050" y="19050"/>
            <a:ext cx="9229725" cy="6819900"/>
          </a:xfrm>
          <a:prstGeom prst="rect">
            <a:avLst/>
          </a:prstGeom>
        </p:spPr>
      </p:pic>
      <p:sp>
        <p:nvSpPr>
          <p:cNvPr id="8" name="TextBox 7">
            <a:extLst>
              <a:ext uri="{FF2B5EF4-FFF2-40B4-BE49-F238E27FC236}">
                <a16:creationId xmlns:a16="http://schemas.microsoft.com/office/drawing/2014/main" id="{D2390407-A85D-4EE1-BF98-11187C965CCD}"/>
              </a:ext>
            </a:extLst>
          </p:cNvPr>
          <p:cNvSpPr txBox="1"/>
          <p:nvPr/>
        </p:nvSpPr>
        <p:spPr>
          <a:xfrm>
            <a:off x="1789430" y="3571337"/>
            <a:ext cx="8736964" cy="3139321"/>
          </a:xfrm>
          <a:prstGeom prst="rect">
            <a:avLst/>
          </a:prstGeom>
          <a:noFill/>
        </p:spPr>
        <p:txBody>
          <a:bodyPr wrap="square">
            <a:spAutoFit/>
          </a:bodyPr>
          <a:lstStyle/>
          <a:p>
            <a:r>
              <a:rPr lang="en-US" sz="1800" dirty="0"/>
              <a:t>The delivery vehicle provides important information – the value of the delivery vehicle owned and its potential to provide economic benefit to the business</a:t>
            </a:r>
          </a:p>
          <a:p>
            <a:r>
              <a:rPr lang="en-US" sz="1800" dirty="0"/>
              <a:t>The $ value of the delivery vehicle will faithfully represent its value to the business (at the time of purchase)</a:t>
            </a:r>
          </a:p>
          <a:p>
            <a:r>
              <a:rPr lang="en-US" sz="1800" dirty="0"/>
              <a:t>Its stated value should be complete, neutral and free from error (in other words not over/under stated, not listed if not owned)</a:t>
            </a:r>
          </a:p>
          <a:p>
            <a:r>
              <a:rPr lang="en-US" sz="1800" dirty="0"/>
              <a:t>Must be measured in $ value – this will be the historical cost of the delivery van</a:t>
            </a:r>
          </a:p>
          <a:p>
            <a:r>
              <a:rPr lang="en-US" dirty="0"/>
              <a:t>Relevance: The asset exists and has a high probability of bringing in econ benefit (income – delivering goods in exchange for income)</a:t>
            </a:r>
            <a:endParaRPr lang="en-US" sz="1800" dirty="0"/>
          </a:p>
        </p:txBody>
      </p:sp>
    </p:spTree>
    <p:extLst>
      <p:ext uri="{BB962C8B-B14F-4D97-AF65-F5344CB8AC3E}">
        <p14:creationId xmlns:p14="http://schemas.microsoft.com/office/powerpoint/2010/main" val="3260366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97FC6-6166-4056-89B5-6F3F11CCFEB0}"/>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1B99D522-EB44-4ED9-9108-C2FFF4796283}"/>
              </a:ext>
            </a:extLst>
          </p:cNvPr>
          <p:cNvSpPr>
            <a:spLocks noGrp="1"/>
          </p:cNvSpPr>
          <p:nvPr>
            <p:ph idx="1"/>
          </p:nvPr>
        </p:nvSpPr>
        <p:spPr/>
        <p:txBody>
          <a:bodyPr/>
          <a:lstStyle/>
          <a:p>
            <a:endParaRPr lang="en-AU"/>
          </a:p>
        </p:txBody>
      </p:sp>
      <p:pic>
        <p:nvPicPr>
          <p:cNvPr id="5" name="Picture 4">
            <a:extLst>
              <a:ext uri="{FF2B5EF4-FFF2-40B4-BE49-F238E27FC236}">
                <a16:creationId xmlns:a16="http://schemas.microsoft.com/office/drawing/2014/main" id="{A08FB559-4F1D-43EB-B7A0-1A9337A00C9E}"/>
              </a:ext>
            </a:extLst>
          </p:cNvPr>
          <p:cNvPicPr>
            <a:picLocks noChangeAspect="1"/>
          </p:cNvPicPr>
          <p:nvPr/>
        </p:nvPicPr>
        <p:blipFill>
          <a:blip r:embed="rId2"/>
          <a:stretch>
            <a:fillRect/>
          </a:stretch>
        </p:blipFill>
        <p:spPr>
          <a:xfrm>
            <a:off x="461962" y="366712"/>
            <a:ext cx="11268075" cy="6124575"/>
          </a:xfrm>
          <a:prstGeom prst="rect">
            <a:avLst/>
          </a:prstGeom>
        </p:spPr>
      </p:pic>
    </p:spTree>
    <p:extLst>
      <p:ext uri="{BB962C8B-B14F-4D97-AF65-F5344CB8AC3E}">
        <p14:creationId xmlns:p14="http://schemas.microsoft.com/office/powerpoint/2010/main" val="1756017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35964-ACD4-4CE6-954A-108D407DD38E}"/>
              </a:ext>
            </a:extLst>
          </p:cNvPr>
          <p:cNvSpPr>
            <a:spLocks noGrp="1"/>
          </p:cNvSpPr>
          <p:nvPr>
            <p:ph type="title"/>
          </p:nvPr>
        </p:nvSpPr>
        <p:spPr/>
        <p:txBody>
          <a:bodyPr/>
          <a:lstStyle/>
          <a:p>
            <a:r>
              <a:rPr lang="en-US" dirty="0"/>
              <a:t>Activity 4:  Liabilities definition</a:t>
            </a:r>
            <a:endParaRPr lang="en-AU" dirty="0"/>
          </a:p>
        </p:txBody>
      </p:sp>
      <p:pic>
        <p:nvPicPr>
          <p:cNvPr id="5" name="Content Placeholder 4">
            <a:extLst>
              <a:ext uri="{FF2B5EF4-FFF2-40B4-BE49-F238E27FC236}">
                <a16:creationId xmlns:a16="http://schemas.microsoft.com/office/drawing/2014/main" id="{B4D2D3C8-BD79-4741-AEA1-CB6A5E9DE6F9}"/>
              </a:ext>
            </a:extLst>
          </p:cNvPr>
          <p:cNvPicPr>
            <a:picLocks noGrp="1" noChangeAspect="1"/>
          </p:cNvPicPr>
          <p:nvPr>
            <p:ph idx="1"/>
          </p:nvPr>
        </p:nvPicPr>
        <p:blipFill>
          <a:blip r:embed="rId2"/>
          <a:stretch>
            <a:fillRect/>
          </a:stretch>
        </p:blipFill>
        <p:spPr>
          <a:xfrm>
            <a:off x="1483046" y="1719618"/>
            <a:ext cx="9282975" cy="4728949"/>
          </a:xfrm>
        </p:spPr>
      </p:pic>
    </p:spTree>
    <p:extLst>
      <p:ext uri="{BB962C8B-B14F-4D97-AF65-F5344CB8AC3E}">
        <p14:creationId xmlns:p14="http://schemas.microsoft.com/office/powerpoint/2010/main" val="2436956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4074EC5-A084-47BF-ABD1-21B31BCB0329}"/>
              </a:ext>
            </a:extLst>
          </p:cNvPr>
          <p:cNvPicPr>
            <a:picLocks noChangeAspect="1"/>
          </p:cNvPicPr>
          <p:nvPr/>
        </p:nvPicPr>
        <p:blipFill>
          <a:blip r:embed="rId2"/>
          <a:stretch>
            <a:fillRect/>
          </a:stretch>
        </p:blipFill>
        <p:spPr>
          <a:xfrm>
            <a:off x="1306239" y="188183"/>
            <a:ext cx="9389110" cy="6267450"/>
          </a:xfrm>
          <a:prstGeom prst="rect">
            <a:avLst/>
          </a:prstGeom>
        </p:spPr>
      </p:pic>
      <p:pic>
        <p:nvPicPr>
          <p:cNvPr id="9" name="Picture 8">
            <a:extLst>
              <a:ext uri="{FF2B5EF4-FFF2-40B4-BE49-F238E27FC236}">
                <a16:creationId xmlns:a16="http://schemas.microsoft.com/office/drawing/2014/main" id="{4A6730BD-F17F-4DA2-8F9E-9DAE718DED20}"/>
              </a:ext>
            </a:extLst>
          </p:cNvPr>
          <p:cNvPicPr>
            <a:picLocks noChangeAspect="1"/>
          </p:cNvPicPr>
          <p:nvPr/>
        </p:nvPicPr>
        <p:blipFill>
          <a:blip r:embed="rId3"/>
          <a:stretch>
            <a:fillRect/>
          </a:stretch>
        </p:blipFill>
        <p:spPr>
          <a:xfrm>
            <a:off x="1475293" y="3963772"/>
            <a:ext cx="3090824" cy="1042506"/>
          </a:xfrm>
          <a:prstGeom prst="rect">
            <a:avLst/>
          </a:prstGeom>
        </p:spPr>
      </p:pic>
      <p:sp>
        <p:nvSpPr>
          <p:cNvPr id="10" name="TextBox 9">
            <a:extLst>
              <a:ext uri="{FF2B5EF4-FFF2-40B4-BE49-F238E27FC236}">
                <a16:creationId xmlns:a16="http://schemas.microsoft.com/office/drawing/2014/main" id="{85B54C68-7BA5-4CE3-BE01-338E7AABFC2C}"/>
              </a:ext>
            </a:extLst>
          </p:cNvPr>
          <p:cNvSpPr txBox="1"/>
          <p:nvPr/>
        </p:nvSpPr>
        <p:spPr>
          <a:xfrm>
            <a:off x="4373077" y="3944448"/>
            <a:ext cx="3445845" cy="1477328"/>
          </a:xfrm>
          <a:prstGeom prst="rect">
            <a:avLst/>
          </a:prstGeom>
          <a:noFill/>
        </p:spPr>
        <p:txBody>
          <a:bodyPr wrap="square" rtlCol="0">
            <a:spAutoFit/>
          </a:bodyPr>
          <a:lstStyle/>
          <a:p>
            <a:r>
              <a:rPr lang="en-US" dirty="0">
                <a:solidFill>
                  <a:srgbClr val="FF0000"/>
                </a:solidFill>
              </a:rPr>
              <a:t>The obligation is to transfer an economic resource – </a:t>
            </a:r>
            <a:r>
              <a:rPr lang="en-US" dirty="0"/>
              <a:t>money loaned (plus </a:t>
            </a:r>
          </a:p>
          <a:p>
            <a:r>
              <a:rPr lang="en-US" dirty="0"/>
              <a:t>interest) must be paid </a:t>
            </a:r>
          </a:p>
          <a:p>
            <a:r>
              <a:rPr lang="en-US" dirty="0"/>
              <a:t>back</a:t>
            </a:r>
            <a:endParaRPr lang="en-AU" dirty="0"/>
          </a:p>
        </p:txBody>
      </p:sp>
      <p:sp>
        <p:nvSpPr>
          <p:cNvPr id="11" name="TextBox 10">
            <a:extLst>
              <a:ext uri="{FF2B5EF4-FFF2-40B4-BE49-F238E27FC236}">
                <a16:creationId xmlns:a16="http://schemas.microsoft.com/office/drawing/2014/main" id="{13CED38E-3813-47D3-9C3E-5E9AADBA0CA1}"/>
              </a:ext>
            </a:extLst>
          </p:cNvPr>
          <p:cNvSpPr txBox="1"/>
          <p:nvPr/>
        </p:nvSpPr>
        <p:spPr>
          <a:xfrm>
            <a:off x="7396145" y="4023360"/>
            <a:ext cx="3445845" cy="923330"/>
          </a:xfrm>
          <a:prstGeom prst="rect">
            <a:avLst/>
          </a:prstGeom>
          <a:noFill/>
        </p:spPr>
        <p:txBody>
          <a:bodyPr wrap="square" rtlCol="0">
            <a:spAutoFit/>
          </a:bodyPr>
          <a:lstStyle/>
          <a:p>
            <a:r>
              <a:rPr lang="en-US" dirty="0">
                <a:solidFill>
                  <a:srgbClr val="FF0000"/>
                </a:solidFill>
              </a:rPr>
              <a:t>The obligation is a result of past events </a:t>
            </a:r>
            <a:r>
              <a:rPr lang="en-US" dirty="0"/>
              <a:t>– the loan was taken out in the past</a:t>
            </a:r>
            <a:endParaRPr lang="en-AU" dirty="0"/>
          </a:p>
        </p:txBody>
      </p:sp>
      <p:pic>
        <p:nvPicPr>
          <p:cNvPr id="3" name="Picture 2">
            <a:extLst>
              <a:ext uri="{FF2B5EF4-FFF2-40B4-BE49-F238E27FC236}">
                <a16:creationId xmlns:a16="http://schemas.microsoft.com/office/drawing/2014/main" id="{CBAD330D-66CC-4726-BDFB-C834F206BB5D}"/>
              </a:ext>
            </a:extLst>
          </p:cNvPr>
          <p:cNvPicPr>
            <a:picLocks noChangeAspect="1"/>
          </p:cNvPicPr>
          <p:nvPr/>
        </p:nvPicPr>
        <p:blipFill>
          <a:blip r:embed="rId4"/>
          <a:stretch>
            <a:fillRect/>
          </a:stretch>
        </p:blipFill>
        <p:spPr>
          <a:xfrm>
            <a:off x="1496650" y="5025602"/>
            <a:ext cx="2801599" cy="872490"/>
          </a:xfrm>
          <a:prstGeom prst="rect">
            <a:avLst/>
          </a:prstGeom>
        </p:spPr>
      </p:pic>
      <p:pic>
        <p:nvPicPr>
          <p:cNvPr id="5" name="Picture 4">
            <a:extLst>
              <a:ext uri="{FF2B5EF4-FFF2-40B4-BE49-F238E27FC236}">
                <a16:creationId xmlns:a16="http://schemas.microsoft.com/office/drawing/2014/main" id="{AD65ADA1-1FA7-4BBA-B598-2F4F347A7354}"/>
              </a:ext>
            </a:extLst>
          </p:cNvPr>
          <p:cNvPicPr>
            <a:picLocks noChangeAspect="1"/>
          </p:cNvPicPr>
          <p:nvPr/>
        </p:nvPicPr>
        <p:blipFill>
          <a:blip r:embed="rId5"/>
          <a:stretch>
            <a:fillRect/>
          </a:stretch>
        </p:blipFill>
        <p:spPr>
          <a:xfrm>
            <a:off x="7504542" y="5060016"/>
            <a:ext cx="2965992" cy="399535"/>
          </a:xfrm>
          <a:prstGeom prst="rect">
            <a:avLst/>
          </a:prstGeom>
        </p:spPr>
      </p:pic>
    </p:spTree>
    <p:extLst>
      <p:ext uri="{BB962C8B-B14F-4D97-AF65-F5344CB8AC3E}">
        <p14:creationId xmlns:p14="http://schemas.microsoft.com/office/powerpoint/2010/main" val="189069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8E410-2052-4F58-A726-49F16D739002}"/>
              </a:ext>
            </a:extLst>
          </p:cNvPr>
          <p:cNvSpPr>
            <a:spLocks noGrp="1"/>
          </p:cNvSpPr>
          <p:nvPr>
            <p:ph type="title"/>
          </p:nvPr>
        </p:nvSpPr>
        <p:spPr>
          <a:xfrm>
            <a:off x="819150" y="213969"/>
            <a:ext cx="10058400" cy="1371600"/>
          </a:xfrm>
        </p:spPr>
        <p:txBody>
          <a:bodyPr>
            <a:normAutofit fontScale="90000"/>
          </a:bodyPr>
          <a:lstStyle/>
          <a:p>
            <a:r>
              <a:rPr lang="en-US" dirty="0"/>
              <a:t>Relevant syllabus dot points Year 11</a:t>
            </a:r>
            <a:endParaRPr lang="en-AU" dirty="0"/>
          </a:p>
        </p:txBody>
      </p:sp>
      <p:sp>
        <p:nvSpPr>
          <p:cNvPr id="3" name="Content Placeholder 2">
            <a:extLst>
              <a:ext uri="{FF2B5EF4-FFF2-40B4-BE49-F238E27FC236}">
                <a16:creationId xmlns:a16="http://schemas.microsoft.com/office/drawing/2014/main" id="{879160CF-554E-4B12-A5D1-2917BD1B836F}"/>
              </a:ext>
            </a:extLst>
          </p:cNvPr>
          <p:cNvSpPr>
            <a:spLocks noGrp="1"/>
          </p:cNvSpPr>
          <p:nvPr>
            <p:ph idx="1"/>
          </p:nvPr>
        </p:nvSpPr>
        <p:spPr/>
        <p:txBody>
          <a:bodyPr/>
          <a:lstStyle/>
          <a:p>
            <a:endParaRPr lang="en-AU"/>
          </a:p>
        </p:txBody>
      </p:sp>
      <p:pic>
        <p:nvPicPr>
          <p:cNvPr id="5" name="Picture 4">
            <a:extLst>
              <a:ext uri="{FF2B5EF4-FFF2-40B4-BE49-F238E27FC236}">
                <a16:creationId xmlns:a16="http://schemas.microsoft.com/office/drawing/2014/main" id="{5F0E3F2E-3935-4179-AC85-4C277869C5BA}"/>
              </a:ext>
            </a:extLst>
          </p:cNvPr>
          <p:cNvPicPr>
            <a:picLocks noChangeAspect="1"/>
          </p:cNvPicPr>
          <p:nvPr/>
        </p:nvPicPr>
        <p:blipFill>
          <a:blip r:embed="rId2"/>
          <a:stretch>
            <a:fillRect/>
          </a:stretch>
        </p:blipFill>
        <p:spPr>
          <a:xfrm>
            <a:off x="642937" y="1328394"/>
            <a:ext cx="10906125" cy="5019675"/>
          </a:xfrm>
          <a:prstGeom prst="rect">
            <a:avLst/>
          </a:prstGeom>
        </p:spPr>
      </p:pic>
    </p:spTree>
    <p:extLst>
      <p:ext uri="{BB962C8B-B14F-4D97-AF65-F5344CB8AC3E}">
        <p14:creationId xmlns:p14="http://schemas.microsoft.com/office/powerpoint/2010/main" val="2853161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3C661-03B0-40CB-B324-E9AD42D4EA01}"/>
              </a:ext>
            </a:extLst>
          </p:cNvPr>
          <p:cNvSpPr>
            <a:spLocks noGrp="1"/>
          </p:cNvSpPr>
          <p:nvPr>
            <p:ph type="title"/>
          </p:nvPr>
        </p:nvSpPr>
        <p:spPr>
          <a:xfrm>
            <a:off x="1066800" y="642594"/>
            <a:ext cx="10058400" cy="705193"/>
          </a:xfrm>
        </p:spPr>
        <p:txBody>
          <a:bodyPr>
            <a:normAutofit fontScale="90000"/>
          </a:bodyPr>
          <a:lstStyle/>
          <a:p>
            <a:r>
              <a:rPr lang="en-US" dirty="0"/>
              <a:t>Activity 5 – liability definition….</a:t>
            </a:r>
            <a:endParaRPr lang="en-AU" dirty="0"/>
          </a:p>
        </p:txBody>
      </p:sp>
      <p:pic>
        <p:nvPicPr>
          <p:cNvPr id="5" name="Picture 4">
            <a:extLst>
              <a:ext uri="{FF2B5EF4-FFF2-40B4-BE49-F238E27FC236}">
                <a16:creationId xmlns:a16="http://schemas.microsoft.com/office/drawing/2014/main" id="{4F26E981-46C5-4536-A56F-E7DBF11370BE}"/>
              </a:ext>
            </a:extLst>
          </p:cNvPr>
          <p:cNvPicPr>
            <a:picLocks noChangeAspect="1"/>
          </p:cNvPicPr>
          <p:nvPr/>
        </p:nvPicPr>
        <p:blipFill>
          <a:blip r:embed="rId2"/>
          <a:stretch>
            <a:fillRect/>
          </a:stretch>
        </p:blipFill>
        <p:spPr>
          <a:xfrm>
            <a:off x="338137" y="1347787"/>
            <a:ext cx="11515725" cy="4162425"/>
          </a:xfrm>
          <a:prstGeom prst="rect">
            <a:avLst/>
          </a:prstGeom>
        </p:spPr>
      </p:pic>
      <p:sp>
        <p:nvSpPr>
          <p:cNvPr id="7" name="Rectangle 6">
            <a:extLst>
              <a:ext uri="{FF2B5EF4-FFF2-40B4-BE49-F238E27FC236}">
                <a16:creationId xmlns:a16="http://schemas.microsoft.com/office/drawing/2014/main" id="{530628B9-FD89-4DE5-AE16-8F45D619154C}"/>
              </a:ext>
            </a:extLst>
          </p:cNvPr>
          <p:cNvSpPr/>
          <p:nvPr/>
        </p:nvSpPr>
        <p:spPr>
          <a:xfrm>
            <a:off x="3089709" y="2858452"/>
            <a:ext cx="2164080" cy="21851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AU" sz="4800"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Wingdings 2" panose="05020102010507070707" pitchFamily="18" charset="2"/>
              </a:rPr>
              <a:t></a:t>
            </a:r>
            <a:endParaRPr lang="en-AU" sz="4800" dirty="0"/>
          </a:p>
        </p:txBody>
      </p:sp>
      <p:sp>
        <p:nvSpPr>
          <p:cNvPr id="8" name="Rectangle 7">
            <a:extLst>
              <a:ext uri="{FF2B5EF4-FFF2-40B4-BE49-F238E27FC236}">
                <a16:creationId xmlns:a16="http://schemas.microsoft.com/office/drawing/2014/main" id="{3DE1A714-A487-4929-987D-72EDCC156A3F}"/>
              </a:ext>
            </a:extLst>
          </p:cNvPr>
          <p:cNvSpPr/>
          <p:nvPr/>
        </p:nvSpPr>
        <p:spPr>
          <a:xfrm>
            <a:off x="5253789" y="2858452"/>
            <a:ext cx="2164080" cy="21851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AU" sz="4800"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Wingdings 2" panose="05020102010507070707" pitchFamily="18" charset="2"/>
              </a:rPr>
              <a:t></a:t>
            </a:r>
            <a:endParaRPr lang="en-AU" sz="4800" dirty="0"/>
          </a:p>
        </p:txBody>
      </p:sp>
      <p:sp>
        <p:nvSpPr>
          <p:cNvPr id="9" name="Rectangle 8">
            <a:extLst>
              <a:ext uri="{FF2B5EF4-FFF2-40B4-BE49-F238E27FC236}">
                <a16:creationId xmlns:a16="http://schemas.microsoft.com/office/drawing/2014/main" id="{DA8F8F49-7C44-4B52-836D-7D693B12C05B}"/>
              </a:ext>
            </a:extLst>
          </p:cNvPr>
          <p:cNvSpPr/>
          <p:nvPr/>
        </p:nvSpPr>
        <p:spPr>
          <a:xfrm>
            <a:off x="7417869" y="2858451"/>
            <a:ext cx="2164080" cy="21851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AU" sz="4800"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Wingdings 2" panose="05020102010507070707" pitchFamily="18" charset="2"/>
              </a:rPr>
              <a:t></a:t>
            </a:r>
            <a:endParaRPr lang="en-AU" sz="4800" dirty="0"/>
          </a:p>
        </p:txBody>
      </p:sp>
      <p:sp>
        <p:nvSpPr>
          <p:cNvPr id="10" name="Rectangle 9">
            <a:extLst>
              <a:ext uri="{FF2B5EF4-FFF2-40B4-BE49-F238E27FC236}">
                <a16:creationId xmlns:a16="http://schemas.microsoft.com/office/drawing/2014/main" id="{29177E79-8A0E-4404-B5F4-B6414E5EEB39}"/>
              </a:ext>
            </a:extLst>
          </p:cNvPr>
          <p:cNvSpPr/>
          <p:nvPr/>
        </p:nvSpPr>
        <p:spPr>
          <a:xfrm>
            <a:off x="9581949" y="2858451"/>
            <a:ext cx="2164080" cy="21851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AU" sz="4800"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Wingdings 2" panose="05020102010507070707" pitchFamily="18" charset="2"/>
              </a:rPr>
              <a:t></a:t>
            </a:r>
            <a:endParaRPr lang="en-AU" sz="4800" dirty="0"/>
          </a:p>
        </p:txBody>
      </p:sp>
    </p:spTree>
    <p:extLst>
      <p:ext uri="{BB962C8B-B14F-4D97-AF65-F5344CB8AC3E}">
        <p14:creationId xmlns:p14="http://schemas.microsoft.com/office/powerpoint/2010/main" val="39287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F0874-D90D-4CFA-9CBA-005645B3BF15}"/>
              </a:ext>
            </a:extLst>
          </p:cNvPr>
          <p:cNvSpPr>
            <a:spLocks noGrp="1"/>
          </p:cNvSpPr>
          <p:nvPr>
            <p:ph type="title"/>
          </p:nvPr>
        </p:nvSpPr>
        <p:spPr/>
        <p:txBody>
          <a:bodyPr/>
          <a:lstStyle/>
          <a:p>
            <a:r>
              <a:rPr lang="en-US" dirty="0"/>
              <a:t>Activity 6:  Liabilities recognition</a:t>
            </a:r>
            <a:endParaRPr lang="en-AU" dirty="0"/>
          </a:p>
        </p:txBody>
      </p:sp>
      <p:pic>
        <p:nvPicPr>
          <p:cNvPr id="5" name="Content Placeholder 4">
            <a:extLst>
              <a:ext uri="{FF2B5EF4-FFF2-40B4-BE49-F238E27FC236}">
                <a16:creationId xmlns:a16="http://schemas.microsoft.com/office/drawing/2014/main" id="{844CEAD8-D93B-4638-929D-362BE7EFCE86}"/>
              </a:ext>
            </a:extLst>
          </p:cNvPr>
          <p:cNvPicPr>
            <a:picLocks noGrp="1" noChangeAspect="1"/>
          </p:cNvPicPr>
          <p:nvPr>
            <p:ph idx="1"/>
          </p:nvPr>
        </p:nvPicPr>
        <p:blipFill>
          <a:blip r:embed="rId2"/>
          <a:stretch>
            <a:fillRect/>
          </a:stretch>
        </p:blipFill>
        <p:spPr>
          <a:xfrm>
            <a:off x="2852382" y="1721816"/>
            <a:ext cx="6537278" cy="4731704"/>
          </a:xfrm>
        </p:spPr>
      </p:pic>
    </p:spTree>
    <p:extLst>
      <p:ext uri="{BB962C8B-B14F-4D97-AF65-F5344CB8AC3E}">
        <p14:creationId xmlns:p14="http://schemas.microsoft.com/office/powerpoint/2010/main" val="2917650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C020D9-724A-4528-B0CA-487E71CA1012}"/>
              </a:ext>
            </a:extLst>
          </p:cNvPr>
          <p:cNvPicPr>
            <a:picLocks noChangeAspect="1"/>
          </p:cNvPicPr>
          <p:nvPr/>
        </p:nvPicPr>
        <p:blipFill>
          <a:blip r:embed="rId2"/>
          <a:stretch>
            <a:fillRect/>
          </a:stretch>
        </p:blipFill>
        <p:spPr>
          <a:xfrm>
            <a:off x="1133951" y="0"/>
            <a:ext cx="9966960" cy="6858000"/>
          </a:xfrm>
          <a:prstGeom prst="rect">
            <a:avLst/>
          </a:prstGeom>
        </p:spPr>
      </p:pic>
      <p:sp>
        <p:nvSpPr>
          <p:cNvPr id="6" name="TextBox 5">
            <a:extLst>
              <a:ext uri="{FF2B5EF4-FFF2-40B4-BE49-F238E27FC236}">
                <a16:creationId xmlns:a16="http://schemas.microsoft.com/office/drawing/2014/main" id="{BE80B104-F77B-4BAC-B73B-5CAF308A0B59}"/>
              </a:ext>
            </a:extLst>
          </p:cNvPr>
          <p:cNvSpPr txBox="1"/>
          <p:nvPr/>
        </p:nvSpPr>
        <p:spPr>
          <a:xfrm>
            <a:off x="1466817" y="3885188"/>
            <a:ext cx="2705133" cy="1754326"/>
          </a:xfrm>
          <a:prstGeom prst="rect">
            <a:avLst/>
          </a:prstGeom>
          <a:noFill/>
        </p:spPr>
        <p:txBody>
          <a:bodyPr wrap="square" rtlCol="0">
            <a:spAutoFit/>
          </a:bodyPr>
          <a:lstStyle/>
          <a:p>
            <a:r>
              <a:rPr lang="en-US" dirty="0">
                <a:solidFill>
                  <a:srgbClr val="FF0000"/>
                </a:solidFill>
              </a:rPr>
              <a:t>The bank loan is useful information – </a:t>
            </a:r>
            <a:r>
              <a:rPr lang="en-US" dirty="0"/>
              <a:t>useful to know how much is owing to outsiders/know what debts are owed</a:t>
            </a:r>
            <a:endParaRPr lang="en-AU" dirty="0"/>
          </a:p>
        </p:txBody>
      </p:sp>
      <p:sp>
        <p:nvSpPr>
          <p:cNvPr id="7" name="TextBox 6">
            <a:extLst>
              <a:ext uri="{FF2B5EF4-FFF2-40B4-BE49-F238E27FC236}">
                <a16:creationId xmlns:a16="http://schemas.microsoft.com/office/drawing/2014/main" id="{69A3B259-DB8F-42F8-9A1F-01CC7EFECCDE}"/>
              </a:ext>
            </a:extLst>
          </p:cNvPr>
          <p:cNvSpPr txBox="1"/>
          <p:nvPr/>
        </p:nvSpPr>
        <p:spPr>
          <a:xfrm>
            <a:off x="4584100" y="3821661"/>
            <a:ext cx="2921968" cy="1477328"/>
          </a:xfrm>
          <a:prstGeom prst="rect">
            <a:avLst/>
          </a:prstGeom>
          <a:noFill/>
        </p:spPr>
        <p:txBody>
          <a:bodyPr wrap="square" rtlCol="0">
            <a:spAutoFit/>
          </a:bodyPr>
          <a:lstStyle/>
          <a:p>
            <a:r>
              <a:rPr lang="en-US" dirty="0">
                <a:solidFill>
                  <a:srgbClr val="FF0000"/>
                </a:solidFill>
              </a:rPr>
              <a:t>The bank loan is faithfully represented – free from error – </a:t>
            </a:r>
            <a:r>
              <a:rPr lang="en-US" dirty="0"/>
              <a:t>the amount stated as owing is correct</a:t>
            </a:r>
            <a:endParaRPr lang="en-AU" dirty="0"/>
          </a:p>
        </p:txBody>
      </p:sp>
      <p:sp>
        <p:nvSpPr>
          <p:cNvPr id="8" name="TextBox 7">
            <a:extLst>
              <a:ext uri="{FF2B5EF4-FFF2-40B4-BE49-F238E27FC236}">
                <a16:creationId xmlns:a16="http://schemas.microsoft.com/office/drawing/2014/main" id="{E00EF78C-7DF7-4A75-82FC-362B6C192C03}"/>
              </a:ext>
            </a:extLst>
          </p:cNvPr>
          <p:cNvSpPr txBox="1"/>
          <p:nvPr/>
        </p:nvSpPr>
        <p:spPr>
          <a:xfrm>
            <a:off x="7770796" y="3885188"/>
            <a:ext cx="2954387" cy="1200329"/>
          </a:xfrm>
          <a:prstGeom prst="rect">
            <a:avLst/>
          </a:prstGeom>
          <a:noFill/>
        </p:spPr>
        <p:txBody>
          <a:bodyPr wrap="square" rtlCol="0">
            <a:spAutoFit/>
          </a:bodyPr>
          <a:lstStyle/>
          <a:p>
            <a:r>
              <a:rPr lang="en-US" dirty="0">
                <a:solidFill>
                  <a:srgbClr val="FF0000"/>
                </a:solidFill>
              </a:rPr>
              <a:t>The bank loan can be measured in monetary terms – </a:t>
            </a:r>
            <a:r>
              <a:rPr lang="en-US" dirty="0"/>
              <a:t>how much is owing in $ value</a:t>
            </a:r>
            <a:endParaRPr lang="en-AU" dirty="0"/>
          </a:p>
        </p:txBody>
      </p:sp>
      <p:pic>
        <p:nvPicPr>
          <p:cNvPr id="9" name="Picture 8">
            <a:extLst>
              <a:ext uri="{FF2B5EF4-FFF2-40B4-BE49-F238E27FC236}">
                <a16:creationId xmlns:a16="http://schemas.microsoft.com/office/drawing/2014/main" id="{CF28E895-AC1F-486D-9EAA-AA0672FC029A}"/>
              </a:ext>
            </a:extLst>
          </p:cNvPr>
          <p:cNvPicPr>
            <a:picLocks noChangeAspect="1"/>
          </p:cNvPicPr>
          <p:nvPr/>
        </p:nvPicPr>
        <p:blipFill>
          <a:blip r:embed="rId3"/>
          <a:stretch>
            <a:fillRect/>
          </a:stretch>
        </p:blipFill>
        <p:spPr>
          <a:xfrm>
            <a:off x="1466817" y="5728123"/>
            <a:ext cx="2934102" cy="692083"/>
          </a:xfrm>
          <a:prstGeom prst="rect">
            <a:avLst/>
          </a:prstGeom>
        </p:spPr>
      </p:pic>
      <p:pic>
        <p:nvPicPr>
          <p:cNvPr id="11" name="Picture 10">
            <a:extLst>
              <a:ext uri="{FF2B5EF4-FFF2-40B4-BE49-F238E27FC236}">
                <a16:creationId xmlns:a16="http://schemas.microsoft.com/office/drawing/2014/main" id="{49FF75EF-B50F-40B7-8CF5-F501A9730FDD}"/>
              </a:ext>
            </a:extLst>
          </p:cNvPr>
          <p:cNvPicPr>
            <a:picLocks noChangeAspect="1"/>
          </p:cNvPicPr>
          <p:nvPr/>
        </p:nvPicPr>
        <p:blipFill>
          <a:blip r:embed="rId4"/>
          <a:stretch>
            <a:fillRect/>
          </a:stretch>
        </p:blipFill>
        <p:spPr>
          <a:xfrm>
            <a:off x="4594935" y="5208373"/>
            <a:ext cx="3062287" cy="1338262"/>
          </a:xfrm>
          <a:prstGeom prst="rect">
            <a:avLst/>
          </a:prstGeom>
        </p:spPr>
      </p:pic>
    </p:spTree>
    <p:extLst>
      <p:ext uri="{BB962C8B-B14F-4D97-AF65-F5344CB8AC3E}">
        <p14:creationId xmlns:p14="http://schemas.microsoft.com/office/powerpoint/2010/main" val="2414181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A6FCA-0F54-4D07-A8B7-3B0FFE663604}"/>
              </a:ext>
            </a:extLst>
          </p:cNvPr>
          <p:cNvSpPr>
            <a:spLocks noGrp="1"/>
          </p:cNvSpPr>
          <p:nvPr>
            <p:ph type="title"/>
          </p:nvPr>
        </p:nvSpPr>
        <p:spPr/>
        <p:txBody>
          <a:bodyPr/>
          <a:lstStyle/>
          <a:p>
            <a:endParaRPr lang="en-AU" dirty="0"/>
          </a:p>
        </p:txBody>
      </p:sp>
      <p:pic>
        <p:nvPicPr>
          <p:cNvPr id="6" name="Content Placeholder 5">
            <a:extLst>
              <a:ext uri="{FF2B5EF4-FFF2-40B4-BE49-F238E27FC236}">
                <a16:creationId xmlns:a16="http://schemas.microsoft.com/office/drawing/2014/main" id="{BD1F66F6-18AC-4856-BEE4-17E0CDEA4377}"/>
              </a:ext>
            </a:extLst>
          </p:cNvPr>
          <p:cNvPicPr>
            <a:picLocks noGrp="1" noChangeAspect="1"/>
          </p:cNvPicPr>
          <p:nvPr>
            <p:ph idx="1"/>
          </p:nvPr>
        </p:nvPicPr>
        <p:blipFill>
          <a:blip r:embed="rId2"/>
          <a:stretch>
            <a:fillRect/>
          </a:stretch>
        </p:blipFill>
        <p:spPr>
          <a:xfrm>
            <a:off x="2366010" y="4166842"/>
            <a:ext cx="7753350" cy="2543175"/>
          </a:xfrm>
        </p:spPr>
      </p:pic>
      <p:pic>
        <p:nvPicPr>
          <p:cNvPr id="5" name="Picture 4">
            <a:extLst>
              <a:ext uri="{FF2B5EF4-FFF2-40B4-BE49-F238E27FC236}">
                <a16:creationId xmlns:a16="http://schemas.microsoft.com/office/drawing/2014/main" id="{38DA49FE-B3D6-4E2C-9E9D-28B434081A9A}"/>
              </a:ext>
            </a:extLst>
          </p:cNvPr>
          <p:cNvPicPr>
            <a:picLocks noChangeAspect="1"/>
          </p:cNvPicPr>
          <p:nvPr/>
        </p:nvPicPr>
        <p:blipFill>
          <a:blip r:embed="rId3"/>
          <a:stretch>
            <a:fillRect/>
          </a:stretch>
        </p:blipFill>
        <p:spPr>
          <a:xfrm>
            <a:off x="4003414" y="6984"/>
            <a:ext cx="4185172" cy="4159858"/>
          </a:xfrm>
          <a:prstGeom prst="rect">
            <a:avLst/>
          </a:prstGeom>
        </p:spPr>
      </p:pic>
      <p:sp>
        <p:nvSpPr>
          <p:cNvPr id="8" name="TextBox 7">
            <a:extLst>
              <a:ext uri="{FF2B5EF4-FFF2-40B4-BE49-F238E27FC236}">
                <a16:creationId xmlns:a16="http://schemas.microsoft.com/office/drawing/2014/main" id="{CDD08205-937E-4818-B430-F9327C45AEAC}"/>
              </a:ext>
            </a:extLst>
          </p:cNvPr>
          <p:cNvSpPr txBox="1"/>
          <p:nvPr/>
        </p:nvSpPr>
        <p:spPr>
          <a:xfrm>
            <a:off x="2867025" y="5846074"/>
            <a:ext cx="6096000" cy="369332"/>
          </a:xfrm>
          <a:prstGeom prst="rect">
            <a:avLst/>
          </a:prstGeom>
          <a:noFill/>
        </p:spPr>
        <p:txBody>
          <a:bodyPr wrap="square">
            <a:spAutoFit/>
          </a:bodyPr>
          <a:lstStyle/>
          <a:p>
            <a:r>
              <a:rPr lang="en-US" sz="1800" dirty="0"/>
              <a:t>Assets – Liabilities = Equity</a:t>
            </a:r>
            <a:endParaRPr lang="en-AU" sz="1800" dirty="0"/>
          </a:p>
        </p:txBody>
      </p:sp>
    </p:spTree>
    <p:extLst>
      <p:ext uri="{BB962C8B-B14F-4D97-AF65-F5344CB8AC3E}">
        <p14:creationId xmlns:p14="http://schemas.microsoft.com/office/powerpoint/2010/main" val="110063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4BC2-4090-4C9D-823D-D56551FD209F}"/>
              </a:ext>
            </a:extLst>
          </p:cNvPr>
          <p:cNvSpPr>
            <a:spLocks noGrp="1"/>
          </p:cNvSpPr>
          <p:nvPr>
            <p:ph type="title"/>
          </p:nvPr>
        </p:nvSpPr>
        <p:spPr>
          <a:xfrm>
            <a:off x="1228725" y="0"/>
            <a:ext cx="10058400" cy="1371600"/>
          </a:xfrm>
        </p:spPr>
        <p:txBody>
          <a:bodyPr/>
          <a:lstStyle/>
          <a:p>
            <a:r>
              <a:rPr lang="en-US" dirty="0"/>
              <a:t>Income and Expenses</a:t>
            </a:r>
            <a:endParaRPr lang="en-AU" dirty="0"/>
          </a:p>
        </p:txBody>
      </p:sp>
      <p:sp>
        <p:nvSpPr>
          <p:cNvPr id="3" name="Content Placeholder 2">
            <a:extLst>
              <a:ext uri="{FF2B5EF4-FFF2-40B4-BE49-F238E27FC236}">
                <a16:creationId xmlns:a16="http://schemas.microsoft.com/office/drawing/2014/main" id="{E9831FF8-D9EE-43BA-ADB2-0EB959C52D3B}"/>
              </a:ext>
            </a:extLst>
          </p:cNvPr>
          <p:cNvSpPr>
            <a:spLocks noGrp="1"/>
          </p:cNvSpPr>
          <p:nvPr>
            <p:ph idx="1"/>
          </p:nvPr>
        </p:nvSpPr>
        <p:spPr>
          <a:xfrm>
            <a:off x="1066800" y="948690"/>
            <a:ext cx="10058400" cy="3931920"/>
          </a:xfrm>
        </p:spPr>
        <p:txBody>
          <a:bodyPr>
            <a:noAutofit/>
          </a:bodyPr>
          <a:lstStyle/>
          <a:p>
            <a:r>
              <a:rPr lang="en-US" sz="2800" dirty="0">
                <a:latin typeface="Calibri" panose="020F0502020204030204" pitchFamily="34" charset="0"/>
                <a:cs typeface="Calibri" panose="020F0502020204030204" pitchFamily="34" charset="0"/>
              </a:rPr>
              <a:t>Students are required to understand the definitions of Income and Expenses as per the “Conceptual Framework”.  It is also important to understand “Recognition” of Income and Expenses</a:t>
            </a:r>
          </a:p>
          <a:p>
            <a:r>
              <a:rPr lang="en-US" sz="2800" dirty="0">
                <a:latin typeface="Calibri" panose="020F0502020204030204" pitchFamily="34" charset="0"/>
                <a:cs typeface="Calibri" panose="020F0502020204030204" pitchFamily="34" charset="0"/>
              </a:rPr>
              <a:t>The Conceptual Framework points out that </a:t>
            </a:r>
            <a:r>
              <a:rPr lang="en-US" sz="2800" dirty="0">
                <a:highlight>
                  <a:srgbClr val="FFFF00"/>
                </a:highlight>
                <a:latin typeface="Calibri" panose="020F0502020204030204" pitchFamily="34" charset="0"/>
                <a:cs typeface="Calibri" panose="020F0502020204030204" pitchFamily="34" charset="0"/>
              </a:rPr>
              <a:t>recognition</a:t>
            </a:r>
            <a:r>
              <a:rPr lang="en-US" sz="2800" dirty="0">
                <a:latin typeface="Calibri" panose="020F0502020204030204" pitchFamily="34" charset="0"/>
                <a:cs typeface="Calibri" panose="020F0502020204030204" pitchFamily="34" charset="0"/>
              </a:rPr>
              <a:t> links the elements in the statement of financial position (assets, liabilities and equity) and the statement of financial performance (income and expenses).  The link between the two statements arises because the recognition or change of one item requires the recognition or derecognition of one or more other items.  </a:t>
            </a:r>
          </a:p>
          <a:p>
            <a:r>
              <a:rPr lang="en-US" sz="2800" dirty="0">
                <a:highlight>
                  <a:srgbClr val="FFFF00"/>
                </a:highlight>
                <a:latin typeface="Calibri" panose="020F0502020204030204" pitchFamily="34" charset="0"/>
                <a:cs typeface="Calibri" panose="020F0502020204030204" pitchFamily="34" charset="0"/>
              </a:rPr>
              <a:t>Derecognition</a:t>
            </a:r>
            <a:r>
              <a:rPr lang="en-US" sz="2800" dirty="0">
                <a:latin typeface="Calibri" panose="020F0502020204030204" pitchFamily="34" charset="0"/>
                <a:cs typeface="Calibri" panose="020F0502020204030204" pitchFamily="34" charset="0"/>
              </a:rPr>
              <a:t> is defined as “the removal of all or part of a recognized asset or liability from an entity’s statement of financial position”.</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37579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4FB77-C013-4901-8722-6A94E1CBAE18}"/>
              </a:ext>
            </a:extLst>
          </p:cNvPr>
          <p:cNvSpPr>
            <a:spLocks noGrp="1"/>
          </p:cNvSpPr>
          <p:nvPr>
            <p:ph type="title"/>
          </p:nvPr>
        </p:nvSpPr>
        <p:spPr/>
        <p:txBody>
          <a:bodyPr>
            <a:normAutofit/>
          </a:bodyPr>
          <a:lstStyle/>
          <a:p>
            <a:r>
              <a:rPr lang="en-US" dirty="0"/>
              <a:t>Recognition and derecognition</a:t>
            </a:r>
            <a:endParaRPr lang="en-AU" dirty="0"/>
          </a:p>
        </p:txBody>
      </p:sp>
      <p:sp>
        <p:nvSpPr>
          <p:cNvPr id="3" name="Content Placeholder 2">
            <a:extLst>
              <a:ext uri="{FF2B5EF4-FFF2-40B4-BE49-F238E27FC236}">
                <a16:creationId xmlns:a16="http://schemas.microsoft.com/office/drawing/2014/main" id="{70B1FE60-6248-4B2E-A780-F80D1DA55BCF}"/>
              </a:ext>
            </a:extLst>
          </p:cNvPr>
          <p:cNvSpPr>
            <a:spLocks noGrp="1"/>
          </p:cNvSpPr>
          <p:nvPr>
            <p:ph idx="1"/>
          </p:nvPr>
        </p:nvSpPr>
        <p:spPr/>
        <p:txBody>
          <a:bodyPr>
            <a:normAutofit fontScale="92500" lnSpcReduction="20000"/>
          </a:bodyPr>
          <a:lstStyle/>
          <a:p>
            <a:pPr marL="342900">
              <a:spcBef>
                <a:spcPts val="0"/>
              </a:spcBef>
              <a:spcAft>
                <a:spcPts val="800"/>
              </a:spcAft>
            </a:pPr>
            <a:r>
              <a:rPr lang="en-AU" sz="2800" dirty="0">
                <a:effectLst/>
                <a:latin typeface="Calibri" panose="020F0502020204030204" pitchFamily="34" charset="0"/>
              </a:rPr>
              <a:t>Income may be recognised as a result of the </a:t>
            </a:r>
          </a:p>
          <a:p>
            <a:pPr marL="617220" lvl="1" fontAlgn="ctr">
              <a:spcBef>
                <a:spcPts val="0"/>
              </a:spcBef>
              <a:spcAft>
                <a:spcPts val="800"/>
              </a:spcAft>
              <a:buFont typeface="Arial" panose="020B0604020202020204" pitchFamily="34" charset="0"/>
              <a:buChar char="•"/>
            </a:pPr>
            <a:r>
              <a:rPr lang="en-AU" sz="2800" dirty="0">
                <a:effectLst/>
                <a:latin typeface="Calibri" panose="020F0502020204030204" pitchFamily="34" charset="0"/>
              </a:rPr>
              <a:t>initial recognition of an asset, or an increase in the carrying amount of an asset</a:t>
            </a:r>
          </a:p>
          <a:p>
            <a:pPr marL="617220" lvl="1" fontAlgn="ctr">
              <a:spcBef>
                <a:spcPts val="0"/>
              </a:spcBef>
              <a:spcAft>
                <a:spcPts val="800"/>
              </a:spcAft>
              <a:buFont typeface="Arial" panose="020B0604020202020204" pitchFamily="34" charset="0"/>
              <a:buChar char="•"/>
            </a:pPr>
            <a:r>
              <a:rPr lang="en-AU" sz="2800" dirty="0">
                <a:effectLst/>
                <a:latin typeface="Calibri" panose="020F0502020204030204" pitchFamily="34" charset="0"/>
              </a:rPr>
              <a:t>derecognition of a liability or decrease in carrying amount of a liability</a:t>
            </a:r>
          </a:p>
          <a:p>
            <a:pPr marL="342900">
              <a:spcBef>
                <a:spcPts val="0"/>
              </a:spcBef>
              <a:spcAft>
                <a:spcPts val="800"/>
              </a:spcAft>
            </a:pPr>
            <a:r>
              <a:rPr lang="en-AU" sz="2800" dirty="0">
                <a:effectLst/>
                <a:latin typeface="Calibri" panose="020F0502020204030204" pitchFamily="34" charset="0"/>
              </a:rPr>
              <a:t>An expense may be recognised as a result of the:</a:t>
            </a:r>
          </a:p>
          <a:p>
            <a:pPr marL="617220" lvl="1" fontAlgn="ctr">
              <a:spcBef>
                <a:spcPts val="0"/>
              </a:spcBef>
              <a:buFont typeface="Arial" panose="020B0604020202020204" pitchFamily="34" charset="0"/>
              <a:buChar char="•"/>
            </a:pPr>
            <a:r>
              <a:rPr lang="en-AU" sz="2800" dirty="0">
                <a:effectLst/>
                <a:latin typeface="Calibri" panose="020F0502020204030204" pitchFamily="34" charset="0"/>
              </a:rPr>
              <a:t>initial recognition of a liability or increase in carrying amount of a liability</a:t>
            </a:r>
          </a:p>
          <a:p>
            <a:pPr marL="617220" lvl="1" fontAlgn="ctr">
              <a:spcBef>
                <a:spcPts val="0"/>
              </a:spcBef>
              <a:spcAft>
                <a:spcPts val="800"/>
              </a:spcAft>
              <a:buFont typeface="Arial" panose="020B0604020202020204" pitchFamily="34" charset="0"/>
              <a:buChar char="•"/>
            </a:pPr>
            <a:r>
              <a:rPr lang="en-AU" sz="2800" dirty="0">
                <a:effectLst/>
                <a:latin typeface="Calibri" panose="020F0502020204030204" pitchFamily="34" charset="0"/>
              </a:rPr>
              <a:t>derecognition of an asset or an decrease in the carrying amount of an asset</a:t>
            </a:r>
          </a:p>
          <a:p>
            <a:endParaRPr lang="en-AU" dirty="0"/>
          </a:p>
        </p:txBody>
      </p:sp>
    </p:spTree>
    <p:extLst>
      <p:ext uri="{BB962C8B-B14F-4D97-AF65-F5344CB8AC3E}">
        <p14:creationId xmlns:p14="http://schemas.microsoft.com/office/powerpoint/2010/main" val="529351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A3DE9-0F24-47CB-B73A-DB81FF5A0913}"/>
              </a:ext>
            </a:extLst>
          </p:cNvPr>
          <p:cNvSpPr>
            <a:spLocks noGrp="1"/>
          </p:cNvSpPr>
          <p:nvPr>
            <p:ph type="title"/>
          </p:nvPr>
        </p:nvSpPr>
        <p:spPr/>
        <p:txBody>
          <a:bodyPr>
            <a:normAutofit fontScale="90000"/>
          </a:bodyPr>
          <a:lstStyle/>
          <a:p>
            <a:r>
              <a:rPr lang="en-US" dirty="0"/>
              <a:t>Income definition and recognition </a:t>
            </a:r>
            <a:endParaRPr lang="en-AU" dirty="0"/>
          </a:p>
        </p:txBody>
      </p:sp>
      <p:sp>
        <p:nvSpPr>
          <p:cNvPr id="3" name="Content Placeholder 2">
            <a:extLst>
              <a:ext uri="{FF2B5EF4-FFF2-40B4-BE49-F238E27FC236}">
                <a16:creationId xmlns:a16="http://schemas.microsoft.com/office/drawing/2014/main" id="{2C135FEA-601E-4A04-92D4-EDD8697F4270}"/>
              </a:ext>
            </a:extLst>
          </p:cNvPr>
          <p:cNvSpPr>
            <a:spLocks noGrp="1"/>
          </p:cNvSpPr>
          <p:nvPr>
            <p:ph idx="1"/>
          </p:nvPr>
        </p:nvSpPr>
        <p:spPr/>
        <p:txBody>
          <a:bodyPr/>
          <a:lstStyle/>
          <a:p>
            <a:endParaRPr lang="en-AU"/>
          </a:p>
        </p:txBody>
      </p:sp>
      <p:pic>
        <p:nvPicPr>
          <p:cNvPr id="5" name="Picture 4">
            <a:extLst>
              <a:ext uri="{FF2B5EF4-FFF2-40B4-BE49-F238E27FC236}">
                <a16:creationId xmlns:a16="http://schemas.microsoft.com/office/drawing/2014/main" id="{8FD8A2EC-1850-4CD1-B5C9-AB4127B3D4D3}"/>
              </a:ext>
            </a:extLst>
          </p:cNvPr>
          <p:cNvPicPr>
            <a:picLocks noChangeAspect="1"/>
          </p:cNvPicPr>
          <p:nvPr/>
        </p:nvPicPr>
        <p:blipFill>
          <a:blip r:embed="rId2"/>
          <a:stretch>
            <a:fillRect/>
          </a:stretch>
        </p:blipFill>
        <p:spPr>
          <a:xfrm>
            <a:off x="1209039" y="2182812"/>
            <a:ext cx="9813127" cy="3669348"/>
          </a:xfrm>
          <a:prstGeom prst="rect">
            <a:avLst/>
          </a:prstGeom>
        </p:spPr>
      </p:pic>
    </p:spTree>
    <p:extLst>
      <p:ext uri="{BB962C8B-B14F-4D97-AF65-F5344CB8AC3E}">
        <p14:creationId xmlns:p14="http://schemas.microsoft.com/office/powerpoint/2010/main" val="941855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5DF6F-BA4F-439F-94A5-0ADB1ED9F17F}"/>
              </a:ext>
            </a:extLst>
          </p:cNvPr>
          <p:cNvSpPr>
            <a:spLocks noGrp="1"/>
          </p:cNvSpPr>
          <p:nvPr>
            <p:ph type="title"/>
          </p:nvPr>
        </p:nvSpPr>
        <p:spPr/>
        <p:txBody>
          <a:bodyPr>
            <a:normAutofit fontScale="90000"/>
          </a:bodyPr>
          <a:lstStyle/>
          <a:p>
            <a:r>
              <a:rPr lang="en-US" dirty="0"/>
              <a:t>Activity 8&amp;9: Income definition and recognition</a:t>
            </a:r>
            <a:endParaRPr lang="en-AU" dirty="0"/>
          </a:p>
        </p:txBody>
      </p:sp>
      <p:pic>
        <p:nvPicPr>
          <p:cNvPr id="5" name="Content Placeholder 4">
            <a:extLst>
              <a:ext uri="{FF2B5EF4-FFF2-40B4-BE49-F238E27FC236}">
                <a16:creationId xmlns:a16="http://schemas.microsoft.com/office/drawing/2014/main" id="{680533A6-C74E-415C-9473-1C00B57EBDF2}"/>
              </a:ext>
            </a:extLst>
          </p:cNvPr>
          <p:cNvPicPr>
            <a:picLocks noGrp="1" noChangeAspect="1"/>
          </p:cNvPicPr>
          <p:nvPr>
            <p:ph idx="1"/>
          </p:nvPr>
        </p:nvPicPr>
        <p:blipFill>
          <a:blip r:embed="rId2"/>
          <a:stretch>
            <a:fillRect/>
          </a:stretch>
        </p:blipFill>
        <p:spPr>
          <a:xfrm>
            <a:off x="2770495" y="1885969"/>
            <a:ext cx="7000589" cy="4596717"/>
          </a:xfrm>
        </p:spPr>
      </p:pic>
    </p:spTree>
    <p:extLst>
      <p:ext uri="{BB962C8B-B14F-4D97-AF65-F5344CB8AC3E}">
        <p14:creationId xmlns:p14="http://schemas.microsoft.com/office/powerpoint/2010/main" val="7899070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CD6E-4332-4AC4-B7FC-820E8EE5EFC5}"/>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6CE329DD-8093-4955-BE22-ACB33D2573EB}"/>
              </a:ext>
            </a:extLst>
          </p:cNvPr>
          <p:cNvSpPr>
            <a:spLocks noGrp="1"/>
          </p:cNvSpPr>
          <p:nvPr>
            <p:ph idx="1"/>
          </p:nvPr>
        </p:nvSpPr>
        <p:spPr/>
        <p:txBody>
          <a:bodyPr/>
          <a:lstStyle/>
          <a:p>
            <a:endParaRPr lang="en-AU"/>
          </a:p>
        </p:txBody>
      </p:sp>
      <p:pic>
        <p:nvPicPr>
          <p:cNvPr id="5" name="Picture 4">
            <a:extLst>
              <a:ext uri="{FF2B5EF4-FFF2-40B4-BE49-F238E27FC236}">
                <a16:creationId xmlns:a16="http://schemas.microsoft.com/office/drawing/2014/main" id="{4CB8578C-4792-465D-9603-76CE59281CCC}"/>
              </a:ext>
            </a:extLst>
          </p:cNvPr>
          <p:cNvPicPr>
            <a:picLocks noChangeAspect="1"/>
          </p:cNvPicPr>
          <p:nvPr/>
        </p:nvPicPr>
        <p:blipFill>
          <a:blip r:embed="rId2"/>
          <a:stretch>
            <a:fillRect/>
          </a:stretch>
        </p:blipFill>
        <p:spPr>
          <a:xfrm>
            <a:off x="452437" y="200025"/>
            <a:ext cx="11287125" cy="6457950"/>
          </a:xfrm>
          <a:prstGeom prst="rect">
            <a:avLst/>
          </a:prstGeom>
        </p:spPr>
      </p:pic>
      <p:sp>
        <p:nvSpPr>
          <p:cNvPr id="6" name="TextBox 5">
            <a:extLst>
              <a:ext uri="{FF2B5EF4-FFF2-40B4-BE49-F238E27FC236}">
                <a16:creationId xmlns:a16="http://schemas.microsoft.com/office/drawing/2014/main" id="{B331625A-5D1C-4339-86B8-8F9CC7C5A170}"/>
              </a:ext>
            </a:extLst>
          </p:cNvPr>
          <p:cNvSpPr txBox="1"/>
          <p:nvPr/>
        </p:nvSpPr>
        <p:spPr>
          <a:xfrm>
            <a:off x="4938830" y="1718099"/>
            <a:ext cx="6332353" cy="1477328"/>
          </a:xfrm>
          <a:prstGeom prst="rect">
            <a:avLst/>
          </a:prstGeom>
          <a:noFill/>
        </p:spPr>
        <p:txBody>
          <a:bodyPr wrap="square" rtlCol="0">
            <a:spAutoFit/>
          </a:bodyPr>
          <a:lstStyle/>
          <a:p>
            <a:r>
              <a:rPr lang="en-US" dirty="0"/>
              <a:t>Sales income results in an increase in income but also an increase in assets (cash at bank/accounts receivable).  Sales income increases equity (increase profit which increases equity) but it is not the result of a capital contribution by the owner</a:t>
            </a:r>
            <a:endParaRPr lang="en-AU" dirty="0"/>
          </a:p>
        </p:txBody>
      </p:sp>
      <p:sp>
        <p:nvSpPr>
          <p:cNvPr id="7" name="TextBox 6">
            <a:extLst>
              <a:ext uri="{FF2B5EF4-FFF2-40B4-BE49-F238E27FC236}">
                <a16:creationId xmlns:a16="http://schemas.microsoft.com/office/drawing/2014/main" id="{969014EE-7E69-4D40-9DC2-6EB035A97081}"/>
              </a:ext>
            </a:extLst>
          </p:cNvPr>
          <p:cNvSpPr txBox="1"/>
          <p:nvPr/>
        </p:nvSpPr>
        <p:spPr>
          <a:xfrm>
            <a:off x="4938830" y="4069080"/>
            <a:ext cx="6332353" cy="923330"/>
          </a:xfrm>
          <a:prstGeom prst="rect">
            <a:avLst/>
          </a:prstGeom>
          <a:noFill/>
        </p:spPr>
        <p:txBody>
          <a:bodyPr wrap="square" rtlCol="0">
            <a:spAutoFit/>
          </a:bodyPr>
          <a:lstStyle/>
          <a:p>
            <a:r>
              <a:rPr lang="en-US" dirty="0"/>
              <a:t>Sales income gets recognized at the same time as an increase to bank or accounts receivable (which are both assets)</a:t>
            </a:r>
            <a:endParaRPr lang="en-AU" dirty="0"/>
          </a:p>
        </p:txBody>
      </p:sp>
    </p:spTree>
    <p:extLst>
      <p:ext uri="{BB962C8B-B14F-4D97-AF65-F5344CB8AC3E}">
        <p14:creationId xmlns:p14="http://schemas.microsoft.com/office/powerpoint/2010/main" val="360026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F5E3-01B4-4E2A-9008-64A860B42C52}"/>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1AB4312F-5215-4CE0-8278-BEAD3C480388}"/>
              </a:ext>
            </a:extLst>
          </p:cNvPr>
          <p:cNvSpPr>
            <a:spLocks noGrp="1"/>
          </p:cNvSpPr>
          <p:nvPr>
            <p:ph idx="1"/>
          </p:nvPr>
        </p:nvSpPr>
        <p:spPr/>
        <p:txBody>
          <a:bodyPr/>
          <a:lstStyle/>
          <a:p>
            <a:endParaRPr lang="en-AU"/>
          </a:p>
        </p:txBody>
      </p:sp>
      <p:pic>
        <p:nvPicPr>
          <p:cNvPr id="5" name="Picture 4">
            <a:extLst>
              <a:ext uri="{FF2B5EF4-FFF2-40B4-BE49-F238E27FC236}">
                <a16:creationId xmlns:a16="http://schemas.microsoft.com/office/drawing/2014/main" id="{0316B5A9-A749-4EEA-B857-53CD62BF575D}"/>
              </a:ext>
            </a:extLst>
          </p:cNvPr>
          <p:cNvPicPr>
            <a:picLocks noChangeAspect="1"/>
          </p:cNvPicPr>
          <p:nvPr/>
        </p:nvPicPr>
        <p:blipFill>
          <a:blip r:embed="rId2"/>
          <a:stretch>
            <a:fillRect/>
          </a:stretch>
        </p:blipFill>
        <p:spPr>
          <a:xfrm>
            <a:off x="485775" y="357187"/>
            <a:ext cx="11220450" cy="6143625"/>
          </a:xfrm>
          <a:prstGeom prst="rect">
            <a:avLst/>
          </a:prstGeom>
        </p:spPr>
      </p:pic>
      <p:sp>
        <p:nvSpPr>
          <p:cNvPr id="6" name="Rectangle 5">
            <a:extLst>
              <a:ext uri="{FF2B5EF4-FFF2-40B4-BE49-F238E27FC236}">
                <a16:creationId xmlns:a16="http://schemas.microsoft.com/office/drawing/2014/main" id="{2FDFFE68-D6B6-473D-B931-8AA9C7A1CCFE}"/>
              </a:ext>
            </a:extLst>
          </p:cNvPr>
          <p:cNvSpPr/>
          <p:nvPr/>
        </p:nvSpPr>
        <p:spPr>
          <a:xfrm>
            <a:off x="3581667" y="2218623"/>
            <a:ext cx="701041" cy="32244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2000" b="1"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Wingdings 2" panose="05020102010507070707" pitchFamily="18" charset="2"/>
              </a:rPr>
              <a:t></a:t>
            </a:r>
            <a:endParaRPr lang="en-AU" sz="2000" b="1" dirty="0"/>
          </a:p>
        </p:txBody>
      </p:sp>
      <p:sp>
        <p:nvSpPr>
          <p:cNvPr id="7" name="Rectangle 6">
            <a:extLst>
              <a:ext uri="{FF2B5EF4-FFF2-40B4-BE49-F238E27FC236}">
                <a16:creationId xmlns:a16="http://schemas.microsoft.com/office/drawing/2014/main" id="{826AB269-1BF8-45B1-80F4-0CE7B7E1DC10}"/>
              </a:ext>
            </a:extLst>
          </p:cNvPr>
          <p:cNvSpPr/>
          <p:nvPr/>
        </p:nvSpPr>
        <p:spPr>
          <a:xfrm>
            <a:off x="3523381" y="2656572"/>
            <a:ext cx="701041" cy="32244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2000" b="1"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Wingdings 2" panose="05020102010507070707" pitchFamily="18" charset="2"/>
              </a:rPr>
              <a:t></a:t>
            </a:r>
            <a:endParaRPr lang="en-AU" sz="2000" b="1" dirty="0"/>
          </a:p>
        </p:txBody>
      </p:sp>
      <p:sp>
        <p:nvSpPr>
          <p:cNvPr id="8" name="Rectangle 7">
            <a:extLst>
              <a:ext uri="{FF2B5EF4-FFF2-40B4-BE49-F238E27FC236}">
                <a16:creationId xmlns:a16="http://schemas.microsoft.com/office/drawing/2014/main" id="{61EACC44-0FBF-44E9-A883-72484B402854}"/>
              </a:ext>
            </a:extLst>
          </p:cNvPr>
          <p:cNvSpPr/>
          <p:nvPr/>
        </p:nvSpPr>
        <p:spPr>
          <a:xfrm>
            <a:off x="5005672" y="2218623"/>
            <a:ext cx="2020771" cy="32244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rgbClr val="FF0000"/>
                </a:solidFill>
                <a:latin typeface="Calibri" panose="020F0502020204030204" pitchFamily="34" charset="0"/>
                <a:cs typeface="Calibri" panose="020F0502020204030204" pitchFamily="34" charset="0"/>
                <a:sym typeface="Wingdings 2" panose="05020102010507070707" pitchFamily="18" charset="2"/>
              </a:rPr>
              <a:t>Increase to Acc Receivable</a:t>
            </a:r>
            <a:endParaRPr lang="en-AU" sz="1600" dirty="0"/>
          </a:p>
        </p:txBody>
      </p:sp>
      <p:sp>
        <p:nvSpPr>
          <p:cNvPr id="11" name="Rectangle 10">
            <a:extLst>
              <a:ext uri="{FF2B5EF4-FFF2-40B4-BE49-F238E27FC236}">
                <a16:creationId xmlns:a16="http://schemas.microsoft.com/office/drawing/2014/main" id="{DE1999C7-DDA0-47EE-9589-AD26A420D283}"/>
              </a:ext>
            </a:extLst>
          </p:cNvPr>
          <p:cNvSpPr/>
          <p:nvPr/>
        </p:nvSpPr>
        <p:spPr>
          <a:xfrm>
            <a:off x="5005672" y="2693291"/>
            <a:ext cx="1888958" cy="30827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rgbClr val="FF0000"/>
                </a:solidFill>
                <a:latin typeface="Calibri" panose="020F0502020204030204" pitchFamily="34" charset="0"/>
                <a:cs typeface="Calibri" panose="020F0502020204030204" pitchFamily="34" charset="0"/>
                <a:sym typeface="Wingdings 2" panose="05020102010507070707" pitchFamily="18" charset="2"/>
              </a:rPr>
              <a:t>Increase to Bank</a:t>
            </a:r>
            <a:endParaRPr lang="en-AU" sz="1600" dirty="0"/>
          </a:p>
        </p:txBody>
      </p:sp>
      <p:sp>
        <p:nvSpPr>
          <p:cNvPr id="12" name="Rectangle 11">
            <a:extLst>
              <a:ext uri="{FF2B5EF4-FFF2-40B4-BE49-F238E27FC236}">
                <a16:creationId xmlns:a16="http://schemas.microsoft.com/office/drawing/2014/main" id="{6DA882F6-DBDA-402B-A978-4BD33EBCC1FA}"/>
              </a:ext>
            </a:extLst>
          </p:cNvPr>
          <p:cNvSpPr/>
          <p:nvPr/>
        </p:nvSpPr>
        <p:spPr>
          <a:xfrm>
            <a:off x="5028665" y="3113641"/>
            <a:ext cx="1888958" cy="32244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rgbClr val="FF0000"/>
                </a:solidFill>
                <a:latin typeface="Calibri" panose="020F0502020204030204" pitchFamily="34" charset="0"/>
                <a:cs typeface="Calibri" panose="020F0502020204030204" pitchFamily="34" charset="0"/>
                <a:sym typeface="Wingdings 2" panose="05020102010507070707" pitchFamily="18" charset="2"/>
              </a:rPr>
              <a:t>Increase to Bank</a:t>
            </a:r>
            <a:endParaRPr lang="en-AU" sz="1600" dirty="0"/>
          </a:p>
        </p:txBody>
      </p:sp>
      <p:pic>
        <p:nvPicPr>
          <p:cNvPr id="13" name="Picture 12">
            <a:extLst>
              <a:ext uri="{FF2B5EF4-FFF2-40B4-BE49-F238E27FC236}">
                <a16:creationId xmlns:a16="http://schemas.microsoft.com/office/drawing/2014/main" id="{4EAA14DD-ED1D-4EC6-B378-BACC63988F66}"/>
              </a:ext>
            </a:extLst>
          </p:cNvPr>
          <p:cNvPicPr>
            <a:picLocks noChangeAspect="1"/>
          </p:cNvPicPr>
          <p:nvPr/>
        </p:nvPicPr>
        <p:blipFill>
          <a:blip r:embed="rId3"/>
          <a:stretch>
            <a:fillRect/>
          </a:stretch>
        </p:blipFill>
        <p:spPr>
          <a:xfrm>
            <a:off x="3523321" y="3067944"/>
            <a:ext cx="701101" cy="542591"/>
          </a:xfrm>
          <a:prstGeom prst="rect">
            <a:avLst/>
          </a:prstGeom>
        </p:spPr>
      </p:pic>
      <p:sp>
        <p:nvSpPr>
          <p:cNvPr id="14" name="Rectangle 13">
            <a:extLst>
              <a:ext uri="{FF2B5EF4-FFF2-40B4-BE49-F238E27FC236}">
                <a16:creationId xmlns:a16="http://schemas.microsoft.com/office/drawing/2014/main" id="{8C2FAEC9-F282-440B-804E-07732DC22FEE}"/>
              </a:ext>
            </a:extLst>
          </p:cNvPr>
          <p:cNvSpPr/>
          <p:nvPr/>
        </p:nvSpPr>
        <p:spPr>
          <a:xfrm>
            <a:off x="7728017" y="3489675"/>
            <a:ext cx="701041" cy="32244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2000" b="1"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Wingdings 2" panose="05020102010507070707" pitchFamily="18" charset="2"/>
              </a:rPr>
              <a:t></a:t>
            </a:r>
            <a:endParaRPr lang="en-AU" sz="2000" b="1" dirty="0"/>
          </a:p>
        </p:txBody>
      </p:sp>
      <p:sp>
        <p:nvSpPr>
          <p:cNvPr id="15" name="Rectangle 14">
            <a:extLst>
              <a:ext uri="{FF2B5EF4-FFF2-40B4-BE49-F238E27FC236}">
                <a16:creationId xmlns:a16="http://schemas.microsoft.com/office/drawing/2014/main" id="{B1AE81DD-29CE-4A80-81F0-542C7F0156F2}"/>
              </a:ext>
            </a:extLst>
          </p:cNvPr>
          <p:cNvSpPr/>
          <p:nvPr/>
        </p:nvSpPr>
        <p:spPr>
          <a:xfrm>
            <a:off x="9251749" y="3607326"/>
            <a:ext cx="2020771" cy="32244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rgbClr val="FF0000"/>
                </a:solidFill>
              </a:rPr>
              <a:t>Decrease to AP</a:t>
            </a:r>
            <a:endParaRPr lang="en-AU" sz="1600" dirty="0">
              <a:solidFill>
                <a:srgbClr val="FF0000"/>
              </a:solidFill>
            </a:endParaRPr>
          </a:p>
        </p:txBody>
      </p:sp>
      <p:sp>
        <p:nvSpPr>
          <p:cNvPr id="16" name="Rectangle 15">
            <a:extLst>
              <a:ext uri="{FF2B5EF4-FFF2-40B4-BE49-F238E27FC236}">
                <a16:creationId xmlns:a16="http://schemas.microsoft.com/office/drawing/2014/main" id="{04BCA5A9-7AB9-4896-A78C-33010A473B81}"/>
              </a:ext>
            </a:extLst>
          </p:cNvPr>
          <p:cNvSpPr/>
          <p:nvPr/>
        </p:nvSpPr>
        <p:spPr>
          <a:xfrm>
            <a:off x="5005672" y="3994486"/>
            <a:ext cx="2020771" cy="32244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rgbClr val="FF0000"/>
                </a:solidFill>
                <a:latin typeface="Calibri" panose="020F0502020204030204" pitchFamily="34" charset="0"/>
                <a:cs typeface="Calibri" panose="020F0502020204030204" pitchFamily="34" charset="0"/>
                <a:sym typeface="Wingdings 2" panose="05020102010507070707" pitchFamily="18" charset="2"/>
              </a:rPr>
              <a:t>Increase to Bank</a:t>
            </a:r>
            <a:endParaRPr lang="en-AU" sz="1600" dirty="0"/>
          </a:p>
        </p:txBody>
      </p:sp>
      <p:pic>
        <p:nvPicPr>
          <p:cNvPr id="17" name="Picture 16">
            <a:extLst>
              <a:ext uri="{FF2B5EF4-FFF2-40B4-BE49-F238E27FC236}">
                <a16:creationId xmlns:a16="http://schemas.microsoft.com/office/drawing/2014/main" id="{E07F1211-2688-4DDA-9E24-C85152DB468C}"/>
              </a:ext>
            </a:extLst>
          </p:cNvPr>
          <p:cNvPicPr>
            <a:picLocks noChangeAspect="1"/>
          </p:cNvPicPr>
          <p:nvPr/>
        </p:nvPicPr>
        <p:blipFill>
          <a:blip r:embed="rId3"/>
          <a:stretch>
            <a:fillRect/>
          </a:stretch>
        </p:blipFill>
        <p:spPr>
          <a:xfrm>
            <a:off x="3580537" y="3916681"/>
            <a:ext cx="701101" cy="542591"/>
          </a:xfrm>
          <a:prstGeom prst="rect">
            <a:avLst/>
          </a:prstGeom>
        </p:spPr>
      </p:pic>
      <p:pic>
        <p:nvPicPr>
          <p:cNvPr id="18" name="Picture 17">
            <a:extLst>
              <a:ext uri="{FF2B5EF4-FFF2-40B4-BE49-F238E27FC236}">
                <a16:creationId xmlns:a16="http://schemas.microsoft.com/office/drawing/2014/main" id="{D3A4CD3A-B152-4667-98B9-54CC5ACD62D3}"/>
              </a:ext>
            </a:extLst>
          </p:cNvPr>
          <p:cNvPicPr>
            <a:picLocks noChangeAspect="1"/>
          </p:cNvPicPr>
          <p:nvPr/>
        </p:nvPicPr>
        <p:blipFill>
          <a:blip r:embed="rId3"/>
          <a:stretch>
            <a:fillRect/>
          </a:stretch>
        </p:blipFill>
        <p:spPr>
          <a:xfrm>
            <a:off x="3592003" y="4420863"/>
            <a:ext cx="701101" cy="542591"/>
          </a:xfrm>
          <a:prstGeom prst="rect">
            <a:avLst/>
          </a:prstGeom>
        </p:spPr>
      </p:pic>
      <p:sp>
        <p:nvSpPr>
          <p:cNvPr id="20" name="Rectangle 19">
            <a:extLst>
              <a:ext uri="{FF2B5EF4-FFF2-40B4-BE49-F238E27FC236}">
                <a16:creationId xmlns:a16="http://schemas.microsoft.com/office/drawing/2014/main" id="{A2149B8B-46B7-4180-BE15-350396ACBA5D}"/>
              </a:ext>
            </a:extLst>
          </p:cNvPr>
          <p:cNvSpPr/>
          <p:nvPr/>
        </p:nvSpPr>
        <p:spPr>
          <a:xfrm>
            <a:off x="5005672" y="4469155"/>
            <a:ext cx="2020771" cy="32244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rgbClr val="FF0000"/>
                </a:solidFill>
                <a:latin typeface="Calibri" panose="020F0502020204030204" pitchFamily="34" charset="0"/>
                <a:cs typeface="Calibri" panose="020F0502020204030204" pitchFamily="34" charset="0"/>
                <a:sym typeface="Wingdings 2" panose="05020102010507070707" pitchFamily="18" charset="2"/>
              </a:rPr>
              <a:t>Increase to Accrued Interest Income</a:t>
            </a:r>
            <a:endParaRPr lang="en-AU" sz="1600" dirty="0"/>
          </a:p>
        </p:txBody>
      </p:sp>
      <p:pic>
        <p:nvPicPr>
          <p:cNvPr id="21" name="Picture 20">
            <a:extLst>
              <a:ext uri="{FF2B5EF4-FFF2-40B4-BE49-F238E27FC236}">
                <a16:creationId xmlns:a16="http://schemas.microsoft.com/office/drawing/2014/main" id="{0D3E313A-FCDB-4D21-B7E9-A3E9DEF8944B}"/>
              </a:ext>
            </a:extLst>
          </p:cNvPr>
          <p:cNvPicPr>
            <a:picLocks noChangeAspect="1"/>
          </p:cNvPicPr>
          <p:nvPr/>
        </p:nvPicPr>
        <p:blipFill>
          <a:blip r:embed="rId3"/>
          <a:stretch>
            <a:fillRect/>
          </a:stretch>
        </p:blipFill>
        <p:spPr>
          <a:xfrm>
            <a:off x="7728017" y="5067078"/>
            <a:ext cx="701101" cy="542591"/>
          </a:xfrm>
          <a:prstGeom prst="rect">
            <a:avLst/>
          </a:prstGeom>
        </p:spPr>
      </p:pic>
      <p:sp>
        <p:nvSpPr>
          <p:cNvPr id="22" name="Rectangle 21">
            <a:extLst>
              <a:ext uri="{FF2B5EF4-FFF2-40B4-BE49-F238E27FC236}">
                <a16:creationId xmlns:a16="http://schemas.microsoft.com/office/drawing/2014/main" id="{D5FBE1DB-AFD9-4A87-9AD3-564A4C24A530}"/>
              </a:ext>
            </a:extLst>
          </p:cNvPr>
          <p:cNvSpPr/>
          <p:nvPr/>
        </p:nvSpPr>
        <p:spPr>
          <a:xfrm>
            <a:off x="9251748" y="5015928"/>
            <a:ext cx="2020771" cy="32244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rgbClr val="FF0000"/>
                </a:solidFill>
              </a:rPr>
              <a:t>Decrease to Unearned income</a:t>
            </a:r>
            <a:endParaRPr lang="en-AU" sz="1600" dirty="0">
              <a:solidFill>
                <a:srgbClr val="FF0000"/>
              </a:solidFill>
            </a:endParaRPr>
          </a:p>
        </p:txBody>
      </p:sp>
    </p:spTree>
    <p:extLst>
      <p:ext uri="{BB962C8B-B14F-4D97-AF65-F5344CB8AC3E}">
        <p14:creationId xmlns:p14="http://schemas.microsoft.com/office/powerpoint/2010/main" val="76043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ppt_x"/>
                                          </p:val>
                                        </p:tav>
                                        <p:tav tm="100000">
                                          <p:val>
                                            <p:strVal val="#ppt_x"/>
                                          </p:val>
                                        </p:tav>
                                      </p:tavLst>
                                    </p:anim>
                                    <p:anim calcmode="lin" valueType="num">
                                      <p:cBhvr additive="base">
                                        <p:cTn id="4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500" fill="hold"/>
                                        <p:tgtEl>
                                          <p:spTgt spid="17"/>
                                        </p:tgtEl>
                                        <p:attrNameLst>
                                          <p:attrName>ppt_x</p:attrName>
                                        </p:attrNameLst>
                                      </p:cBhvr>
                                      <p:tavLst>
                                        <p:tav tm="0">
                                          <p:val>
                                            <p:strVal val="#ppt_x"/>
                                          </p:val>
                                        </p:tav>
                                        <p:tav tm="100000">
                                          <p:val>
                                            <p:strVal val="#ppt_x"/>
                                          </p:val>
                                        </p:tav>
                                      </p:tavLst>
                                    </p:anim>
                                    <p:anim calcmode="lin" valueType="num">
                                      <p:cBhvr additive="base">
                                        <p:cTn id="5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8"/>
                                        </p:tgtEl>
                                        <p:attrNameLst>
                                          <p:attrName>style.visibility</p:attrName>
                                        </p:attrNameLst>
                                      </p:cBhvr>
                                      <p:to>
                                        <p:strVal val="visible"/>
                                      </p:to>
                                    </p:set>
                                    <p:anim calcmode="lin" valueType="num">
                                      <p:cBhvr additive="base">
                                        <p:cTn id="67" dur="500" fill="hold"/>
                                        <p:tgtEl>
                                          <p:spTgt spid="18"/>
                                        </p:tgtEl>
                                        <p:attrNameLst>
                                          <p:attrName>ppt_x</p:attrName>
                                        </p:attrNameLst>
                                      </p:cBhvr>
                                      <p:tavLst>
                                        <p:tav tm="0">
                                          <p:val>
                                            <p:strVal val="#ppt_x"/>
                                          </p:val>
                                        </p:tav>
                                        <p:tav tm="100000">
                                          <p:val>
                                            <p:strVal val="#ppt_x"/>
                                          </p:val>
                                        </p:tav>
                                      </p:tavLst>
                                    </p:anim>
                                    <p:anim calcmode="lin" valueType="num">
                                      <p:cBhvr additive="base">
                                        <p:cTn id="6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0"/>
                                        </p:tgtEl>
                                        <p:attrNameLst>
                                          <p:attrName>style.visibility</p:attrName>
                                        </p:attrNameLst>
                                      </p:cBhvr>
                                      <p:to>
                                        <p:strVal val="visible"/>
                                      </p:to>
                                    </p:set>
                                    <p:anim calcmode="lin" valueType="num">
                                      <p:cBhvr additive="base">
                                        <p:cTn id="73" dur="500" fill="hold"/>
                                        <p:tgtEl>
                                          <p:spTgt spid="20"/>
                                        </p:tgtEl>
                                        <p:attrNameLst>
                                          <p:attrName>ppt_x</p:attrName>
                                        </p:attrNameLst>
                                      </p:cBhvr>
                                      <p:tavLst>
                                        <p:tav tm="0">
                                          <p:val>
                                            <p:strVal val="#ppt_x"/>
                                          </p:val>
                                        </p:tav>
                                        <p:tav tm="100000">
                                          <p:val>
                                            <p:strVal val="#ppt_x"/>
                                          </p:val>
                                        </p:tav>
                                      </p:tavLst>
                                    </p:anim>
                                    <p:anim calcmode="lin" valueType="num">
                                      <p:cBhvr additive="base">
                                        <p:cTn id="7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21"/>
                                        </p:tgtEl>
                                        <p:attrNameLst>
                                          <p:attrName>style.visibility</p:attrName>
                                        </p:attrNameLst>
                                      </p:cBhvr>
                                      <p:to>
                                        <p:strVal val="visible"/>
                                      </p:to>
                                    </p:set>
                                    <p:anim calcmode="lin" valueType="num">
                                      <p:cBhvr additive="base">
                                        <p:cTn id="79" dur="500" fill="hold"/>
                                        <p:tgtEl>
                                          <p:spTgt spid="21"/>
                                        </p:tgtEl>
                                        <p:attrNameLst>
                                          <p:attrName>ppt_x</p:attrName>
                                        </p:attrNameLst>
                                      </p:cBhvr>
                                      <p:tavLst>
                                        <p:tav tm="0">
                                          <p:val>
                                            <p:strVal val="#ppt_x"/>
                                          </p:val>
                                        </p:tav>
                                        <p:tav tm="100000">
                                          <p:val>
                                            <p:strVal val="#ppt_x"/>
                                          </p:val>
                                        </p:tav>
                                      </p:tavLst>
                                    </p:anim>
                                    <p:anim calcmode="lin" valueType="num">
                                      <p:cBhvr additive="base">
                                        <p:cTn id="8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22"/>
                                        </p:tgtEl>
                                        <p:attrNameLst>
                                          <p:attrName>style.visibility</p:attrName>
                                        </p:attrNameLst>
                                      </p:cBhvr>
                                      <p:to>
                                        <p:strVal val="visible"/>
                                      </p:to>
                                    </p:set>
                                    <p:anim calcmode="lin" valueType="num">
                                      <p:cBhvr additive="base">
                                        <p:cTn id="85" dur="500" fill="hold"/>
                                        <p:tgtEl>
                                          <p:spTgt spid="22"/>
                                        </p:tgtEl>
                                        <p:attrNameLst>
                                          <p:attrName>ppt_x</p:attrName>
                                        </p:attrNameLst>
                                      </p:cBhvr>
                                      <p:tavLst>
                                        <p:tav tm="0">
                                          <p:val>
                                            <p:strVal val="#ppt_x"/>
                                          </p:val>
                                        </p:tav>
                                        <p:tav tm="100000">
                                          <p:val>
                                            <p:strVal val="#ppt_x"/>
                                          </p:val>
                                        </p:tav>
                                      </p:tavLst>
                                    </p:anim>
                                    <p:anim calcmode="lin" valueType="num">
                                      <p:cBhvr additive="base">
                                        <p:cTn id="8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P spid="12" grpId="0" animBg="1"/>
      <p:bldP spid="14" grpId="0" animBg="1"/>
      <p:bldP spid="15" grpId="0" animBg="1"/>
      <p:bldP spid="16" grpId="0" animBg="1"/>
      <p:bldP spid="20" grpId="0" animBg="1"/>
      <p:bldP spid="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39597-DE52-4DDE-B643-1BD642A9FFBA}"/>
              </a:ext>
            </a:extLst>
          </p:cNvPr>
          <p:cNvSpPr>
            <a:spLocks noGrp="1"/>
          </p:cNvSpPr>
          <p:nvPr>
            <p:ph type="title"/>
          </p:nvPr>
        </p:nvSpPr>
        <p:spPr/>
        <p:txBody>
          <a:bodyPr/>
          <a:lstStyle/>
          <a:p>
            <a:r>
              <a:rPr lang="en-US" dirty="0"/>
              <a:t>SCSA support material continued</a:t>
            </a:r>
            <a:endParaRPr lang="en-AU" dirty="0"/>
          </a:p>
        </p:txBody>
      </p:sp>
      <p:sp>
        <p:nvSpPr>
          <p:cNvPr id="3" name="Content Placeholder 2">
            <a:extLst>
              <a:ext uri="{FF2B5EF4-FFF2-40B4-BE49-F238E27FC236}">
                <a16:creationId xmlns:a16="http://schemas.microsoft.com/office/drawing/2014/main" id="{6CF85C30-D45E-4532-87AA-A04E5C83DFA7}"/>
              </a:ext>
            </a:extLst>
          </p:cNvPr>
          <p:cNvSpPr>
            <a:spLocks noGrp="1"/>
          </p:cNvSpPr>
          <p:nvPr>
            <p:ph idx="1"/>
          </p:nvPr>
        </p:nvSpPr>
        <p:spPr>
          <a:xfrm>
            <a:off x="1066800" y="2103120"/>
            <a:ext cx="10344150" cy="3931920"/>
          </a:xfrm>
        </p:spPr>
        <p:txBody>
          <a:bodyPr/>
          <a:lstStyle/>
          <a:p>
            <a:pPr marL="0" indent="0">
              <a:buNone/>
            </a:pPr>
            <a:r>
              <a:rPr lang="en-AU" dirty="0">
                <a:hlinkClick r:id="rId2"/>
              </a:rPr>
              <a:t>h</a:t>
            </a:r>
            <a:r>
              <a:rPr lang="en-AU" dirty="0">
                <a:hlinkClick r:id="rId3"/>
              </a:rPr>
              <a:t> Years 11 and 12 | Accounting and Finance (scsa.wa.edu.au)</a:t>
            </a:r>
            <a:endParaRPr lang="en-AU" dirty="0"/>
          </a:p>
        </p:txBody>
      </p:sp>
      <p:pic>
        <p:nvPicPr>
          <p:cNvPr id="5" name="Picture 4">
            <a:extLst>
              <a:ext uri="{FF2B5EF4-FFF2-40B4-BE49-F238E27FC236}">
                <a16:creationId xmlns:a16="http://schemas.microsoft.com/office/drawing/2014/main" id="{A4F27370-22A0-4364-8D99-10987C2993E5}"/>
              </a:ext>
            </a:extLst>
          </p:cNvPr>
          <p:cNvPicPr>
            <a:picLocks noChangeAspect="1"/>
          </p:cNvPicPr>
          <p:nvPr/>
        </p:nvPicPr>
        <p:blipFill>
          <a:blip r:embed="rId4"/>
          <a:stretch>
            <a:fillRect/>
          </a:stretch>
        </p:blipFill>
        <p:spPr>
          <a:xfrm>
            <a:off x="2338387" y="3605556"/>
            <a:ext cx="7686675" cy="2609850"/>
          </a:xfrm>
          <a:prstGeom prst="rect">
            <a:avLst/>
          </a:prstGeom>
        </p:spPr>
      </p:pic>
    </p:spTree>
    <p:extLst>
      <p:ext uri="{BB962C8B-B14F-4D97-AF65-F5344CB8AC3E}">
        <p14:creationId xmlns:p14="http://schemas.microsoft.com/office/powerpoint/2010/main" val="25901695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5CD24-6F7E-46B5-8105-3C80C5E2340C}"/>
              </a:ext>
            </a:extLst>
          </p:cNvPr>
          <p:cNvSpPr>
            <a:spLocks noGrp="1"/>
          </p:cNvSpPr>
          <p:nvPr>
            <p:ph type="title"/>
          </p:nvPr>
        </p:nvSpPr>
        <p:spPr/>
        <p:txBody>
          <a:bodyPr>
            <a:normAutofit fontScale="90000"/>
          </a:bodyPr>
          <a:lstStyle/>
          <a:p>
            <a:r>
              <a:rPr lang="en-US" dirty="0"/>
              <a:t>Expense definition and recognition</a:t>
            </a:r>
            <a:endParaRPr lang="en-AU" dirty="0"/>
          </a:p>
        </p:txBody>
      </p:sp>
      <p:pic>
        <p:nvPicPr>
          <p:cNvPr id="5" name="Picture 4">
            <a:extLst>
              <a:ext uri="{FF2B5EF4-FFF2-40B4-BE49-F238E27FC236}">
                <a16:creationId xmlns:a16="http://schemas.microsoft.com/office/drawing/2014/main" id="{A3795279-A6D2-4151-8F1F-CADC8BE2EE1D}"/>
              </a:ext>
            </a:extLst>
          </p:cNvPr>
          <p:cNvPicPr>
            <a:picLocks noChangeAspect="1"/>
          </p:cNvPicPr>
          <p:nvPr/>
        </p:nvPicPr>
        <p:blipFill>
          <a:blip r:embed="rId2"/>
          <a:stretch>
            <a:fillRect/>
          </a:stretch>
        </p:blipFill>
        <p:spPr>
          <a:xfrm>
            <a:off x="1416719" y="2014194"/>
            <a:ext cx="8877300" cy="3848100"/>
          </a:xfrm>
          <a:prstGeom prst="rect">
            <a:avLst/>
          </a:prstGeom>
        </p:spPr>
      </p:pic>
      <p:pic>
        <p:nvPicPr>
          <p:cNvPr id="6" name="Picture 5"/>
          <p:cNvPicPr>
            <a:picLocks noChangeAspect="1"/>
          </p:cNvPicPr>
          <p:nvPr/>
        </p:nvPicPr>
        <p:blipFill>
          <a:blip r:embed="rId3"/>
          <a:stretch>
            <a:fillRect/>
          </a:stretch>
        </p:blipFill>
        <p:spPr>
          <a:xfrm>
            <a:off x="209550" y="5715305"/>
            <a:ext cx="857250" cy="952500"/>
          </a:xfrm>
          <a:prstGeom prst="rect">
            <a:avLst/>
          </a:prstGeom>
        </p:spPr>
      </p:pic>
    </p:spTree>
    <p:extLst>
      <p:ext uri="{BB962C8B-B14F-4D97-AF65-F5344CB8AC3E}">
        <p14:creationId xmlns:p14="http://schemas.microsoft.com/office/powerpoint/2010/main" val="31191654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169A2-E0A7-456D-84D2-993553040FB5}"/>
              </a:ext>
            </a:extLst>
          </p:cNvPr>
          <p:cNvSpPr>
            <a:spLocks noGrp="1"/>
          </p:cNvSpPr>
          <p:nvPr>
            <p:ph type="title"/>
          </p:nvPr>
        </p:nvSpPr>
        <p:spPr/>
        <p:txBody>
          <a:bodyPr>
            <a:normAutofit fontScale="90000"/>
          </a:bodyPr>
          <a:lstStyle/>
          <a:p>
            <a:r>
              <a:rPr lang="en-US" dirty="0"/>
              <a:t>Activity 10:  Expense definition and recognition</a:t>
            </a:r>
            <a:endParaRPr lang="en-AU" dirty="0"/>
          </a:p>
        </p:txBody>
      </p:sp>
      <p:sp>
        <p:nvSpPr>
          <p:cNvPr id="3" name="Content Placeholder 2">
            <a:extLst>
              <a:ext uri="{FF2B5EF4-FFF2-40B4-BE49-F238E27FC236}">
                <a16:creationId xmlns:a16="http://schemas.microsoft.com/office/drawing/2014/main" id="{0B3D5447-66A4-4514-8171-B1CBB5242616}"/>
              </a:ext>
            </a:extLst>
          </p:cNvPr>
          <p:cNvSpPr>
            <a:spLocks noGrp="1"/>
          </p:cNvSpPr>
          <p:nvPr>
            <p:ph idx="1"/>
          </p:nvPr>
        </p:nvSpPr>
        <p:spPr/>
        <p:txBody>
          <a:bodyPr/>
          <a:lstStyle/>
          <a:p>
            <a:endParaRPr lang="en-AU" dirty="0"/>
          </a:p>
        </p:txBody>
      </p:sp>
      <p:pic>
        <p:nvPicPr>
          <p:cNvPr id="4" name="Picture 3"/>
          <p:cNvPicPr>
            <a:picLocks noChangeAspect="1"/>
          </p:cNvPicPr>
          <p:nvPr/>
        </p:nvPicPr>
        <p:blipFill>
          <a:blip r:embed="rId2"/>
          <a:stretch>
            <a:fillRect/>
          </a:stretch>
        </p:blipFill>
        <p:spPr>
          <a:xfrm>
            <a:off x="209550" y="5715305"/>
            <a:ext cx="857250" cy="952500"/>
          </a:xfrm>
          <a:prstGeom prst="rect">
            <a:avLst/>
          </a:prstGeom>
        </p:spPr>
      </p:pic>
      <p:pic>
        <p:nvPicPr>
          <p:cNvPr id="6" name="Picture 5">
            <a:extLst>
              <a:ext uri="{FF2B5EF4-FFF2-40B4-BE49-F238E27FC236}">
                <a16:creationId xmlns:a16="http://schemas.microsoft.com/office/drawing/2014/main" id="{C4E5103B-BD1A-4A50-8C2A-1844C78AFD27}"/>
              </a:ext>
            </a:extLst>
          </p:cNvPr>
          <p:cNvPicPr>
            <a:picLocks noChangeAspect="1"/>
          </p:cNvPicPr>
          <p:nvPr/>
        </p:nvPicPr>
        <p:blipFill>
          <a:blip r:embed="rId3"/>
          <a:stretch>
            <a:fillRect/>
          </a:stretch>
        </p:blipFill>
        <p:spPr>
          <a:xfrm>
            <a:off x="2947917" y="1929107"/>
            <a:ext cx="7117404" cy="4683233"/>
          </a:xfrm>
          <a:prstGeom prst="rect">
            <a:avLst/>
          </a:prstGeom>
        </p:spPr>
      </p:pic>
    </p:spTree>
    <p:extLst>
      <p:ext uri="{BB962C8B-B14F-4D97-AF65-F5344CB8AC3E}">
        <p14:creationId xmlns:p14="http://schemas.microsoft.com/office/powerpoint/2010/main" val="22502789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C54E2-4E20-47E2-A4BC-468E7CABD967}"/>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F380D121-7BE7-4806-90E8-3C9B7392261D}"/>
              </a:ext>
            </a:extLst>
          </p:cNvPr>
          <p:cNvSpPr>
            <a:spLocks noGrp="1"/>
          </p:cNvSpPr>
          <p:nvPr>
            <p:ph idx="1"/>
          </p:nvPr>
        </p:nvSpPr>
        <p:spPr/>
        <p:txBody>
          <a:bodyPr/>
          <a:lstStyle/>
          <a:p>
            <a:endParaRPr lang="en-AU"/>
          </a:p>
        </p:txBody>
      </p:sp>
      <p:pic>
        <p:nvPicPr>
          <p:cNvPr id="5" name="Picture 4">
            <a:extLst>
              <a:ext uri="{FF2B5EF4-FFF2-40B4-BE49-F238E27FC236}">
                <a16:creationId xmlns:a16="http://schemas.microsoft.com/office/drawing/2014/main" id="{ACF79DAF-0331-4B0A-A92B-9E3654AC54E4}"/>
              </a:ext>
            </a:extLst>
          </p:cNvPr>
          <p:cNvPicPr>
            <a:picLocks noChangeAspect="1"/>
          </p:cNvPicPr>
          <p:nvPr/>
        </p:nvPicPr>
        <p:blipFill>
          <a:blip r:embed="rId2"/>
          <a:stretch>
            <a:fillRect/>
          </a:stretch>
        </p:blipFill>
        <p:spPr>
          <a:xfrm>
            <a:off x="604837" y="685800"/>
            <a:ext cx="10982325" cy="5486400"/>
          </a:xfrm>
          <a:prstGeom prst="rect">
            <a:avLst/>
          </a:prstGeom>
        </p:spPr>
      </p:pic>
      <p:sp>
        <p:nvSpPr>
          <p:cNvPr id="6" name="TextBox 5">
            <a:extLst>
              <a:ext uri="{FF2B5EF4-FFF2-40B4-BE49-F238E27FC236}">
                <a16:creationId xmlns:a16="http://schemas.microsoft.com/office/drawing/2014/main" id="{62084A51-EF21-462F-A1E7-735E2191E4AE}"/>
              </a:ext>
            </a:extLst>
          </p:cNvPr>
          <p:cNvSpPr txBox="1"/>
          <p:nvPr/>
        </p:nvSpPr>
        <p:spPr>
          <a:xfrm>
            <a:off x="5023828" y="2449619"/>
            <a:ext cx="6332353" cy="923330"/>
          </a:xfrm>
          <a:prstGeom prst="rect">
            <a:avLst/>
          </a:prstGeom>
          <a:noFill/>
        </p:spPr>
        <p:txBody>
          <a:bodyPr wrap="square" rtlCol="0">
            <a:spAutoFit/>
          </a:bodyPr>
          <a:lstStyle/>
          <a:p>
            <a:r>
              <a:rPr lang="en-US" dirty="0"/>
              <a:t>Wages expense results in decrease to equity as expenses decrease profit.  This is a decrease to equity but is not the result of drawings by the owner.</a:t>
            </a:r>
            <a:endParaRPr lang="en-AU" dirty="0"/>
          </a:p>
        </p:txBody>
      </p:sp>
      <p:sp>
        <p:nvSpPr>
          <p:cNvPr id="7" name="TextBox 6">
            <a:extLst>
              <a:ext uri="{FF2B5EF4-FFF2-40B4-BE49-F238E27FC236}">
                <a16:creationId xmlns:a16="http://schemas.microsoft.com/office/drawing/2014/main" id="{62EB02C9-A97C-4BCB-B750-1E947AFD5052}"/>
              </a:ext>
            </a:extLst>
          </p:cNvPr>
          <p:cNvSpPr txBox="1"/>
          <p:nvPr/>
        </p:nvSpPr>
        <p:spPr>
          <a:xfrm>
            <a:off x="5023828" y="4855304"/>
            <a:ext cx="6332353" cy="923330"/>
          </a:xfrm>
          <a:prstGeom prst="rect">
            <a:avLst/>
          </a:prstGeom>
          <a:noFill/>
        </p:spPr>
        <p:txBody>
          <a:bodyPr wrap="square" rtlCol="0">
            <a:spAutoFit/>
          </a:bodyPr>
          <a:lstStyle/>
          <a:p>
            <a:r>
              <a:rPr lang="en-US" dirty="0"/>
              <a:t>The recognition of a wages expense will result in an increase to liability (accrued wages) if the expense has not yet been paid or decrease to asset (cash at bank)</a:t>
            </a:r>
            <a:endParaRPr lang="en-AU" dirty="0"/>
          </a:p>
        </p:txBody>
      </p:sp>
    </p:spTree>
    <p:extLst>
      <p:ext uri="{BB962C8B-B14F-4D97-AF65-F5344CB8AC3E}">
        <p14:creationId xmlns:p14="http://schemas.microsoft.com/office/powerpoint/2010/main" val="3101682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4FB77-C013-4901-8722-6A94E1CBAE18}"/>
              </a:ext>
            </a:extLst>
          </p:cNvPr>
          <p:cNvSpPr>
            <a:spLocks noGrp="1"/>
          </p:cNvSpPr>
          <p:nvPr>
            <p:ph type="title"/>
          </p:nvPr>
        </p:nvSpPr>
        <p:spPr/>
        <p:txBody>
          <a:bodyPr>
            <a:normAutofit fontScale="90000"/>
          </a:bodyPr>
          <a:lstStyle/>
          <a:p>
            <a:r>
              <a:rPr lang="en-US" dirty="0"/>
              <a:t>Activity 11:  Recognition and derecognition</a:t>
            </a:r>
            <a:endParaRPr lang="en-AU" dirty="0"/>
          </a:p>
        </p:txBody>
      </p:sp>
      <p:sp>
        <p:nvSpPr>
          <p:cNvPr id="5" name="Content Placeholder 4">
            <a:extLst>
              <a:ext uri="{FF2B5EF4-FFF2-40B4-BE49-F238E27FC236}">
                <a16:creationId xmlns:a16="http://schemas.microsoft.com/office/drawing/2014/main" id="{9E993506-1D7C-4685-80EE-2B2C78CB6295}"/>
              </a:ext>
            </a:extLst>
          </p:cNvPr>
          <p:cNvSpPr>
            <a:spLocks noGrp="1"/>
          </p:cNvSpPr>
          <p:nvPr>
            <p:ph idx="1"/>
          </p:nvPr>
        </p:nvSpPr>
        <p:spPr/>
        <p:txBody>
          <a:bodyPr/>
          <a:lstStyle/>
          <a:p>
            <a:endParaRPr lang="en-AU"/>
          </a:p>
        </p:txBody>
      </p:sp>
      <p:pic>
        <p:nvPicPr>
          <p:cNvPr id="4" name="Picture 3">
            <a:extLst>
              <a:ext uri="{FF2B5EF4-FFF2-40B4-BE49-F238E27FC236}">
                <a16:creationId xmlns:a16="http://schemas.microsoft.com/office/drawing/2014/main" id="{3674045D-ECF3-4677-B083-06CDA5B5C43C}"/>
              </a:ext>
            </a:extLst>
          </p:cNvPr>
          <p:cNvPicPr>
            <a:picLocks noChangeAspect="1"/>
          </p:cNvPicPr>
          <p:nvPr/>
        </p:nvPicPr>
        <p:blipFill>
          <a:blip r:embed="rId2"/>
          <a:stretch>
            <a:fillRect/>
          </a:stretch>
        </p:blipFill>
        <p:spPr>
          <a:xfrm>
            <a:off x="866633" y="2245057"/>
            <a:ext cx="10644640" cy="4080108"/>
          </a:xfrm>
          <a:prstGeom prst="rect">
            <a:avLst/>
          </a:prstGeom>
        </p:spPr>
      </p:pic>
    </p:spTree>
    <p:extLst>
      <p:ext uri="{BB962C8B-B14F-4D97-AF65-F5344CB8AC3E}">
        <p14:creationId xmlns:p14="http://schemas.microsoft.com/office/powerpoint/2010/main" val="23152968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1DE7A-F1D6-40F6-88CF-48216E28FC5B}"/>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133024F0-8EE9-455D-81FE-B56D8FA266B8}"/>
              </a:ext>
            </a:extLst>
          </p:cNvPr>
          <p:cNvSpPr>
            <a:spLocks noGrp="1"/>
          </p:cNvSpPr>
          <p:nvPr>
            <p:ph idx="1"/>
          </p:nvPr>
        </p:nvSpPr>
        <p:spPr/>
        <p:txBody>
          <a:bodyPr/>
          <a:lstStyle/>
          <a:p>
            <a:endParaRPr lang="en-AU"/>
          </a:p>
        </p:txBody>
      </p:sp>
      <p:pic>
        <p:nvPicPr>
          <p:cNvPr id="5" name="Picture 4">
            <a:extLst>
              <a:ext uri="{FF2B5EF4-FFF2-40B4-BE49-F238E27FC236}">
                <a16:creationId xmlns:a16="http://schemas.microsoft.com/office/drawing/2014/main" id="{F983DC28-9CA5-4F91-9AD6-E71E0B1F4A18}"/>
              </a:ext>
            </a:extLst>
          </p:cNvPr>
          <p:cNvPicPr>
            <a:picLocks noChangeAspect="1"/>
          </p:cNvPicPr>
          <p:nvPr/>
        </p:nvPicPr>
        <p:blipFill>
          <a:blip r:embed="rId2"/>
          <a:stretch>
            <a:fillRect/>
          </a:stretch>
        </p:blipFill>
        <p:spPr>
          <a:xfrm>
            <a:off x="364490" y="417830"/>
            <a:ext cx="11370310" cy="5312410"/>
          </a:xfrm>
          <a:prstGeom prst="rect">
            <a:avLst/>
          </a:prstGeom>
        </p:spPr>
      </p:pic>
      <p:sp>
        <p:nvSpPr>
          <p:cNvPr id="6" name="Rectangle 5">
            <a:extLst>
              <a:ext uri="{FF2B5EF4-FFF2-40B4-BE49-F238E27FC236}">
                <a16:creationId xmlns:a16="http://schemas.microsoft.com/office/drawing/2014/main" id="{B50248C7-F4F3-46E3-B3D3-0131CC166CB0}"/>
              </a:ext>
            </a:extLst>
          </p:cNvPr>
          <p:cNvSpPr/>
          <p:nvPr/>
        </p:nvSpPr>
        <p:spPr>
          <a:xfrm>
            <a:off x="4211587" y="3549583"/>
            <a:ext cx="701041" cy="32244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2000" b="1"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Wingdings 2" panose="05020102010507070707" pitchFamily="18" charset="2"/>
              </a:rPr>
              <a:t></a:t>
            </a:r>
            <a:endParaRPr lang="en-AU" sz="2000" b="1" dirty="0"/>
          </a:p>
        </p:txBody>
      </p:sp>
      <p:sp>
        <p:nvSpPr>
          <p:cNvPr id="7" name="Rectangle 6">
            <a:extLst>
              <a:ext uri="{FF2B5EF4-FFF2-40B4-BE49-F238E27FC236}">
                <a16:creationId xmlns:a16="http://schemas.microsoft.com/office/drawing/2014/main" id="{70E145EE-5D48-4B22-953D-AF63035E4DEC}"/>
              </a:ext>
            </a:extLst>
          </p:cNvPr>
          <p:cNvSpPr/>
          <p:nvPr/>
        </p:nvSpPr>
        <p:spPr>
          <a:xfrm>
            <a:off x="6096000" y="3429000"/>
            <a:ext cx="1888958" cy="32244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rgbClr val="FF0000"/>
                </a:solidFill>
                <a:latin typeface="Calibri" panose="020F0502020204030204" pitchFamily="34" charset="0"/>
                <a:cs typeface="Calibri" panose="020F0502020204030204" pitchFamily="34" charset="0"/>
                <a:sym typeface="Wingdings 2" panose="05020102010507070707" pitchFamily="18" charset="2"/>
              </a:rPr>
              <a:t>Increase to Accrued wages</a:t>
            </a:r>
            <a:endParaRPr lang="en-AU" sz="1600" dirty="0"/>
          </a:p>
        </p:txBody>
      </p:sp>
      <p:sp>
        <p:nvSpPr>
          <p:cNvPr id="8" name="Rectangle 7">
            <a:extLst>
              <a:ext uri="{FF2B5EF4-FFF2-40B4-BE49-F238E27FC236}">
                <a16:creationId xmlns:a16="http://schemas.microsoft.com/office/drawing/2014/main" id="{AF60E16F-0292-46BE-8641-F83A22A3F597}"/>
              </a:ext>
            </a:extLst>
          </p:cNvPr>
          <p:cNvSpPr/>
          <p:nvPr/>
        </p:nvSpPr>
        <p:spPr>
          <a:xfrm>
            <a:off x="8712467" y="4159183"/>
            <a:ext cx="701041" cy="32244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2000" b="1"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Wingdings 2" panose="05020102010507070707" pitchFamily="18" charset="2"/>
              </a:rPr>
              <a:t></a:t>
            </a:r>
            <a:endParaRPr lang="en-AU" sz="2000" b="1" dirty="0"/>
          </a:p>
        </p:txBody>
      </p:sp>
      <p:sp>
        <p:nvSpPr>
          <p:cNvPr id="9" name="Rectangle 8">
            <a:extLst>
              <a:ext uri="{FF2B5EF4-FFF2-40B4-BE49-F238E27FC236}">
                <a16:creationId xmlns:a16="http://schemas.microsoft.com/office/drawing/2014/main" id="{5D1B3F80-793D-4D34-A692-090C94673DEC}"/>
              </a:ext>
            </a:extLst>
          </p:cNvPr>
          <p:cNvSpPr/>
          <p:nvPr/>
        </p:nvSpPr>
        <p:spPr>
          <a:xfrm>
            <a:off x="8712466" y="4624671"/>
            <a:ext cx="701041" cy="32244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AU" sz="2000" b="1" dirty="0">
                <a:solidFill>
                  <a:srgbClr val="FF0000"/>
                </a:solidFill>
                <a:effectLst/>
                <a:latin typeface="Calibri" panose="020F0502020204030204" pitchFamily="34" charset="0"/>
                <a:ea typeface="Calibri" panose="020F0502020204030204" pitchFamily="34" charset="0"/>
                <a:cs typeface="Calibri" panose="020F0502020204030204" pitchFamily="34" charset="0"/>
                <a:sym typeface="Wingdings 2" panose="05020102010507070707" pitchFamily="18" charset="2"/>
              </a:rPr>
              <a:t></a:t>
            </a:r>
            <a:endParaRPr lang="en-AU" sz="2000" b="1" dirty="0"/>
          </a:p>
        </p:txBody>
      </p:sp>
      <p:sp>
        <p:nvSpPr>
          <p:cNvPr id="10" name="Rectangle 9">
            <a:extLst>
              <a:ext uri="{FF2B5EF4-FFF2-40B4-BE49-F238E27FC236}">
                <a16:creationId xmlns:a16="http://schemas.microsoft.com/office/drawing/2014/main" id="{D80FEF94-92C8-436F-BC0D-1BADB7322E15}"/>
              </a:ext>
            </a:extLst>
          </p:cNvPr>
          <p:cNvSpPr/>
          <p:nvPr/>
        </p:nvSpPr>
        <p:spPr>
          <a:xfrm>
            <a:off x="9757209" y="4159183"/>
            <a:ext cx="1888958" cy="32244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rgbClr val="FF0000"/>
                </a:solidFill>
                <a:latin typeface="Calibri" panose="020F0502020204030204" pitchFamily="34" charset="0"/>
                <a:cs typeface="Calibri" panose="020F0502020204030204" pitchFamily="34" charset="0"/>
                <a:sym typeface="Wingdings 2" panose="05020102010507070707" pitchFamily="18" charset="2"/>
              </a:rPr>
              <a:t>Decrease to Accounts Rec</a:t>
            </a:r>
            <a:endParaRPr lang="en-AU" sz="1600" dirty="0"/>
          </a:p>
        </p:txBody>
      </p:sp>
      <p:sp>
        <p:nvSpPr>
          <p:cNvPr id="11" name="Rectangle 10">
            <a:extLst>
              <a:ext uri="{FF2B5EF4-FFF2-40B4-BE49-F238E27FC236}">
                <a16:creationId xmlns:a16="http://schemas.microsoft.com/office/drawing/2014/main" id="{09105C3F-25B6-4B49-8CE9-F20FE36DFA28}"/>
              </a:ext>
            </a:extLst>
          </p:cNvPr>
          <p:cNvSpPr/>
          <p:nvPr/>
        </p:nvSpPr>
        <p:spPr>
          <a:xfrm>
            <a:off x="9544050" y="4947117"/>
            <a:ext cx="2190750" cy="39238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solidFill>
                  <a:srgbClr val="FF0000"/>
                </a:solidFill>
                <a:latin typeface="Calibri" panose="020F0502020204030204" pitchFamily="34" charset="0"/>
                <a:cs typeface="Calibri" panose="020F0502020204030204" pitchFamily="34" charset="0"/>
                <a:sym typeface="Wingdings 2" panose="05020102010507070707" pitchFamily="18" charset="2"/>
              </a:rPr>
              <a:t>Decrease to carrying amount of asset (as accumulated depreciation increases)</a:t>
            </a:r>
            <a:endParaRPr lang="en-AU" sz="1600" dirty="0"/>
          </a:p>
        </p:txBody>
      </p:sp>
      <p:sp>
        <p:nvSpPr>
          <p:cNvPr id="4" name="TextBox 3">
            <a:extLst>
              <a:ext uri="{FF2B5EF4-FFF2-40B4-BE49-F238E27FC236}">
                <a16:creationId xmlns:a16="http://schemas.microsoft.com/office/drawing/2014/main" id="{840B5941-A218-4E1E-8E58-7C96635A2011}"/>
              </a:ext>
            </a:extLst>
          </p:cNvPr>
          <p:cNvSpPr txBox="1"/>
          <p:nvPr/>
        </p:nvSpPr>
        <p:spPr>
          <a:xfrm>
            <a:off x="364490" y="2619375"/>
            <a:ext cx="3045460" cy="646331"/>
          </a:xfrm>
          <a:prstGeom prst="rect">
            <a:avLst/>
          </a:prstGeom>
          <a:noFill/>
        </p:spPr>
        <p:txBody>
          <a:bodyPr wrap="square" rtlCol="0">
            <a:spAutoFit/>
          </a:bodyPr>
          <a:lstStyle/>
          <a:p>
            <a:r>
              <a:rPr lang="en-US" dirty="0">
                <a:solidFill>
                  <a:srgbClr val="FF0000"/>
                </a:solidFill>
              </a:rPr>
              <a:t>Result in an increase in an expense and….</a:t>
            </a:r>
            <a:endParaRPr lang="en-AU" dirty="0">
              <a:solidFill>
                <a:srgbClr val="FF0000"/>
              </a:solidFill>
            </a:endParaRPr>
          </a:p>
        </p:txBody>
      </p:sp>
    </p:spTree>
    <p:extLst>
      <p:ext uri="{BB962C8B-B14F-4D97-AF65-F5344CB8AC3E}">
        <p14:creationId xmlns:p14="http://schemas.microsoft.com/office/powerpoint/2010/main" val="2545213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4FB77-C013-4901-8722-6A94E1CBAE18}"/>
              </a:ext>
            </a:extLst>
          </p:cNvPr>
          <p:cNvSpPr>
            <a:spLocks noGrp="1"/>
          </p:cNvSpPr>
          <p:nvPr>
            <p:ph type="title"/>
          </p:nvPr>
        </p:nvSpPr>
        <p:spPr/>
        <p:txBody>
          <a:bodyPr>
            <a:normAutofit fontScale="90000"/>
          </a:bodyPr>
          <a:lstStyle/>
          <a:p>
            <a:r>
              <a:rPr lang="en-US" dirty="0"/>
              <a:t>Activity 12:  Recognition and derecognition</a:t>
            </a:r>
            <a:endParaRPr lang="en-AU" dirty="0"/>
          </a:p>
        </p:txBody>
      </p:sp>
      <p:sp>
        <p:nvSpPr>
          <p:cNvPr id="3" name="Content Placeholder 2">
            <a:extLst>
              <a:ext uri="{FF2B5EF4-FFF2-40B4-BE49-F238E27FC236}">
                <a16:creationId xmlns:a16="http://schemas.microsoft.com/office/drawing/2014/main" id="{70B1FE60-6248-4B2E-A780-F80D1DA55BCF}"/>
              </a:ext>
            </a:extLst>
          </p:cNvPr>
          <p:cNvSpPr>
            <a:spLocks noGrp="1"/>
          </p:cNvSpPr>
          <p:nvPr>
            <p:ph idx="1"/>
          </p:nvPr>
        </p:nvSpPr>
        <p:spPr>
          <a:xfrm>
            <a:off x="1066800" y="2103119"/>
            <a:ext cx="10058400" cy="4288155"/>
          </a:xfrm>
        </p:spPr>
        <p:txBody>
          <a:bodyPr>
            <a:normAutofit fontScale="85000" lnSpcReduction="10000"/>
          </a:bodyPr>
          <a:lstStyle/>
          <a:p>
            <a:pPr marL="0" indent="0">
              <a:lnSpc>
                <a:spcPct val="107000"/>
              </a:lnSpc>
              <a:spcAft>
                <a:spcPts val="800"/>
              </a:spcAft>
              <a:buNone/>
            </a:pPr>
            <a:r>
              <a:rPr lang="en-AU" sz="2600" dirty="0">
                <a:effectLst/>
                <a:latin typeface="Calibri" panose="020F0502020204030204" pitchFamily="34" charset="0"/>
                <a:ea typeface="Calibri" panose="020F0502020204030204" pitchFamily="34" charset="0"/>
                <a:cs typeface="Calibri" panose="020F0502020204030204" pitchFamily="34" charset="0"/>
              </a:rPr>
              <a:t>Income may be recognised as a result of the </a:t>
            </a:r>
            <a:endParaRPr lang="en-AU" sz="2600" dirty="0">
              <a:effectLst/>
              <a:latin typeface="Calibri" panose="020F0502020204030204" pitchFamily="34" charset="0"/>
              <a:ea typeface="Calibri" panose="020F0502020204030204" pitchFamily="34" charset="0"/>
              <a:cs typeface="Times New Roman" panose="02020603050405020304" pitchFamily="18" charset="0"/>
            </a:endParaRPr>
          </a:p>
          <a:p>
            <a:pPr marL="617220" lvl="1" indent="-342900">
              <a:lnSpc>
                <a:spcPct val="107000"/>
              </a:lnSpc>
              <a:buFont typeface="Symbol" panose="05050102010706020507" pitchFamily="18" charset="2"/>
              <a:buChar char=""/>
            </a:pPr>
            <a:r>
              <a:rPr lang="en-AU" sz="2400" dirty="0">
                <a:effectLst/>
                <a:latin typeface="Calibri" panose="020F0502020204030204" pitchFamily="34" charset="0"/>
                <a:ea typeface="Calibri" panose="020F0502020204030204" pitchFamily="34" charset="0"/>
                <a:cs typeface="Calibri" panose="020F0502020204030204" pitchFamily="34" charset="0"/>
              </a:rPr>
              <a:t>derecognition of a liability</a:t>
            </a:r>
            <a:endParaRPr lang="en-AU" sz="2400" dirty="0">
              <a:effectLst/>
              <a:latin typeface="Calibri" panose="020F0502020204030204" pitchFamily="34" charset="0"/>
              <a:ea typeface="Calibri" panose="020F0502020204030204" pitchFamily="34" charset="0"/>
              <a:cs typeface="Times New Roman" panose="02020603050405020304" pitchFamily="18" charset="0"/>
            </a:endParaRPr>
          </a:p>
          <a:p>
            <a:pPr marL="617220" lvl="1" indent="-342900">
              <a:lnSpc>
                <a:spcPct val="107000"/>
              </a:lnSpc>
              <a:spcAft>
                <a:spcPts val="800"/>
              </a:spcAft>
              <a:buFont typeface="Symbol" panose="05050102010706020507" pitchFamily="18" charset="2"/>
              <a:buChar char=""/>
            </a:pPr>
            <a:r>
              <a:rPr lang="en-AU" sz="2400" dirty="0">
                <a:effectLst/>
                <a:latin typeface="Calibri" panose="020F0502020204030204" pitchFamily="34" charset="0"/>
                <a:ea typeface="Calibri" panose="020F0502020204030204" pitchFamily="34" charset="0"/>
                <a:cs typeface="Calibri" panose="020F0502020204030204" pitchFamily="34" charset="0"/>
              </a:rPr>
              <a:t>initial recognition of an asset</a:t>
            </a:r>
            <a:endParaRPr lang="en-AU" sz="2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AU" sz="2600" dirty="0">
                <a:effectLst/>
                <a:latin typeface="Calibri" panose="020F0502020204030204" pitchFamily="34" charset="0"/>
                <a:ea typeface="Calibri" panose="020F0502020204030204" pitchFamily="34" charset="0"/>
                <a:cs typeface="Calibri" panose="020F0502020204030204" pitchFamily="34" charset="0"/>
              </a:rPr>
              <a:t>An expense may be recognised as a result of the:</a:t>
            </a:r>
            <a:endParaRPr lang="en-AU" sz="2600" dirty="0">
              <a:effectLst/>
              <a:latin typeface="Calibri" panose="020F0502020204030204" pitchFamily="34" charset="0"/>
              <a:ea typeface="Calibri" panose="020F0502020204030204" pitchFamily="34" charset="0"/>
              <a:cs typeface="Times New Roman" panose="02020603050405020304" pitchFamily="18" charset="0"/>
            </a:endParaRPr>
          </a:p>
          <a:p>
            <a:pPr marL="617220" lvl="1" indent="-342900">
              <a:lnSpc>
                <a:spcPct val="107000"/>
              </a:lnSpc>
              <a:buFont typeface="Symbol" panose="05050102010706020507" pitchFamily="18" charset="2"/>
              <a:buChar char=""/>
            </a:pPr>
            <a:r>
              <a:rPr lang="en-AU" sz="2400" dirty="0">
                <a:effectLst/>
                <a:latin typeface="Calibri" panose="020F0502020204030204" pitchFamily="34" charset="0"/>
                <a:ea typeface="Calibri" panose="020F0502020204030204" pitchFamily="34" charset="0"/>
                <a:cs typeface="Calibri" panose="020F0502020204030204" pitchFamily="34" charset="0"/>
              </a:rPr>
              <a:t>initial recognition of a liability</a:t>
            </a:r>
            <a:endParaRPr lang="en-AU" sz="2400" dirty="0">
              <a:effectLst/>
              <a:latin typeface="Calibri" panose="020F0502020204030204" pitchFamily="34" charset="0"/>
              <a:ea typeface="Calibri" panose="020F0502020204030204" pitchFamily="34" charset="0"/>
              <a:cs typeface="Times New Roman" panose="02020603050405020304" pitchFamily="18" charset="0"/>
            </a:endParaRPr>
          </a:p>
          <a:p>
            <a:pPr marL="617220" lvl="1" indent="-342900">
              <a:lnSpc>
                <a:spcPct val="107000"/>
              </a:lnSpc>
              <a:spcAft>
                <a:spcPts val="800"/>
              </a:spcAft>
              <a:buFont typeface="Symbol" panose="05050102010706020507" pitchFamily="18" charset="2"/>
              <a:buChar char=""/>
            </a:pPr>
            <a:r>
              <a:rPr lang="en-AU" sz="2400" dirty="0">
                <a:effectLst/>
                <a:latin typeface="Calibri" panose="020F0502020204030204" pitchFamily="34" charset="0"/>
                <a:ea typeface="Calibri" panose="020F0502020204030204" pitchFamily="34" charset="0"/>
                <a:cs typeface="Calibri" panose="020F0502020204030204" pitchFamily="34" charset="0"/>
              </a:rPr>
              <a:t>derecognition of an asset</a:t>
            </a:r>
            <a:endParaRPr lang="en-AU"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AU" sz="2600" dirty="0">
                <a:effectLst/>
                <a:latin typeface="Calibri" panose="020F0502020204030204" pitchFamily="34" charset="0"/>
                <a:ea typeface="Calibri" panose="020F0502020204030204" pitchFamily="34" charset="0"/>
                <a:cs typeface="Calibri" panose="020F0502020204030204" pitchFamily="34" charset="0"/>
              </a:rPr>
              <a:t>The following are transactions for a variety of businesses.  Show the double entry effect of these transactions and identify what is being recognised and derecognised as a result of each transaction.  This helps illustrate the recognition of income and expenses and the resulting recognition or derecognition of an asset or liability</a:t>
            </a:r>
            <a:endParaRPr lang="en-AU" sz="2600" dirty="0">
              <a:effectLst/>
              <a:latin typeface="Calibri" panose="020F0502020204030204" pitchFamily="34" charset="0"/>
              <a:ea typeface="Calibri" panose="020F0502020204030204" pitchFamily="34" charset="0"/>
              <a:cs typeface="Times New Roman" panose="02020603050405020304" pitchFamily="18" charset="0"/>
            </a:endParaRPr>
          </a:p>
          <a:p>
            <a:endParaRPr lang="en-AU" dirty="0"/>
          </a:p>
        </p:txBody>
      </p:sp>
    </p:spTree>
    <p:extLst>
      <p:ext uri="{BB962C8B-B14F-4D97-AF65-F5344CB8AC3E}">
        <p14:creationId xmlns:p14="http://schemas.microsoft.com/office/powerpoint/2010/main" val="12249001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46C5B2-C1CA-4D75-903C-ABFA49A59019}"/>
              </a:ext>
            </a:extLst>
          </p:cNvPr>
          <p:cNvPicPr>
            <a:picLocks noChangeAspect="1"/>
          </p:cNvPicPr>
          <p:nvPr/>
        </p:nvPicPr>
        <p:blipFill>
          <a:blip r:embed="rId2"/>
          <a:stretch>
            <a:fillRect/>
          </a:stretch>
        </p:blipFill>
        <p:spPr>
          <a:xfrm>
            <a:off x="1938972" y="551973"/>
            <a:ext cx="8314055" cy="5483067"/>
          </a:xfrm>
          <a:prstGeom prst="rect">
            <a:avLst/>
          </a:prstGeom>
        </p:spPr>
      </p:pic>
      <p:sp>
        <p:nvSpPr>
          <p:cNvPr id="6" name="Rectangle 5">
            <a:extLst>
              <a:ext uri="{FF2B5EF4-FFF2-40B4-BE49-F238E27FC236}">
                <a16:creationId xmlns:a16="http://schemas.microsoft.com/office/drawing/2014/main" id="{856C5F23-A249-4562-AC9A-8625E98B9443}"/>
              </a:ext>
            </a:extLst>
          </p:cNvPr>
          <p:cNvSpPr/>
          <p:nvPr/>
        </p:nvSpPr>
        <p:spPr>
          <a:xfrm>
            <a:off x="5200650" y="5015492"/>
            <a:ext cx="2552700" cy="26415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Asset – </a:t>
            </a:r>
          </a:p>
          <a:p>
            <a:pPr algn="ctr"/>
            <a:r>
              <a:rPr lang="en-US" b="1" dirty="0">
                <a:solidFill>
                  <a:srgbClr val="FF0000"/>
                </a:solidFill>
              </a:rPr>
              <a:t>Accounts receivable</a:t>
            </a:r>
            <a:endParaRPr lang="en-AU" b="1" dirty="0">
              <a:solidFill>
                <a:srgbClr val="FF0000"/>
              </a:solidFill>
            </a:endParaRPr>
          </a:p>
        </p:txBody>
      </p:sp>
      <p:sp>
        <p:nvSpPr>
          <p:cNvPr id="7" name="Rectangle 6">
            <a:extLst>
              <a:ext uri="{FF2B5EF4-FFF2-40B4-BE49-F238E27FC236}">
                <a16:creationId xmlns:a16="http://schemas.microsoft.com/office/drawing/2014/main" id="{80773B11-E8E7-45CF-BCCB-8BD9420E955D}"/>
              </a:ext>
            </a:extLst>
          </p:cNvPr>
          <p:cNvSpPr/>
          <p:nvPr/>
        </p:nvSpPr>
        <p:spPr>
          <a:xfrm>
            <a:off x="5353050" y="4524260"/>
            <a:ext cx="2247900" cy="26415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Income - sales</a:t>
            </a:r>
            <a:endParaRPr lang="en-AU" b="1" dirty="0">
              <a:solidFill>
                <a:srgbClr val="FF0000"/>
              </a:solidFill>
            </a:endParaRPr>
          </a:p>
        </p:txBody>
      </p:sp>
      <p:sp>
        <p:nvSpPr>
          <p:cNvPr id="8" name="Rectangle 7">
            <a:extLst>
              <a:ext uri="{FF2B5EF4-FFF2-40B4-BE49-F238E27FC236}">
                <a16:creationId xmlns:a16="http://schemas.microsoft.com/office/drawing/2014/main" id="{3C1860E4-95B8-4B96-A907-9C89EA4551F6}"/>
              </a:ext>
            </a:extLst>
          </p:cNvPr>
          <p:cNvSpPr/>
          <p:nvPr/>
        </p:nvSpPr>
        <p:spPr>
          <a:xfrm>
            <a:off x="2343150" y="1931671"/>
            <a:ext cx="819150" cy="51625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Acc Rec</a:t>
            </a:r>
            <a:endParaRPr lang="en-AU" b="1" dirty="0">
              <a:solidFill>
                <a:srgbClr val="FF0000"/>
              </a:solidFill>
            </a:endParaRPr>
          </a:p>
        </p:txBody>
      </p:sp>
      <p:sp>
        <p:nvSpPr>
          <p:cNvPr id="9" name="Rectangle 8">
            <a:extLst>
              <a:ext uri="{FF2B5EF4-FFF2-40B4-BE49-F238E27FC236}">
                <a16:creationId xmlns:a16="http://schemas.microsoft.com/office/drawing/2014/main" id="{0FFE76EC-B293-4BFF-84EA-628DDC8C042C}"/>
              </a:ext>
            </a:extLst>
          </p:cNvPr>
          <p:cNvSpPr/>
          <p:nvPr/>
        </p:nvSpPr>
        <p:spPr>
          <a:xfrm>
            <a:off x="2343150" y="2752725"/>
            <a:ext cx="895350" cy="1905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$3,000</a:t>
            </a:r>
            <a:endParaRPr lang="en-AU" b="1" dirty="0">
              <a:solidFill>
                <a:srgbClr val="FF0000"/>
              </a:solidFill>
            </a:endParaRPr>
          </a:p>
        </p:txBody>
      </p:sp>
      <p:sp>
        <p:nvSpPr>
          <p:cNvPr id="10" name="Rectangle 9">
            <a:extLst>
              <a:ext uri="{FF2B5EF4-FFF2-40B4-BE49-F238E27FC236}">
                <a16:creationId xmlns:a16="http://schemas.microsoft.com/office/drawing/2014/main" id="{0C943079-41E4-43B6-9B90-CAE600C8B518}"/>
              </a:ext>
            </a:extLst>
          </p:cNvPr>
          <p:cNvSpPr/>
          <p:nvPr/>
        </p:nvSpPr>
        <p:spPr>
          <a:xfrm>
            <a:off x="6705600" y="2733675"/>
            <a:ext cx="895350" cy="19050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$3,000</a:t>
            </a:r>
            <a:endParaRPr lang="en-AU" b="1" dirty="0">
              <a:solidFill>
                <a:srgbClr val="FF0000"/>
              </a:solidFill>
            </a:endParaRPr>
          </a:p>
        </p:txBody>
      </p:sp>
    </p:spTree>
    <p:extLst>
      <p:ext uri="{BB962C8B-B14F-4D97-AF65-F5344CB8AC3E}">
        <p14:creationId xmlns:p14="http://schemas.microsoft.com/office/powerpoint/2010/main" val="374103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1F2A4C-507D-4343-B11C-84F1184AE35F}"/>
              </a:ext>
            </a:extLst>
          </p:cNvPr>
          <p:cNvPicPr>
            <a:picLocks noChangeAspect="1"/>
          </p:cNvPicPr>
          <p:nvPr/>
        </p:nvPicPr>
        <p:blipFill>
          <a:blip r:embed="rId2"/>
          <a:stretch>
            <a:fillRect/>
          </a:stretch>
        </p:blipFill>
        <p:spPr>
          <a:xfrm>
            <a:off x="1531461" y="218618"/>
            <a:ext cx="9129077" cy="6382664"/>
          </a:xfrm>
          <a:prstGeom prst="rect">
            <a:avLst/>
          </a:prstGeom>
        </p:spPr>
      </p:pic>
      <p:sp>
        <p:nvSpPr>
          <p:cNvPr id="6" name="Rectangle 5">
            <a:extLst>
              <a:ext uri="{FF2B5EF4-FFF2-40B4-BE49-F238E27FC236}">
                <a16:creationId xmlns:a16="http://schemas.microsoft.com/office/drawing/2014/main" id="{EAE565B0-C946-4B9D-8524-6046935C8F0D}"/>
              </a:ext>
            </a:extLst>
          </p:cNvPr>
          <p:cNvSpPr/>
          <p:nvPr/>
        </p:nvSpPr>
        <p:spPr>
          <a:xfrm>
            <a:off x="2800349" y="3427095"/>
            <a:ext cx="1019171" cy="51625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By 1,800</a:t>
            </a:r>
            <a:endParaRPr lang="en-AU" b="1" dirty="0">
              <a:solidFill>
                <a:srgbClr val="FF0000"/>
              </a:solidFill>
            </a:endParaRPr>
          </a:p>
        </p:txBody>
      </p:sp>
      <p:sp>
        <p:nvSpPr>
          <p:cNvPr id="7" name="Rectangle 6">
            <a:extLst>
              <a:ext uri="{FF2B5EF4-FFF2-40B4-BE49-F238E27FC236}">
                <a16:creationId xmlns:a16="http://schemas.microsoft.com/office/drawing/2014/main" id="{6BB0AFA4-ED29-423D-962F-BBE93105BAE2}"/>
              </a:ext>
            </a:extLst>
          </p:cNvPr>
          <p:cNvSpPr/>
          <p:nvPr/>
        </p:nvSpPr>
        <p:spPr>
          <a:xfrm>
            <a:off x="4638673" y="822960"/>
            <a:ext cx="5648327" cy="33779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By balance day 2,400 x 9/12 = $1,800 consumed</a:t>
            </a:r>
            <a:endParaRPr lang="en-AU" b="1" dirty="0">
              <a:solidFill>
                <a:srgbClr val="FF0000"/>
              </a:solidFill>
            </a:endParaRPr>
          </a:p>
        </p:txBody>
      </p:sp>
      <p:cxnSp>
        <p:nvCxnSpPr>
          <p:cNvPr id="8" name="Straight Arrow Connector 7">
            <a:extLst>
              <a:ext uri="{FF2B5EF4-FFF2-40B4-BE49-F238E27FC236}">
                <a16:creationId xmlns:a16="http://schemas.microsoft.com/office/drawing/2014/main" id="{72F33BC6-624D-4600-BD14-ACC45FBE43C0}"/>
              </a:ext>
            </a:extLst>
          </p:cNvPr>
          <p:cNvCxnSpPr>
            <a:cxnSpLocks/>
          </p:cNvCxnSpPr>
          <p:nvPr/>
        </p:nvCxnSpPr>
        <p:spPr>
          <a:xfrm>
            <a:off x="2930190" y="3389486"/>
            <a:ext cx="0" cy="55386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4401C80D-5715-4CD0-A991-11713BC966F2}"/>
              </a:ext>
            </a:extLst>
          </p:cNvPr>
          <p:cNvSpPr/>
          <p:nvPr/>
        </p:nvSpPr>
        <p:spPr>
          <a:xfrm>
            <a:off x="7543800" y="3378547"/>
            <a:ext cx="1019170" cy="51625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By 1,800</a:t>
            </a:r>
            <a:endParaRPr lang="en-AU" b="1" dirty="0">
              <a:solidFill>
                <a:srgbClr val="FF0000"/>
              </a:solidFill>
            </a:endParaRPr>
          </a:p>
        </p:txBody>
      </p:sp>
      <p:cxnSp>
        <p:nvCxnSpPr>
          <p:cNvPr id="10" name="Straight Arrow Connector 9">
            <a:extLst>
              <a:ext uri="{FF2B5EF4-FFF2-40B4-BE49-F238E27FC236}">
                <a16:creationId xmlns:a16="http://schemas.microsoft.com/office/drawing/2014/main" id="{4D0360A0-6113-4112-88C7-1D830C389D27}"/>
              </a:ext>
            </a:extLst>
          </p:cNvPr>
          <p:cNvCxnSpPr>
            <a:cxnSpLocks/>
          </p:cNvCxnSpPr>
          <p:nvPr/>
        </p:nvCxnSpPr>
        <p:spPr>
          <a:xfrm flipV="1">
            <a:off x="7658099" y="3335698"/>
            <a:ext cx="0" cy="60195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FA67A9A-64C6-4815-855E-E9E6DF593D5B}"/>
              </a:ext>
            </a:extLst>
          </p:cNvPr>
          <p:cNvSpPr/>
          <p:nvPr/>
        </p:nvSpPr>
        <p:spPr>
          <a:xfrm>
            <a:off x="4838700" y="4773382"/>
            <a:ext cx="2705100" cy="32396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Expense - Insurance</a:t>
            </a:r>
            <a:endParaRPr lang="en-AU" b="1" dirty="0">
              <a:solidFill>
                <a:srgbClr val="FF0000"/>
              </a:solidFill>
            </a:endParaRPr>
          </a:p>
        </p:txBody>
      </p:sp>
      <p:sp>
        <p:nvSpPr>
          <p:cNvPr id="14" name="Rectangle 13">
            <a:extLst>
              <a:ext uri="{FF2B5EF4-FFF2-40B4-BE49-F238E27FC236}">
                <a16:creationId xmlns:a16="http://schemas.microsoft.com/office/drawing/2014/main" id="{262BA204-2AB0-419D-9A7B-DC3A9D94EB4B}"/>
              </a:ext>
            </a:extLst>
          </p:cNvPr>
          <p:cNvSpPr/>
          <p:nvPr/>
        </p:nvSpPr>
        <p:spPr>
          <a:xfrm>
            <a:off x="4838701" y="5877731"/>
            <a:ext cx="1962150" cy="13207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Asset – prepaid </a:t>
            </a:r>
          </a:p>
          <a:p>
            <a:pPr algn="ctr"/>
            <a:r>
              <a:rPr lang="en-US" b="1" dirty="0">
                <a:solidFill>
                  <a:srgbClr val="FF0000"/>
                </a:solidFill>
              </a:rPr>
              <a:t>insurance</a:t>
            </a:r>
            <a:endParaRPr lang="en-AU" b="1" dirty="0">
              <a:solidFill>
                <a:srgbClr val="FF0000"/>
              </a:solidFill>
            </a:endParaRPr>
          </a:p>
        </p:txBody>
      </p:sp>
      <p:sp>
        <p:nvSpPr>
          <p:cNvPr id="15" name="Rectangle 14">
            <a:extLst>
              <a:ext uri="{FF2B5EF4-FFF2-40B4-BE49-F238E27FC236}">
                <a16:creationId xmlns:a16="http://schemas.microsoft.com/office/drawing/2014/main" id="{6B6C1CF2-183E-4EE5-A837-83DF3D1EB068}"/>
              </a:ext>
            </a:extLst>
          </p:cNvPr>
          <p:cNvSpPr/>
          <p:nvPr/>
        </p:nvSpPr>
        <p:spPr>
          <a:xfrm>
            <a:off x="6470984" y="3980499"/>
            <a:ext cx="3829051" cy="59268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solidFill>
                  <a:srgbClr val="FF0000"/>
                </a:solidFill>
              </a:rPr>
              <a:t>**Expenses increase but the overall effect is that the total value of equity goes down</a:t>
            </a:r>
            <a:endParaRPr lang="en-AU" sz="1400" b="1" dirty="0">
              <a:solidFill>
                <a:srgbClr val="FF0000"/>
              </a:solidFill>
            </a:endParaRPr>
          </a:p>
        </p:txBody>
      </p:sp>
    </p:spTree>
    <p:extLst>
      <p:ext uri="{BB962C8B-B14F-4D97-AF65-F5344CB8AC3E}">
        <p14:creationId xmlns:p14="http://schemas.microsoft.com/office/powerpoint/2010/main" val="41982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3" grpId="0" animBg="1"/>
      <p:bldP spid="14" grpId="0" animBg="1"/>
      <p:bldP spid="1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64BC50-5560-4968-8F6C-CC4BCD609B22}"/>
              </a:ext>
            </a:extLst>
          </p:cNvPr>
          <p:cNvPicPr>
            <a:picLocks noChangeAspect="1"/>
          </p:cNvPicPr>
          <p:nvPr/>
        </p:nvPicPr>
        <p:blipFill>
          <a:blip r:embed="rId2"/>
          <a:stretch>
            <a:fillRect/>
          </a:stretch>
        </p:blipFill>
        <p:spPr>
          <a:xfrm>
            <a:off x="1504950" y="269208"/>
            <a:ext cx="8839200" cy="6031580"/>
          </a:xfrm>
          <a:prstGeom prst="rect">
            <a:avLst/>
          </a:prstGeom>
        </p:spPr>
      </p:pic>
      <p:sp>
        <p:nvSpPr>
          <p:cNvPr id="6" name="Rectangle 5">
            <a:extLst>
              <a:ext uri="{FF2B5EF4-FFF2-40B4-BE49-F238E27FC236}">
                <a16:creationId xmlns:a16="http://schemas.microsoft.com/office/drawing/2014/main" id="{962BF4D8-6E41-4223-8883-AABD7C643C4E}"/>
              </a:ext>
            </a:extLst>
          </p:cNvPr>
          <p:cNvSpPr/>
          <p:nvPr/>
        </p:nvSpPr>
        <p:spPr>
          <a:xfrm>
            <a:off x="1847850" y="3284998"/>
            <a:ext cx="1019171" cy="51625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By 1,100</a:t>
            </a:r>
            <a:endParaRPr lang="en-AU" b="1" dirty="0">
              <a:solidFill>
                <a:srgbClr val="FF0000"/>
              </a:solidFill>
            </a:endParaRPr>
          </a:p>
        </p:txBody>
      </p:sp>
      <p:cxnSp>
        <p:nvCxnSpPr>
          <p:cNvPr id="7" name="Straight Arrow Connector 6">
            <a:extLst>
              <a:ext uri="{FF2B5EF4-FFF2-40B4-BE49-F238E27FC236}">
                <a16:creationId xmlns:a16="http://schemas.microsoft.com/office/drawing/2014/main" id="{972D5501-88BA-43D7-846B-BA6B46ACBD6C}"/>
              </a:ext>
            </a:extLst>
          </p:cNvPr>
          <p:cNvCxnSpPr>
            <a:cxnSpLocks/>
          </p:cNvCxnSpPr>
          <p:nvPr/>
        </p:nvCxnSpPr>
        <p:spPr>
          <a:xfrm>
            <a:off x="1949115" y="3284998"/>
            <a:ext cx="0" cy="55386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6367CFF6-0571-4541-9580-E15B40BFD25D}"/>
              </a:ext>
            </a:extLst>
          </p:cNvPr>
          <p:cNvSpPr/>
          <p:nvPr/>
        </p:nvSpPr>
        <p:spPr>
          <a:xfrm>
            <a:off x="7277100" y="3274059"/>
            <a:ext cx="1019170" cy="51625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By 1,100</a:t>
            </a:r>
            <a:endParaRPr lang="en-AU" b="1" dirty="0">
              <a:solidFill>
                <a:srgbClr val="FF0000"/>
              </a:solidFill>
            </a:endParaRPr>
          </a:p>
        </p:txBody>
      </p:sp>
      <p:cxnSp>
        <p:nvCxnSpPr>
          <p:cNvPr id="8" name="Straight Arrow Connector 7">
            <a:extLst>
              <a:ext uri="{FF2B5EF4-FFF2-40B4-BE49-F238E27FC236}">
                <a16:creationId xmlns:a16="http://schemas.microsoft.com/office/drawing/2014/main" id="{EF39F6C0-4991-48DC-88AC-968F7F58259C}"/>
              </a:ext>
            </a:extLst>
          </p:cNvPr>
          <p:cNvCxnSpPr>
            <a:cxnSpLocks/>
          </p:cNvCxnSpPr>
          <p:nvPr/>
        </p:nvCxnSpPr>
        <p:spPr>
          <a:xfrm flipV="1">
            <a:off x="7392650" y="3268138"/>
            <a:ext cx="0" cy="53311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F852C3D9-EB36-4353-AA0F-7106FE02ADA1}"/>
              </a:ext>
            </a:extLst>
          </p:cNvPr>
          <p:cNvSpPr/>
          <p:nvPr/>
        </p:nvSpPr>
        <p:spPr>
          <a:xfrm>
            <a:off x="4687550" y="4588711"/>
            <a:ext cx="2705100" cy="32396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Expense –Bad debts</a:t>
            </a:r>
            <a:endParaRPr lang="en-AU" b="1" dirty="0">
              <a:solidFill>
                <a:srgbClr val="FF0000"/>
              </a:solidFill>
            </a:endParaRPr>
          </a:p>
        </p:txBody>
      </p:sp>
      <p:sp>
        <p:nvSpPr>
          <p:cNvPr id="12" name="Rectangle 11">
            <a:extLst>
              <a:ext uri="{FF2B5EF4-FFF2-40B4-BE49-F238E27FC236}">
                <a16:creationId xmlns:a16="http://schemas.microsoft.com/office/drawing/2014/main" id="{88BB9424-B368-44D5-8D55-6BC474B9DC1B}"/>
              </a:ext>
            </a:extLst>
          </p:cNvPr>
          <p:cNvSpPr/>
          <p:nvPr/>
        </p:nvSpPr>
        <p:spPr>
          <a:xfrm>
            <a:off x="4687550" y="5652525"/>
            <a:ext cx="2705100" cy="32396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Asset - Debtor</a:t>
            </a:r>
            <a:endParaRPr lang="en-AU" b="1" dirty="0">
              <a:solidFill>
                <a:srgbClr val="FF0000"/>
              </a:solidFill>
            </a:endParaRPr>
          </a:p>
        </p:txBody>
      </p:sp>
      <p:sp>
        <p:nvSpPr>
          <p:cNvPr id="13" name="Rectangle 12">
            <a:extLst>
              <a:ext uri="{FF2B5EF4-FFF2-40B4-BE49-F238E27FC236}">
                <a16:creationId xmlns:a16="http://schemas.microsoft.com/office/drawing/2014/main" id="{4377FBCD-FBA2-459A-964C-F9779A179467}"/>
              </a:ext>
            </a:extLst>
          </p:cNvPr>
          <p:cNvSpPr/>
          <p:nvPr/>
        </p:nvSpPr>
        <p:spPr>
          <a:xfrm>
            <a:off x="6343649" y="3907097"/>
            <a:ext cx="3829051" cy="59268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solidFill>
                  <a:srgbClr val="FF0000"/>
                </a:solidFill>
              </a:rPr>
              <a:t>**Expenses increase but the overall effect is that the total value of equity goes down</a:t>
            </a:r>
            <a:endParaRPr lang="en-AU" sz="1400" b="1" dirty="0">
              <a:solidFill>
                <a:srgbClr val="FF0000"/>
              </a:solidFill>
            </a:endParaRPr>
          </a:p>
        </p:txBody>
      </p:sp>
    </p:spTree>
    <p:extLst>
      <p:ext uri="{BB962C8B-B14F-4D97-AF65-F5344CB8AC3E}">
        <p14:creationId xmlns:p14="http://schemas.microsoft.com/office/powerpoint/2010/main" val="250012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1" grpId="0" animBg="1"/>
      <p:bldP spid="12" grpId="0" animBg="1"/>
      <p:bldP spid="1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14265B-14AC-41AF-8335-8D02EC3142B8}"/>
              </a:ext>
            </a:extLst>
          </p:cNvPr>
          <p:cNvPicPr>
            <a:picLocks noChangeAspect="1"/>
          </p:cNvPicPr>
          <p:nvPr/>
        </p:nvPicPr>
        <p:blipFill>
          <a:blip r:embed="rId2"/>
          <a:stretch>
            <a:fillRect/>
          </a:stretch>
        </p:blipFill>
        <p:spPr>
          <a:xfrm>
            <a:off x="1554707" y="217757"/>
            <a:ext cx="8724900" cy="6263760"/>
          </a:xfrm>
          <a:prstGeom prst="rect">
            <a:avLst/>
          </a:prstGeom>
        </p:spPr>
      </p:pic>
      <p:sp>
        <p:nvSpPr>
          <p:cNvPr id="7" name="Rectangle 6">
            <a:extLst>
              <a:ext uri="{FF2B5EF4-FFF2-40B4-BE49-F238E27FC236}">
                <a16:creationId xmlns:a16="http://schemas.microsoft.com/office/drawing/2014/main" id="{F155C346-83C1-4129-A5A2-CEAA1B734B20}"/>
              </a:ext>
            </a:extLst>
          </p:cNvPr>
          <p:cNvSpPr/>
          <p:nvPr/>
        </p:nvSpPr>
        <p:spPr>
          <a:xfrm>
            <a:off x="1962150" y="3072706"/>
            <a:ext cx="1019171" cy="51625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By 50</a:t>
            </a:r>
            <a:endParaRPr lang="en-AU" b="1" dirty="0">
              <a:solidFill>
                <a:srgbClr val="FF0000"/>
              </a:solidFill>
            </a:endParaRPr>
          </a:p>
        </p:txBody>
      </p:sp>
      <p:cxnSp>
        <p:nvCxnSpPr>
          <p:cNvPr id="8" name="Straight Arrow Connector 7">
            <a:extLst>
              <a:ext uri="{FF2B5EF4-FFF2-40B4-BE49-F238E27FC236}">
                <a16:creationId xmlns:a16="http://schemas.microsoft.com/office/drawing/2014/main" id="{3F6B4074-397C-4D89-8F37-57C043305C06}"/>
              </a:ext>
            </a:extLst>
          </p:cNvPr>
          <p:cNvCxnSpPr>
            <a:cxnSpLocks/>
          </p:cNvCxnSpPr>
          <p:nvPr/>
        </p:nvCxnSpPr>
        <p:spPr>
          <a:xfrm>
            <a:off x="2034840" y="3072706"/>
            <a:ext cx="0" cy="55386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B6FB716-B3B7-4367-809C-3B06B3164F67}"/>
              </a:ext>
            </a:extLst>
          </p:cNvPr>
          <p:cNvCxnSpPr>
            <a:cxnSpLocks/>
          </p:cNvCxnSpPr>
          <p:nvPr/>
        </p:nvCxnSpPr>
        <p:spPr>
          <a:xfrm flipV="1">
            <a:off x="7579640" y="3005541"/>
            <a:ext cx="0" cy="65058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AE5D9BF-9387-483F-9109-3B301D3B4EC9}"/>
              </a:ext>
            </a:extLst>
          </p:cNvPr>
          <p:cNvSpPr/>
          <p:nvPr/>
        </p:nvSpPr>
        <p:spPr>
          <a:xfrm>
            <a:off x="7820398" y="3060077"/>
            <a:ext cx="485524" cy="51755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50</a:t>
            </a:r>
            <a:endParaRPr lang="en-AU" b="1" dirty="0">
              <a:solidFill>
                <a:srgbClr val="FF0000"/>
              </a:solidFill>
            </a:endParaRPr>
          </a:p>
        </p:txBody>
      </p:sp>
      <p:sp>
        <p:nvSpPr>
          <p:cNvPr id="16" name="Rectangle 15">
            <a:extLst>
              <a:ext uri="{FF2B5EF4-FFF2-40B4-BE49-F238E27FC236}">
                <a16:creationId xmlns:a16="http://schemas.microsoft.com/office/drawing/2014/main" id="{C071AC5C-31D6-4C6A-8D46-2D8ED2DBB35F}"/>
              </a:ext>
            </a:extLst>
          </p:cNvPr>
          <p:cNvSpPr/>
          <p:nvPr/>
        </p:nvSpPr>
        <p:spPr>
          <a:xfrm>
            <a:off x="6391396" y="3636777"/>
            <a:ext cx="3829051" cy="59268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solidFill>
                  <a:srgbClr val="FF0000"/>
                </a:solidFill>
              </a:rPr>
              <a:t>**Discount allowed expense reduces net sales therefore overall effect is to decrease total value of equity</a:t>
            </a:r>
            <a:endParaRPr lang="en-AU" sz="1400" b="1" dirty="0">
              <a:solidFill>
                <a:srgbClr val="FF0000"/>
              </a:solidFill>
            </a:endParaRPr>
          </a:p>
        </p:txBody>
      </p:sp>
      <p:sp>
        <p:nvSpPr>
          <p:cNvPr id="22" name="Rectangle 21">
            <a:extLst>
              <a:ext uri="{FF2B5EF4-FFF2-40B4-BE49-F238E27FC236}">
                <a16:creationId xmlns:a16="http://schemas.microsoft.com/office/drawing/2014/main" id="{C156A029-7CE8-4B45-9E6A-8A9BD50788B0}"/>
              </a:ext>
            </a:extLst>
          </p:cNvPr>
          <p:cNvSpPr/>
          <p:nvPr/>
        </p:nvSpPr>
        <p:spPr>
          <a:xfrm>
            <a:off x="4874540" y="4396929"/>
            <a:ext cx="2705100" cy="32396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Expense –Discount allowed</a:t>
            </a:r>
            <a:endParaRPr lang="en-AU" b="1" dirty="0">
              <a:solidFill>
                <a:srgbClr val="FF0000"/>
              </a:solidFill>
            </a:endParaRPr>
          </a:p>
        </p:txBody>
      </p:sp>
      <p:sp>
        <p:nvSpPr>
          <p:cNvPr id="24" name="Rectangle 23">
            <a:extLst>
              <a:ext uri="{FF2B5EF4-FFF2-40B4-BE49-F238E27FC236}">
                <a16:creationId xmlns:a16="http://schemas.microsoft.com/office/drawing/2014/main" id="{16C9CA80-2415-4BFC-AFDE-36A6C05DAFDC}"/>
              </a:ext>
            </a:extLst>
          </p:cNvPr>
          <p:cNvSpPr/>
          <p:nvPr/>
        </p:nvSpPr>
        <p:spPr>
          <a:xfrm>
            <a:off x="4874540" y="5406652"/>
            <a:ext cx="2705100" cy="32396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Assets - debtor</a:t>
            </a:r>
            <a:endParaRPr lang="en-AU" b="1" dirty="0">
              <a:solidFill>
                <a:srgbClr val="FF0000"/>
              </a:solidFill>
            </a:endParaRPr>
          </a:p>
        </p:txBody>
      </p:sp>
      <p:sp>
        <p:nvSpPr>
          <p:cNvPr id="25" name="Rectangle 24">
            <a:extLst>
              <a:ext uri="{FF2B5EF4-FFF2-40B4-BE49-F238E27FC236}">
                <a16:creationId xmlns:a16="http://schemas.microsoft.com/office/drawing/2014/main" id="{0A440590-A0E1-4F32-A66B-ECFDDBDC51D7}"/>
              </a:ext>
            </a:extLst>
          </p:cNvPr>
          <p:cNvSpPr/>
          <p:nvPr/>
        </p:nvSpPr>
        <p:spPr>
          <a:xfrm>
            <a:off x="8181976" y="4842206"/>
            <a:ext cx="3829051" cy="18418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**This transaction would also result in bank increasing and debtor decreasing by $2,950 but this is not relevant to the recognition/derecognition being illustrated</a:t>
            </a:r>
            <a:endParaRPr lang="en-AU" b="1" dirty="0">
              <a:solidFill>
                <a:srgbClr val="FF0000"/>
              </a:solidFill>
            </a:endParaRPr>
          </a:p>
        </p:txBody>
      </p:sp>
    </p:spTree>
    <p:extLst>
      <p:ext uri="{BB962C8B-B14F-4D97-AF65-F5344CB8AC3E}">
        <p14:creationId xmlns:p14="http://schemas.microsoft.com/office/powerpoint/2010/main" val="110193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additive="base">
                                        <p:cTn id="37" dur="500" fill="hold"/>
                                        <p:tgtEl>
                                          <p:spTgt spid="22"/>
                                        </p:tgtEl>
                                        <p:attrNameLst>
                                          <p:attrName>ppt_x</p:attrName>
                                        </p:attrNameLst>
                                      </p:cBhvr>
                                      <p:tavLst>
                                        <p:tav tm="0">
                                          <p:val>
                                            <p:strVal val="#ppt_x"/>
                                          </p:val>
                                        </p:tav>
                                        <p:tav tm="100000">
                                          <p:val>
                                            <p:strVal val="#ppt_x"/>
                                          </p:val>
                                        </p:tav>
                                      </p:tavLst>
                                    </p:anim>
                                    <p:anim calcmode="lin" valueType="num">
                                      <p:cBhvr additive="base">
                                        <p:cTn id="3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ppt_x"/>
                                          </p:val>
                                        </p:tav>
                                        <p:tav tm="100000">
                                          <p:val>
                                            <p:strVal val="#ppt_x"/>
                                          </p:val>
                                        </p:tav>
                                      </p:tavLst>
                                    </p:anim>
                                    <p:anim calcmode="lin" valueType="num">
                                      <p:cBhvr additive="base">
                                        <p:cTn id="44"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 calcmode="lin" valueType="num">
                                      <p:cBhvr additive="base">
                                        <p:cTn id="49" dur="500" fill="hold"/>
                                        <p:tgtEl>
                                          <p:spTgt spid="25"/>
                                        </p:tgtEl>
                                        <p:attrNameLst>
                                          <p:attrName>ppt_x</p:attrName>
                                        </p:attrNameLst>
                                      </p:cBhvr>
                                      <p:tavLst>
                                        <p:tav tm="0">
                                          <p:val>
                                            <p:strVal val="#ppt_x"/>
                                          </p:val>
                                        </p:tav>
                                        <p:tav tm="100000">
                                          <p:val>
                                            <p:strVal val="#ppt_x"/>
                                          </p:val>
                                        </p:tav>
                                      </p:tavLst>
                                    </p:anim>
                                    <p:anim calcmode="lin" valueType="num">
                                      <p:cBhvr additive="base">
                                        <p:cTn id="5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5" grpId="0" animBg="1"/>
      <p:bldP spid="16" grpId="0" animBg="1"/>
      <p:bldP spid="22" grpId="0" animBg="1"/>
      <p:bldP spid="24" grpId="0"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3B5F3-6049-4356-B00F-365B8F4B152A}"/>
              </a:ext>
            </a:extLst>
          </p:cNvPr>
          <p:cNvSpPr>
            <a:spLocks noGrp="1"/>
          </p:cNvSpPr>
          <p:nvPr>
            <p:ph type="title"/>
          </p:nvPr>
        </p:nvSpPr>
        <p:spPr/>
        <p:txBody>
          <a:bodyPr/>
          <a:lstStyle/>
          <a:p>
            <a:r>
              <a:rPr lang="en-US" dirty="0"/>
              <a:t>Year 11….</a:t>
            </a:r>
            <a:endParaRPr lang="en-AU" dirty="0"/>
          </a:p>
        </p:txBody>
      </p:sp>
      <p:sp>
        <p:nvSpPr>
          <p:cNvPr id="3" name="Content Placeholder 2">
            <a:extLst>
              <a:ext uri="{FF2B5EF4-FFF2-40B4-BE49-F238E27FC236}">
                <a16:creationId xmlns:a16="http://schemas.microsoft.com/office/drawing/2014/main" id="{F0FA3CC9-DF2E-41D9-B973-49F96E3FECAF}"/>
              </a:ext>
            </a:extLst>
          </p:cNvPr>
          <p:cNvSpPr>
            <a:spLocks noGrp="1"/>
          </p:cNvSpPr>
          <p:nvPr>
            <p:ph idx="1"/>
          </p:nvPr>
        </p:nvSpPr>
        <p:spPr/>
        <p:txBody>
          <a:bodyPr/>
          <a:lstStyle/>
          <a:p>
            <a:endParaRPr lang="en-AU"/>
          </a:p>
        </p:txBody>
      </p:sp>
      <p:pic>
        <p:nvPicPr>
          <p:cNvPr id="4" name="Picture 3">
            <a:extLst>
              <a:ext uri="{FF2B5EF4-FFF2-40B4-BE49-F238E27FC236}">
                <a16:creationId xmlns:a16="http://schemas.microsoft.com/office/drawing/2014/main" id="{CABD5D9F-57C7-4DFA-BC74-93E5799576A5}"/>
              </a:ext>
            </a:extLst>
          </p:cNvPr>
          <p:cNvPicPr>
            <a:picLocks noChangeAspect="1"/>
          </p:cNvPicPr>
          <p:nvPr/>
        </p:nvPicPr>
        <p:blipFill>
          <a:blip r:embed="rId2"/>
          <a:stretch>
            <a:fillRect/>
          </a:stretch>
        </p:blipFill>
        <p:spPr>
          <a:xfrm>
            <a:off x="757237" y="1680819"/>
            <a:ext cx="10906125" cy="5019675"/>
          </a:xfrm>
          <a:prstGeom prst="rect">
            <a:avLst/>
          </a:prstGeom>
        </p:spPr>
      </p:pic>
    </p:spTree>
    <p:extLst>
      <p:ext uri="{BB962C8B-B14F-4D97-AF65-F5344CB8AC3E}">
        <p14:creationId xmlns:p14="http://schemas.microsoft.com/office/powerpoint/2010/main" val="3414041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C55B58-5181-4A8B-837B-16FE167A723A}"/>
              </a:ext>
            </a:extLst>
          </p:cNvPr>
          <p:cNvPicPr>
            <a:picLocks noChangeAspect="1"/>
          </p:cNvPicPr>
          <p:nvPr/>
        </p:nvPicPr>
        <p:blipFill>
          <a:blip r:embed="rId2"/>
          <a:stretch>
            <a:fillRect/>
          </a:stretch>
        </p:blipFill>
        <p:spPr>
          <a:xfrm>
            <a:off x="1257301" y="333143"/>
            <a:ext cx="9205912" cy="5943888"/>
          </a:xfrm>
          <a:prstGeom prst="rect">
            <a:avLst/>
          </a:prstGeom>
        </p:spPr>
      </p:pic>
      <p:sp>
        <p:nvSpPr>
          <p:cNvPr id="6" name="Rectangle 5">
            <a:extLst>
              <a:ext uri="{FF2B5EF4-FFF2-40B4-BE49-F238E27FC236}">
                <a16:creationId xmlns:a16="http://schemas.microsoft.com/office/drawing/2014/main" id="{073F8BF9-0158-4BA5-A25B-61332FCC38BC}"/>
              </a:ext>
            </a:extLst>
          </p:cNvPr>
          <p:cNvSpPr/>
          <p:nvPr/>
        </p:nvSpPr>
        <p:spPr>
          <a:xfrm>
            <a:off x="3726781" y="3215418"/>
            <a:ext cx="1083341" cy="73319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solidFill>
                  <a:srgbClr val="FF0000"/>
                </a:solidFill>
              </a:rPr>
              <a:t>By 20 </a:t>
            </a:r>
            <a:endParaRPr lang="en-AU" sz="1400" b="1" dirty="0">
              <a:solidFill>
                <a:srgbClr val="FF0000"/>
              </a:solidFill>
            </a:endParaRPr>
          </a:p>
        </p:txBody>
      </p:sp>
      <p:cxnSp>
        <p:nvCxnSpPr>
          <p:cNvPr id="7" name="Straight Arrow Connector 6">
            <a:extLst>
              <a:ext uri="{FF2B5EF4-FFF2-40B4-BE49-F238E27FC236}">
                <a16:creationId xmlns:a16="http://schemas.microsoft.com/office/drawing/2014/main" id="{1175016B-95D5-433C-A6B7-EDA3CA72E160}"/>
              </a:ext>
            </a:extLst>
          </p:cNvPr>
          <p:cNvCxnSpPr>
            <a:cxnSpLocks/>
          </p:cNvCxnSpPr>
          <p:nvPr/>
        </p:nvCxnSpPr>
        <p:spPr>
          <a:xfrm>
            <a:off x="3644565" y="3305087"/>
            <a:ext cx="0" cy="55386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C8B32444-1364-4B6A-88E9-8CDD4F58CC23}"/>
              </a:ext>
            </a:extLst>
          </p:cNvPr>
          <p:cNvSpPr/>
          <p:nvPr/>
        </p:nvSpPr>
        <p:spPr>
          <a:xfrm>
            <a:off x="6324600" y="3267478"/>
            <a:ext cx="1019171" cy="51625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By 20</a:t>
            </a:r>
            <a:endParaRPr lang="en-AU" b="1" dirty="0">
              <a:solidFill>
                <a:srgbClr val="FF0000"/>
              </a:solidFill>
            </a:endParaRPr>
          </a:p>
        </p:txBody>
      </p:sp>
      <p:cxnSp>
        <p:nvCxnSpPr>
          <p:cNvPr id="11" name="Straight Arrow Connector 10">
            <a:extLst>
              <a:ext uri="{FF2B5EF4-FFF2-40B4-BE49-F238E27FC236}">
                <a16:creationId xmlns:a16="http://schemas.microsoft.com/office/drawing/2014/main" id="{3BCFE9CB-032B-4CE9-8636-CE8B985B5FAF}"/>
              </a:ext>
            </a:extLst>
          </p:cNvPr>
          <p:cNvCxnSpPr>
            <a:cxnSpLocks/>
          </p:cNvCxnSpPr>
          <p:nvPr/>
        </p:nvCxnSpPr>
        <p:spPr>
          <a:xfrm flipV="1">
            <a:off x="6406815" y="3252148"/>
            <a:ext cx="0" cy="53158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93605DB-BDDE-43ED-86C5-690C4591FD0A}"/>
              </a:ext>
            </a:extLst>
          </p:cNvPr>
          <p:cNvSpPr/>
          <p:nvPr/>
        </p:nvSpPr>
        <p:spPr>
          <a:xfrm>
            <a:off x="4638671" y="5670088"/>
            <a:ext cx="2705100" cy="32396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Liability - Creditor </a:t>
            </a:r>
            <a:endParaRPr lang="en-AU" b="1" dirty="0">
              <a:solidFill>
                <a:srgbClr val="FF0000"/>
              </a:solidFill>
            </a:endParaRPr>
          </a:p>
        </p:txBody>
      </p:sp>
      <p:sp>
        <p:nvSpPr>
          <p:cNvPr id="14" name="Rectangle 13">
            <a:extLst>
              <a:ext uri="{FF2B5EF4-FFF2-40B4-BE49-F238E27FC236}">
                <a16:creationId xmlns:a16="http://schemas.microsoft.com/office/drawing/2014/main" id="{61D26D8C-2DCB-4CB2-A91C-6CCF3ECBC8FF}"/>
              </a:ext>
            </a:extLst>
          </p:cNvPr>
          <p:cNvSpPr/>
          <p:nvPr/>
        </p:nvSpPr>
        <p:spPr>
          <a:xfrm>
            <a:off x="4743450" y="4692204"/>
            <a:ext cx="2705100" cy="32396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Income –Discount received</a:t>
            </a:r>
            <a:endParaRPr lang="en-AU" b="1" dirty="0">
              <a:solidFill>
                <a:srgbClr val="FF0000"/>
              </a:solidFill>
            </a:endParaRPr>
          </a:p>
        </p:txBody>
      </p:sp>
      <p:sp>
        <p:nvSpPr>
          <p:cNvPr id="15" name="Rectangle 14">
            <a:extLst>
              <a:ext uri="{FF2B5EF4-FFF2-40B4-BE49-F238E27FC236}">
                <a16:creationId xmlns:a16="http://schemas.microsoft.com/office/drawing/2014/main" id="{D4301AC1-0B8B-4132-BEBB-C34156923287}"/>
              </a:ext>
            </a:extLst>
          </p:cNvPr>
          <p:cNvSpPr/>
          <p:nvPr/>
        </p:nvSpPr>
        <p:spPr>
          <a:xfrm>
            <a:off x="6406815" y="3941624"/>
            <a:ext cx="3829051" cy="51607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solidFill>
                  <a:srgbClr val="FF0000"/>
                </a:solidFill>
              </a:rPr>
              <a:t>**Discount received is an income which  reduces cost of sales therefore overall effect is to increase total value of equity</a:t>
            </a:r>
            <a:endParaRPr lang="en-AU" sz="1400" b="1" dirty="0">
              <a:solidFill>
                <a:srgbClr val="FF0000"/>
              </a:solidFill>
            </a:endParaRPr>
          </a:p>
        </p:txBody>
      </p:sp>
      <p:sp>
        <p:nvSpPr>
          <p:cNvPr id="16" name="Rectangle 15">
            <a:extLst>
              <a:ext uri="{FF2B5EF4-FFF2-40B4-BE49-F238E27FC236}">
                <a16:creationId xmlns:a16="http://schemas.microsoft.com/office/drawing/2014/main" id="{11F015B1-7F3E-4FC3-BC6B-BEF6965AECF5}"/>
              </a:ext>
            </a:extLst>
          </p:cNvPr>
          <p:cNvSpPr/>
          <p:nvPr/>
        </p:nvSpPr>
        <p:spPr>
          <a:xfrm>
            <a:off x="8143876" y="5016169"/>
            <a:ext cx="3829051" cy="184183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**This transaction would also result in bank decreasing and creditor decreasing by $980 but this is not relevant to the recognition/derecognition being illustrated</a:t>
            </a:r>
            <a:endParaRPr lang="en-AU" b="1" dirty="0">
              <a:solidFill>
                <a:srgbClr val="FF0000"/>
              </a:solidFill>
            </a:endParaRPr>
          </a:p>
        </p:txBody>
      </p:sp>
    </p:spTree>
    <p:extLst>
      <p:ext uri="{BB962C8B-B14F-4D97-AF65-F5344CB8AC3E}">
        <p14:creationId xmlns:p14="http://schemas.microsoft.com/office/powerpoint/2010/main" val="82309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3" grpId="0" animBg="1"/>
      <p:bldP spid="14" grpId="0" animBg="1"/>
      <p:bldP spid="15" grpId="0" animBg="1"/>
      <p:bldP spid="1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5D0E79-FECB-4550-8ECA-09D555FA8D0A}"/>
              </a:ext>
            </a:extLst>
          </p:cNvPr>
          <p:cNvPicPr>
            <a:picLocks noChangeAspect="1"/>
          </p:cNvPicPr>
          <p:nvPr/>
        </p:nvPicPr>
        <p:blipFill>
          <a:blip r:embed="rId2"/>
          <a:stretch>
            <a:fillRect/>
          </a:stretch>
        </p:blipFill>
        <p:spPr>
          <a:xfrm>
            <a:off x="1400176" y="431480"/>
            <a:ext cx="8805862" cy="5995039"/>
          </a:xfrm>
          <a:prstGeom prst="rect">
            <a:avLst/>
          </a:prstGeom>
        </p:spPr>
      </p:pic>
      <p:sp>
        <p:nvSpPr>
          <p:cNvPr id="6" name="Rectangle 5">
            <a:extLst>
              <a:ext uri="{FF2B5EF4-FFF2-40B4-BE49-F238E27FC236}">
                <a16:creationId xmlns:a16="http://schemas.microsoft.com/office/drawing/2014/main" id="{53A8E5B0-4353-467F-8810-BFB00737748E}"/>
              </a:ext>
            </a:extLst>
          </p:cNvPr>
          <p:cNvSpPr/>
          <p:nvPr/>
        </p:nvSpPr>
        <p:spPr>
          <a:xfrm>
            <a:off x="7248525" y="3552826"/>
            <a:ext cx="1019171" cy="51625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By 300</a:t>
            </a:r>
            <a:endParaRPr lang="en-AU" b="1" dirty="0">
              <a:solidFill>
                <a:srgbClr val="FF0000"/>
              </a:solidFill>
            </a:endParaRPr>
          </a:p>
        </p:txBody>
      </p:sp>
      <p:cxnSp>
        <p:nvCxnSpPr>
          <p:cNvPr id="7" name="Straight Arrow Connector 6">
            <a:extLst>
              <a:ext uri="{FF2B5EF4-FFF2-40B4-BE49-F238E27FC236}">
                <a16:creationId xmlns:a16="http://schemas.microsoft.com/office/drawing/2014/main" id="{E74F1F03-A49E-4F50-A920-AAD6CD6AE9E8}"/>
              </a:ext>
            </a:extLst>
          </p:cNvPr>
          <p:cNvCxnSpPr>
            <a:cxnSpLocks/>
          </p:cNvCxnSpPr>
          <p:nvPr/>
        </p:nvCxnSpPr>
        <p:spPr>
          <a:xfrm flipV="1">
            <a:off x="7264065" y="3537496"/>
            <a:ext cx="0" cy="53158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AC8AB07-4D73-4F0F-B407-C005BF034DFE}"/>
              </a:ext>
            </a:extLst>
          </p:cNvPr>
          <p:cNvCxnSpPr>
            <a:cxnSpLocks/>
          </p:cNvCxnSpPr>
          <p:nvPr/>
        </p:nvCxnSpPr>
        <p:spPr>
          <a:xfrm flipV="1">
            <a:off x="3911265" y="3552826"/>
            <a:ext cx="0" cy="53158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FC65871-9846-42D8-98F3-95A5930549F2}"/>
              </a:ext>
            </a:extLst>
          </p:cNvPr>
          <p:cNvSpPr/>
          <p:nvPr/>
        </p:nvSpPr>
        <p:spPr>
          <a:xfrm>
            <a:off x="4043369" y="3560491"/>
            <a:ext cx="1019171" cy="51625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By 300</a:t>
            </a:r>
            <a:endParaRPr lang="en-AU" b="1" dirty="0">
              <a:solidFill>
                <a:srgbClr val="FF0000"/>
              </a:solidFill>
            </a:endParaRPr>
          </a:p>
        </p:txBody>
      </p:sp>
      <p:sp>
        <p:nvSpPr>
          <p:cNvPr id="10" name="Rectangle 9">
            <a:extLst>
              <a:ext uri="{FF2B5EF4-FFF2-40B4-BE49-F238E27FC236}">
                <a16:creationId xmlns:a16="http://schemas.microsoft.com/office/drawing/2014/main" id="{3F8696AA-1741-4C8F-9538-55E65CCC1A6B}"/>
              </a:ext>
            </a:extLst>
          </p:cNvPr>
          <p:cNvSpPr/>
          <p:nvPr/>
        </p:nvSpPr>
        <p:spPr>
          <a:xfrm>
            <a:off x="3676651" y="2346212"/>
            <a:ext cx="1019172" cy="51625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solidFill>
                  <a:srgbClr val="FF0000"/>
                </a:solidFill>
              </a:rPr>
              <a:t>Accrued wages</a:t>
            </a:r>
            <a:endParaRPr lang="en-AU" sz="1400" b="1" dirty="0">
              <a:solidFill>
                <a:srgbClr val="FF0000"/>
              </a:solidFill>
            </a:endParaRPr>
          </a:p>
        </p:txBody>
      </p:sp>
      <p:sp>
        <p:nvSpPr>
          <p:cNvPr id="11" name="Rectangle 10">
            <a:extLst>
              <a:ext uri="{FF2B5EF4-FFF2-40B4-BE49-F238E27FC236}">
                <a16:creationId xmlns:a16="http://schemas.microsoft.com/office/drawing/2014/main" id="{31EAECAB-52BA-448A-8807-90B1AFB98488}"/>
              </a:ext>
            </a:extLst>
          </p:cNvPr>
          <p:cNvSpPr/>
          <p:nvPr/>
        </p:nvSpPr>
        <p:spPr>
          <a:xfrm>
            <a:off x="4743450" y="4886245"/>
            <a:ext cx="2705100" cy="32396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Expense – increase to wages</a:t>
            </a:r>
            <a:endParaRPr lang="en-AU" b="1" dirty="0">
              <a:solidFill>
                <a:srgbClr val="FF0000"/>
              </a:solidFill>
            </a:endParaRPr>
          </a:p>
        </p:txBody>
      </p:sp>
      <p:sp>
        <p:nvSpPr>
          <p:cNvPr id="12" name="Rectangle 11">
            <a:extLst>
              <a:ext uri="{FF2B5EF4-FFF2-40B4-BE49-F238E27FC236}">
                <a16:creationId xmlns:a16="http://schemas.microsoft.com/office/drawing/2014/main" id="{963E880A-67B7-4028-957D-A512977F0614}"/>
              </a:ext>
            </a:extLst>
          </p:cNvPr>
          <p:cNvSpPr/>
          <p:nvPr/>
        </p:nvSpPr>
        <p:spPr>
          <a:xfrm>
            <a:off x="4743450" y="5341473"/>
            <a:ext cx="2705100" cy="32396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Liability – accrued wages</a:t>
            </a:r>
            <a:endParaRPr lang="en-AU" b="1" dirty="0">
              <a:solidFill>
                <a:srgbClr val="FF0000"/>
              </a:solidFill>
            </a:endParaRPr>
          </a:p>
        </p:txBody>
      </p:sp>
    </p:spTree>
    <p:extLst>
      <p:ext uri="{BB962C8B-B14F-4D97-AF65-F5344CB8AC3E}">
        <p14:creationId xmlns:p14="http://schemas.microsoft.com/office/powerpoint/2010/main" val="2231824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P spid="1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82A940-8733-495B-AA03-5D86D0712104}"/>
              </a:ext>
            </a:extLst>
          </p:cNvPr>
          <p:cNvPicPr>
            <a:picLocks noChangeAspect="1"/>
          </p:cNvPicPr>
          <p:nvPr/>
        </p:nvPicPr>
        <p:blipFill>
          <a:blip r:embed="rId2"/>
          <a:stretch>
            <a:fillRect/>
          </a:stretch>
        </p:blipFill>
        <p:spPr>
          <a:xfrm>
            <a:off x="1333501" y="276492"/>
            <a:ext cx="8824912" cy="6305015"/>
          </a:xfrm>
          <a:prstGeom prst="rect">
            <a:avLst/>
          </a:prstGeom>
        </p:spPr>
      </p:pic>
      <p:sp>
        <p:nvSpPr>
          <p:cNvPr id="7" name="Rectangle 6">
            <a:extLst>
              <a:ext uri="{FF2B5EF4-FFF2-40B4-BE49-F238E27FC236}">
                <a16:creationId xmlns:a16="http://schemas.microsoft.com/office/drawing/2014/main" id="{75105C6E-8D95-4FFA-B7A4-07ADB1ADC95A}"/>
              </a:ext>
            </a:extLst>
          </p:cNvPr>
          <p:cNvSpPr/>
          <p:nvPr/>
        </p:nvSpPr>
        <p:spPr>
          <a:xfrm>
            <a:off x="6305550" y="3552826"/>
            <a:ext cx="1019171" cy="51625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By 55,000</a:t>
            </a:r>
            <a:endParaRPr lang="en-AU" b="1" dirty="0">
              <a:solidFill>
                <a:srgbClr val="FF0000"/>
              </a:solidFill>
            </a:endParaRPr>
          </a:p>
        </p:txBody>
      </p:sp>
      <p:cxnSp>
        <p:nvCxnSpPr>
          <p:cNvPr id="6" name="Straight Arrow Connector 5">
            <a:extLst>
              <a:ext uri="{FF2B5EF4-FFF2-40B4-BE49-F238E27FC236}">
                <a16:creationId xmlns:a16="http://schemas.microsoft.com/office/drawing/2014/main" id="{944A4C49-8958-4AC2-A3E2-B2B73AA797CC}"/>
              </a:ext>
            </a:extLst>
          </p:cNvPr>
          <p:cNvCxnSpPr>
            <a:cxnSpLocks/>
          </p:cNvCxnSpPr>
          <p:nvPr/>
        </p:nvCxnSpPr>
        <p:spPr>
          <a:xfrm flipV="1">
            <a:off x="6378240" y="3543301"/>
            <a:ext cx="0" cy="53158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F9FDB50-D79E-4F1E-8A5A-7A3B882E8BAD}"/>
              </a:ext>
            </a:extLst>
          </p:cNvPr>
          <p:cNvSpPr/>
          <p:nvPr/>
        </p:nvSpPr>
        <p:spPr>
          <a:xfrm>
            <a:off x="3682665" y="3543301"/>
            <a:ext cx="1019171" cy="51625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By 55,000</a:t>
            </a:r>
            <a:endParaRPr lang="en-AU" b="1" dirty="0">
              <a:solidFill>
                <a:srgbClr val="FF0000"/>
              </a:solidFill>
            </a:endParaRPr>
          </a:p>
        </p:txBody>
      </p:sp>
      <p:cxnSp>
        <p:nvCxnSpPr>
          <p:cNvPr id="8" name="Straight Arrow Connector 7">
            <a:extLst>
              <a:ext uri="{FF2B5EF4-FFF2-40B4-BE49-F238E27FC236}">
                <a16:creationId xmlns:a16="http://schemas.microsoft.com/office/drawing/2014/main" id="{207B35B9-27BD-4D53-A3C3-4B199DCB4D64}"/>
              </a:ext>
            </a:extLst>
          </p:cNvPr>
          <p:cNvCxnSpPr>
            <a:cxnSpLocks/>
          </p:cNvCxnSpPr>
          <p:nvPr/>
        </p:nvCxnSpPr>
        <p:spPr>
          <a:xfrm>
            <a:off x="3682665" y="3552826"/>
            <a:ext cx="0" cy="57912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15D5B0A-015E-443C-AEEB-3F8348030BC9}"/>
              </a:ext>
            </a:extLst>
          </p:cNvPr>
          <p:cNvSpPr/>
          <p:nvPr/>
        </p:nvSpPr>
        <p:spPr>
          <a:xfrm>
            <a:off x="4743450" y="4886245"/>
            <a:ext cx="2705100" cy="32396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Income - Fees</a:t>
            </a:r>
            <a:endParaRPr lang="en-AU" b="1" dirty="0">
              <a:solidFill>
                <a:srgbClr val="FF0000"/>
              </a:solidFill>
            </a:endParaRPr>
          </a:p>
        </p:txBody>
      </p:sp>
      <p:sp>
        <p:nvSpPr>
          <p:cNvPr id="12" name="Rectangle 11">
            <a:extLst>
              <a:ext uri="{FF2B5EF4-FFF2-40B4-BE49-F238E27FC236}">
                <a16:creationId xmlns:a16="http://schemas.microsoft.com/office/drawing/2014/main" id="{19B5C20C-D21F-4A10-BD22-7F09A2DFDC80}"/>
              </a:ext>
            </a:extLst>
          </p:cNvPr>
          <p:cNvSpPr/>
          <p:nvPr/>
        </p:nvSpPr>
        <p:spPr>
          <a:xfrm>
            <a:off x="4743450" y="5859587"/>
            <a:ext cx="2705100" cy="32396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Liability – unearned fees</a:t>
            </a:r>
            <a:endParaRPr lang="en-AU" b="1" dirty="0">
              <a:solidFill>
                <a:srgbClr val="FF0000"/>
              </a:solidFill>
            </a:endParaRPr>
          </a:p>
        </p:txBody>
      </p:sp>
    </p:spTree>
    <p:extLst>
      <p:ext uri="{BB962C8B-B14F-4D97-AF65-F5344CB8AC3E}">
        <p14:creationId xmlns:p14="http://schemas.microsoft.com/office/powerpoint/2010/main" val="122710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963FC8-F238-4239-A3CD-ABA16FB74A57}"/>
              </a:ext>
            </a:extLst>
          </p:cNvPr>
          <p:cNvPicPr>
            <a:picLocks noChangeAspect="1"/>
          </p:cNvPicPr>
          <p:nvPr/>
        </p:nvPicPr>
        <p:blipFill>
          <a:blip r:embed="rId2"/>
          <a:stretch>
            <a:fillRect/>
          </a:stretch>
        </p:blipFill>
        <p:spPr>
          <a:xfrm>
            <a:off x="1676401" y="0"/>
            <a:ext cx="8520112" cy="6515380"/>
          </a:xfrm>
          <a:prstGeom prst="rect">
            <a:avLst/>
          </a:prstGeom>
        </p:spPr>
      </p:pic>
      <p:sp>
        <p:nvSpPr>
          <p:cNvPr id="6" name="Rectangle 5">
            <a:extLst>
              <a:ext uri="{FF2B5EF4-FFF2-40B4-BE49-F238E27FC236}">
                <a16:creationId xmlns:a16="http://schemas.microsoft.com/office/drawing/2014/main" id="{7EB12670-F005-46B3-AD3B-5B5E71C18CAF}"/>
              </a:ext>
            </a:extLst>
          </p:cNvPr>
          <p:cNvSpPr/>
          <p:nvPr/>
        </p:nvSpPr>
        <p:spPr>
          <a:xfrm>
            <a:off x="6600831" y="3676651"/>
            <a:ext cx="729909" cy="51625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By 100</a:t>
            </a:r>
            <a:endParaRPr lang="en-AU" b="1" dirty="0">
              <a:solidFill>
                <a:srgbClr val="FF0000"/>
              </a:solidFill>
            </a:endParaRPr>
          </a:p>
        </p:txBody>
      </p:sp>
      <p:cxnSp>
        <p:nvCxnSpPr>
          <p:cNvPr id="7" name="Straight Arrow Connector 6">
            <a:extLst>
              <a:ext uri="{FF2B5EF4-FFF2-40B4-BE49-F238E27FC236}">
                <a16:creationId xmlns:a16="http://schemas.microsoft.com/office/drawing/2014/main" id="{F8A9F3A3-02E9-4A11-BB36-5DD9BD121A3A}"/>
              </a:ext>
            </a:extLst>
          </p:cNvPr>
          <p:cNvCxnSpPr>
            <a:cxnSpLocks/>
          </p:cNvCxnSpPr>
          <p:nvPr/>
        </p:nvCxnSpPr>
        <p:spPr>
          <a:xfrm flipV="1">
            <a:off x="6600827" y="3661321"/>
            <a:ext cx="0" cy="53158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C4DF455-EF7F-4B50-A7A4-09114DCB7457}"/>
              </a:ext>
            </a:extLst>
          </p:cNvPr>
          <p:cNvSpPr/>
          <p:nvPr/>
        </p:nvSpPr>
        <p:spPr>
          <a:xfrm>
            <a:off x="3188616" y="3587725"/>
            <a:ext cx="729909" cy="51625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By 100</a:t>
            </a:r>
            <a:endParaRPr lang="en-AU" b="1" dirty="0">
              <a:solidFill>
                <a:srgbClr val="FF0000"/>
              </a:solidFill>
            </a:endParaRPr>
          </a:p>
        </p:txBody>
      </p:sp>
      <p:cxnSp>
        <p:nvCxnSpPr>
          <p:cNvPr id="8" name="Straight Arrow Connector 7">
            <a:extLst>
              <a:ext uri="{FF2B5EF4-FFF2-40B4-BE49-F238E27FC236}">
                <a16:creationId xmlns:a16="http://schemas.microsoft.com/office/drawing/2014/main" id="{7F970861-FFCF-42FF-8760-EFA4EA0A9107}"/>
              </a:ext>
            </a:extLst>
          </p:cNvPr>
          <p:cNvCxnSpPr>
            <a:cxnSpLocks/>
          </p:cNvCxnSpPr>
          <p:nvPr/>
        </p:nvCxnSpPr>
        <p:spPr>
          <a:xfrm flipV="1">
            <a:off x="3111165" y="3587725"/>
            <a:ext cx="0" cy="53158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26F8FA1-5C05-461D-8CF3-1CC8C6D060D2}"/>
              </a:ext>
            </a:extLst>
          </p:cNvPr>
          <p:cNvSpPr/>
          <p:nvPr/>
        </p:nvSpPr>
        <p:spPr>
          <a:xfrm>
            <a:off x="4933949" y="4876800"/>
            <a:ext cx="2657475" cy="32388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Income - interest</a:t>
            </a:r>
            <a:endParaRPr lang="en-AU" b="1" dirty="0">
              <a:solidFill>
                <a:srgbClr val="FF0000"/>
              </a:solidFill>
            </a:endParaRPr>
          </a:p>
        </p:txBody>
      </p:sp>
      <p:sp>
        <p:nvSpPr>
          <p:cNvPr id="11" name="Rectangle 10">
            <a:extLst>
              <a:ext uri="{FF2B5EF4-FFF2-40B4-BE49-F238E27FC236}">
                <a16:creationId xmlns:a16="http://schemas.microsoft.com/office/drawing/2014/main" id="{94070892-60FB-4CAB-8159-5556382BA567}"/>
              </a:ext>
            </a:extLst>
          </p:cNvPr>
          <p:cNvSpPr/>
          <p:nvPr/>
        </p:nvSpPr>
        <p:spPr>
          <a:xfrm>
            <a:off x="4857750" y="5293897"/>
            <a:ext cx="2847974" cy="45720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Asset – Accrued interest</a:t>
            </a:r>
            <a:endParaRPr lang="en-AU" b="1" dirty="0">
              <a:solidFill>
                <a:srgbClr val="FF0000"/>
              </a:solidFill>
            </a:endParaRPr>
          </a:p>
        </p:txBody>
      </p:sp>
    </p:spTree>
    <p:extLst>
      <p:ext uri="{BB962C8B-B14F-4D97-AF65-F5344CB8AC3E}">
        <p14:creationId xmlns:p14="http://schemas.microsoft.com/office/powerpoint/2010/main" val="264255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11E8F9-A7BF-4602-B05C-88E3E324AD34}"/>
              </a:ext>
            </a:extLst>
          </p:cNvPr>
          <p:cNvPicPr>
            <a:picLocks noChangeAspect="1"/>
          </p:cNvPicPr>
          <p:nvPr/>
        </p:nvPicPr>
        <p:blipFill>
          <a:blip r:embed="rId2"/>
          <a:stretch>
            <a:fillRect/>
          </a:stretch>
        </p:blipFill>
        <p:spPr>
          <a:xfrm>
            <a:off x="1889760" y="309981"/>
            <a:ext cx="8743950" cy="6084152"/>
          </a:xfrm>
          <a:prstGeom prst="rect">
            <a:avLst/>
          </a:prstGeom>
        </p:spPr>
      </p:pic>
      <p:sp>
        <p:nvSpPr>
          <p:cNvPr id="6" name="Rectangle 5">
            <a:extLst>
              <a:ext uri="{FF2B5EF4-FFF2-40B4-BE49-F238E27FC236}">
                <a16:creationId xmlns:a16="http://schemas.microsoft.com/office/drawing/2014/main" id="{AA05AD8F-0370-4345-B382-3E3194EC070D}"/>
              </a:ext>
            </a:extLst>
          </p:cNvPr>
          <p:cNvSpPr/>
          <p:nvPr/>
        </p:nvSpPr>
        <p:spPr>
          <a:xfrm>
            <a:off x="5286375" y="4619545"/>
            <a:ext cx="2876550" cy="29946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Expense - depreciation</a:t>
            </a:r>
            <a:endParaRPr lang="en-AU" b="1" dirty="0">
              <a:solidFill>
                <a:srgbClr val="FF0000"/>
              </a:solidFill>
            </a:endParaRPr>
          </a:p>
        </p:txBody>
      </p:sp>
      <p:sp>
        <p:nvSpPr>
          <p:cNvPr id="7" name="Rectangle 6">
            <a:extLst>
              <a:ext uri="{FF2B5EF4-FFF2-40B4-BE49-F238E27FC236}">
                <a16:creationId xmlns:a16="http://schemas.microsoft.com/office/drawing/2014/main" id="{3ABDE71A-D03A-40EC-AA27-37F5A0E1BD37}"/>
              </a:ext>
            </a:extLst>
          </p:cNvPr>
          <p:cNvSpPr/>
          <p:nvPr/>
        </p:nvSpPr>
        <p:spPr>
          <a:xfrm>
            <a:off x="5286374" y="5600620"/>
            <a:ext cx="2981325" cy="43442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Asset (carrying amount of mv goes down)</a:t>
            </a:r>
            <a:endParaRPr lang="en-AU" b="1" dirty="0">
              <a:solidFill>
                <a:srgbClr val="FF0000"/>
              </a:solidFill>
            </a:endParaRPr>
          </a:p>
        </p:txBody>
      </p:sp>
      <p:sp>
        <p:nvSpPr>
          <p:cNvPr id="8" name="Rectangle 7">
            <a:extLst>
              <a:ext uri="{FF2B5EF4-FFF2-40B4-BE49-F238E27FC236}">
                <a16:creationId xmlns:a16="http://schemas.microsoft.com/office/drawing/2014/main" id="{6E08EE75-BABC-4F6A-9F15-2301CB15260C}"/>
              </a:ext>
            </a:extLst>
          </p:cNvPr>
          <p:cNvSpPr/>
          <p:nvPr/>
        </p:nvSpPr>
        <p:spPr>
          <a:xfrm>
            <a:off x="8046731" y="3295892"/>
            <a:ext cx="828666" cy="53158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By 3,000</a:t>
            </a:r>
            <a:endParaRPr lang="en-AU" b="1" dirty="0">
              <a:solidFill>
                <a:srgbClr val="FF0000"/>
              </a:solidFill>
            </a:endParaRPr>
          </a:p>
        </p:txBody>
      </p:sp>
      <p:cxnSp>
        <p:nvCxnSpPr>
          <p:cNvPr id="9" name="Straight Arrow Connector 8">
            <a:extLst>
              <a:ext uri="{FF2B5EF4-FFF2-40B4-BE49-F238E27FC236}">
                <a16:creationId xmlns:a16="http://schemas.microsoft.com/office/drawing/2014/main" id="{F989DAAB-5D5C-4DD0-9344-2A8BCA3355B6}"/>
              </a:ext>
            </a:extLst>
          </p:cNvPr>
          <p:cNvCxnSpPr>
            <a:cxnSpLocks/>
          </p:cNvCxnSpPr>
          <p:nvPr/>
        </p:nvCxnSpPr>
        <p:spPr>
          <a:xfrm flipV="1">
            <a:off x="7991475" y="3267076"/>
            <a:ext cx="0" cy="53158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9649CED1-21AC-4867-BA62-C7EC20EBEA3A}"/>
              </a:ext>
            </a:extLst>
          </p:cNvPr>
          <p:cNvSpPr/>
          <p:nvPr/>
        </p:nvSpPr>
        <p:spPr>
          <a:xfrm>
            <a:off x="6638925" y="3916402"/>
            <a:ext cx="3829051" cy="59268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solidFill>
                  <a:srgbClr val="FF0000"/>
                </a:solidFill>
              </a:rPr>
              <a:t>**Expenses increase but the overall effect is that the total value of equity goes down</a:t>
            </a:r>
            <a:endParaRPr lang="en-AU" sz="1400" b="1" dirty="0">
              <a:solidFill>
                <a:srgbClr val="FF0000"/>
              </a:solidFill>
            </a:endParaRPr>
          </a:p>
        </p:txBody>
      </p:sp>
      <p:sp>
        <p:nvSpPr>
          <p:cNvPr id="11" name="Rectangle 10">
            <a:extLst>
              <a:ext uri="{FF2B5EF4-FFF2-40B4-BE49-F238E27FC236}">
                <a16:creationId xmlns:a16="http://schemas.microsoft.com/office/drawing/2014/main" id="{64144166-85B2-41BF-AE1C-48583CFCF381}"/>
              </a:ext>
            </a:extLst>
          </p:cNvPr>
          <p:cNvSpPr/>
          <p:nvPr/>
        </p:nvSpPr>
        <p:spPr>
          <a:xfrm>
            <a:off x="3276608" y="3257551"/>
            <a:ext cx="828666" cy="53158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By 3,000</a:t>
            </a:r>
            <a:endParaRPr lang="en-AU" b="1" dirty="0">
              <a:solidFill>
                <a:srgbClr val="FF0000"/>
              </a:solidFill>
            </a:endParaRPr>
          </a:p>
        </p:txBody>
      </p:sp>
      <p:cxnSp>
        <p:nvCxnSpPr>
          <p:cNvPr id="12" name="Straight Arrow Connector 11">
            <a:extLst>
              <a:ext uri="{FF2B5EF4-FFF2-40B4-BE49-F238E27FC236}">
                <a16:creationId xmlns:a16="http://schemas.microsoft.com/office/drawing/2014/main" id="{E07AF517-0577-45A8-9838-E7F2C529ACD8}"/>
              </a:ext>
            </a:extLst>
          </p:cNvPr>
          <p:cNvCxnSpPr>
            <a:cxnSpLocks/>
          </p:cNvCxnSpPr>
          <p:nvPr/>
        </p:nvCxnSpPr>
        <p:spPr>
          <a:xfrm flipV="1">
            <a:off x="3276608" y="3200400"/>
            <a:ext cx="0" cy="64588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A99E33F-8C89-4CC2-8473-0508CD1EEA70}"/>
              </a:ext>
            </a:extLst>
          </p:cNvPr>
          <p:cNvSpPr/>
          <p:nvPr/>
        </p:nvSpPr>
        <p:spPr>
          <a:xfrm>
            <a:off x="3276608" y="2017706"/>
            <a:ext cx="828666" cy="53158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rgbClr val="FF0000"/>
                </a:solidFill>
              </a:rPr>
              <a:t>Acc Dep</a:t>
            </a:r>
            <a:endParaRPr lang="en-AU" b="1" dirty="0">
              <a:solidFill>
                <a:srgbClr val="FF0000"/>
              </a:solidFill>
            </a:endParaRPr>
          </a:p>
        </p:txBody>
      </p:sp>
      <p:sp>
        <p:nvSpPr>
          <p:cNvPr id="16" name="Rectangle 15">
            <a:extLst>
              <a:ext uri="{FF2B5EF4-FFF2-40B4-BE49-F238E27FC236}">
                <a16:creationId xmlns:a16="http://schemas.microsoft.com/office/drawing/2014/main" id="{4F00051E-343B-4541-BD6A-1836F7A47B6A}"/>
              </a:ext>
            </a:extLst>
          </p:cNvPr>
          <p:cNvSpPr/>
          <p:nvPr/>
        </p:nvSpPr>
        <p:spPr>
          <a:xfrm>
            <a:off x="2163120" y="3750165"/>
            <a:ext cx="3829051" cy="59268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b="1" dirty="0">
                <a:solidFill>
                  <a:srgbClr val="FF0000"/>
                </a:solidFill>
              </a:rPr>
              <a:t>**Accumulated depreciation increases but carrying amount of asset now $12,000</a:t>
            </a:r>
            <a:endParaRPr lang="en-AU" sz="1400" b="1" dirty="0">
              <a:solidFill>
                <a:srgbClr val="FF0000"/>
              </a:solidFill>
            </a:endParaRPr>
          </a:p>
        </p:txBody>
      </p:sp>
    </p:spTree>
    <p:extLst>
      <p:ext uri="{BB962C8B-B14F-4D97-AF65-F5344CB8AC3E}">
        <p14:creationId xmlns:p14="http://schemas.microsoft.com/office/powerpoint/2010/main" val="186863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ppt_x"/>
                                          </p:val>
                                        </p:tav>
                                        <p:tav tm="100000">
                                          <p:val>
                                            <p:strVal val="#ppt_x"/>
                                          </p:val>
                                        </p:tav>
                                      </p:tavLst>
                                    </p:anim>
                                    <p:anim calcmode="lin" valueType="num">
                                      <p:cBhvr additive="base">
                                        <p:cTn id="5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ppt_x"/>
                                          </p:val>
                                        </p:tav>
                                        <p:tav tm="100000">
                                          <p:val>
                                            <p:strVal val="#ppt_x"/>
                                          </p:val>
                                        </p:tav>
                                      </p:tavLst>
                                    </p:anim>
                                    <p:anim calcmode="lin" valueType="num">
                                      <p:cBhvr additive="base">
                                        <p:cTn id="5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C374C-9F8C-4357-8850-916CC024496B}"/>
              </a:ext>
            </a:extLst>
          </p:cNvPr>
          <p:cNvSpPr>
            <a:spLocks noGrp="1"/>
          </p:cNvSpPr>
          <p:nvPr>
            <p:ph type="title"/>
          </p:nvPr>
        </p:nvSpPr>
        <p:spPr>
          <a:xfrm>
            <a:off x="1285875" y="560388"/>
            <a:ext cx="10058400" cy="1371600"/>
          </a:xfrm>
        </p:spPr>
        <p:txBody>
          <a:bodyPr>
            <a:normAutofit/>
          </a:bodyPr>
          <a:lstStyle/>
          <a:p>
            <a:endParaRPr lang="en-AU" dirty="0"/>
          </a:p>
        </p:txBody>
      </p:sp>
      <p:sp>
        <p:nvSpPr>
          <p:cNvPr id="6" name="Content Placeholder 5">
            <a:extLst>
              <a:ext uri="{FF2B5EF4-FFF2-40B4-BE49-F238E27FC236}">
                <a16:creationId xmlns:a16="http://schemas.microsoft.com/office/drawing/2014/main" id="{BA9A8FD8-BAB9-4A18-BCFE-AAE5CB0F9E93}"/>
              </a:ext>
            </a:extLst>
          </p:cNvPr>
          <p:cNvSpPr>
            <a:spLocks noGrp="1"/>
          </p:cNvSpPr>
          <p:nvPr>
            <p:ph idx="1"/>
          </p:nvPr>
        </p:nvSpPr>
        <p:spPr/>
        <p:txBody>
          <a:bodyPr/>
          <a:lstStyle/>
          <a:p>
            <a:endParaRPr lang="en-AU"/>
          </a:p>
        </p:txBody>
      </p:sp>
      <p:pic>
        <p:nvPicPr>
          <p:cNvPr id="4" name="Picture 3">
            <a:extLst>
              <a:ext uri="{FF2B5EF4-FFF2-40B4-BE49-F238E27FC236}">
                <a16:creationId xmlns:a16="http://schemas.microsoft.com/office/drawing/2014/main" id="{40219603-03D2-4498-B776-7A889BAA5563}"/>
              </a:ext>
            </a:extLst>
          </p:cNvPr>
          <p:cNvPicPr>
            <a:picLocks noChangeAspect="1"/>
          </p:cNvPicPr>
          <p:nvPr/>
        </p:nvPicPr>
        <p:blipFill>
          <a:blip r:embed="rId2"/>
          <a:stretch>
            <a:fillRect/>
          </a:stretch>
        </p:blipFill>
        <p:spPr>
          <a:xfrm>
            <a:off x="1285875" y="0"/>
            <a:ext cx="9886315" cy="6858000"/>
          </a:xfrm>
          <a:prstGeom prst="rect">
            <a:avLst/>
          </a:prstGeom>
        </p:spPr>
      </p:pic>
    </p:spTree>
    <p:extLst>
      <p:ext uri="{BB962C8B-B14F-4D97-AF65-F5344CB8AC3E}">
        <p14:creationId xmlns:p14="http://schemas.microsoft.com/office/powerpoint/2010/main" val="2918586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8BFAC1C-F43A-4834-A5A1-C46EA6A425E9}"/>
              </a:ext>
            </a:extLst>
          </p:cNvPr>
          <p:cNvPicPr>
            <a:picLocks noChangeAspect="1"/>
          </p:cNvPicPr>
          <p:nvPr/>
        </p:nvPicPr>
        <p:blipFill>
          <a:blip r:embed="rId2"/>
          <a:stretch>
            <a:fillRect/>
          </a:stretch>
        </p:blipFill>
        <p:spPr>
          <a:xfrm>
            <a:off x="2255520" y="10160"/>
            <a:ext cx="8077199" cy="6525867"/>
          </a:xfrm>
          <a:prstGeom prst="rect">
            <a:avLst/>
          </a:prstGeom>
        </p:spPr>
      </p:pic>
      <p:pic>
        <p:nvPicPr>
          <p:cNvPr id="5" name="Picture 4"/>
          <p:cNvPicPr>
            <a:picLocks noChangeAspect="1"/>
          </p:cNvPicPr>
          <p:nvPr/>
        </p:nvPicPr>
        <p:blipFill>
          <a:blip r:embed="rId3"/>
          <a:stretch>
            <a:fillRect/>
          </a:stretch>
        </p:blipFill>
        <p:spPr>
          <a:xfrm>
            <a:off x="209550" y="5715305"/>
            <a:ext cx="857250" cy="952500"/>
          </a:xfrm>
          <a:prstGeom prst="rect">
            <a:avLst/>
          </a:prstGeom>
        </p:spPr>
      </p:pic>
    </p:spTree>
    <p:extLst>
      <p:ext uri="{BB962C8B-B14F-4D97-AF65-F5344CB8AC3E}">
        <p14:creationId xmlns:p14="http://schemas.microsoft.com/office/powerpoint/2010/main" val="3071814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EED38C-248C-44E9-9CA2-26781866F6FF}"/>
              </a:ext>
            </a:extLst>
          </p:cNvPr>
          <p:cNvSpPr>
            <a:spLocks noGrp="1"/>
          </p:cNvSpPr>
          <p:nvPr>
            <p:ph idx="1"/>
          </p:nvPr>
        </p:nvSpPr>
        <p:spPr>
          <a:xfrm>
            <a:off x="1066800" y="606392"/>
            <a:ext cx="10058400" cy="5428648"/>
          </a:xfrm>
        </p:spPr>
        <p:txBody>
          <a:bodyPr>
            <a:normAutofit lnSpcReduction="10000"/>
          </a:bodyPr>
          <a:lstStyle/>
          <a:p>
            <a:pPr>
              <a:spcBef>
                <a:spcPts val="0"/>
              </a:spcBef>
              <a:spcAft>
                <a:spcPts val="800"/>
              </a:spcAft>
            </a:pPr>
            <a:r>
              <a:rPr lang="en-AU" sz="2800" dirty="0">
                <a:effectLst/>
                <a:latin typeface="Calibri" panose="020F0502020204030204" pitchFamily="34" charset="0"/>
              </a:rPr>
              <a:t>In Year 11 Accounting and Finance, </a:t>
            </a:r>
            <a:r>
              <a:rPr lang="en-AU" sz="2800" dirty="0">
                <a:latin typeface="Calibri" panose="020F0502020204030204" pitchFamily="34" charset="0"/>
              </a:rPr>
              <a:t>students</a:t>
            </a:r>
            <a:r>
              <a:rPr lang="en-AU" sz="2800" dirty="0">
                <a:effectLst/>
                <a:latin typeface="Calibri" panose="020F0502020204030204" pitchFamily="34" charset="0"/>
              </a:rPr>
              <a:t> are required to understand the definitions and recognition criteria for:  assets, liabilities, equity, income and expenses.  This is one part of the Conceptual Framework.   </a:t>
            </a:r>
          </a:p>
          <a:p>
            <a:pPr>
              <a:spcBef>
                <a:spcPts val="0"/>
              </a:spcBef>
              <a:spcAft>
                <a:spcPts val="800"/>
              </a:spcAft>
            </a:pPr>
            <a:r>
              <a:rPr lang="en-AU" sz="2800" dirty="0">
                <a:effectLst/>
                <a:latin typeface="Calibri" panose="020F0502020204030204" pitchFamily="34" charset="0"/>
              </a:rPr>
              <a:t>We are covering the definition and recognition of assets, liabilities, equity, income and expenses as per the Conceptual Framework.  These definitions are more complex than the simpler definitions used earlier in the </a:t>
            </a:r>
            <a:r>
              <a:rPr lang="en-AU" sz="2800" dirty="0">
                <a:latin typeface="Calibri" panose="020F0502020204030204" pitchFamily="34" charset="0"/>
              </a:rPr>
              <a:t>Year 11 course.</a:t>
            </a:r>
            <a:endParaRPr lang="en-AU" sz="2800" dirty="0">
              <a:effectLst/>
              <a:latin typeface="Calibri" panose="020F0502020204030204" pitchFamily="34" charset="0"/>
            </a:endParaRPr>
          </a:p>
          <a:p>
            <a:pPr marL="0" marR="0" indent="0">
              <a:spcBef>
                <a:spcPts val="0"/>
              </a:spcBef>
              <a:spcAft>
                <a:spcPts val="0"/>
              </a:spcAft>
              <a:buNone/>
            </a:pPr>
            <a:endParaRPr lang="en-US" sz="2800" dirty="0">
              <a:effectLst/>
              <a:latin typeface="Calibri" panose="020F0502020204030204" pitchFamily="34" charset="0"/>
            </a:endParaRPr>
          </a:p>
          <a:p>
            <a:pPr>
              <a:spcBef>
                <a:spcPts val="0"/>
              </a:spcBef>
              <a:spcAft>
                <a:spcPts val="1000"/>
              </a:spcAft>
            </a:pPr>
            <a:r>
              <a:rPr lang="en-AU" sz="2800" dirty="0">
                <a:effectLst/>
                <a:latin typeface="Calibri" panose="020F0502020204030204" pitchFamily="34" charset="0"/>
              </a:rPr>
              <a:t>The </a:t>
            </a:r>
            <a:r>
              <a:rPr lang="en-AU" sz="2800" i="1" dirty="0">
                <a:effectLst/>
                <a:latin typeface="Calibri" panose="020F0502020204030204" pitchFamily="34" charset="0"/>
              </a:rPr>
              <a:t>Conceptual Framework</a:t>
            </a:r>
            <a:r>
              <a:rPr lang="en-AU" sz="2800" dirty="0">
                <a:effectLst/>
                <a:latin typeface="Calibri" panose="020F0502020204030204" pitchFamily="34" charset="0"/>
              </a:rPr>
              <a:t> can be accessed via the following link: </a:t>
            </a:r>
            <a:r>
              <a:rPr lang="en-AU" sz="2800" dirty="0">
                <a:effectLst/>
                <a:latin typeface="Calibri" panose="020F0502020204030204" pitchFamily="34" charset="0"/>
                <a:hlinkClick r:id="rId2"/>
              </a:rPr>
              <a:t>https://www.aasb.gov.au/admin/file/content105/c9/Conceptual_Framework_05-19.pdf</a:t>
            </a:r>
            <a:r>
              <a:rPr lang="en-AU" sz="2800" dirty="0">
                <a:effectLst/>
                <a:latin typeface="Calibri" panose="020F0502020204030204" pitchFamily="34" charset="0"/>
              </a:rPr>
              <a:t>. </a:t>
            </a:r>
          </a:p>
          <a:p>
            <a:endParaRPr lang="en-AU" dirty="0"/>
          </a:p>
        </p:txBody>
      </p:sp>
    </p:spTree>
    <p:extLst>
      <p:ext uri="{BB962C8B-B14F-4D97-AF65-F5344CB8AC3E}">
        <p14:creationId xmlns:p14="http://schemas.microsoft.com/office/powerpoint/2010/main" val="2282467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1B4F7-C6E4-4080-95C4-12800293F8CC}"/>
              </a:ext>
            </a:extLst>
          </p:cNvPr>
          <p:cNvSpPr>
            <a:spLocks noGrp="1"/>
          </p:cNvSpPr>
          <p:nvPr>
            <p:ph type="title"/>
          </p:nvPr>
        </p:nvSpPr>
        <p:spPr/>
        <p:txBody>
          <a:bodyPr/>
          <a:lstStyle/>
          <a:p>
            <a:r>
              <a:rPr lang="en-US" dirty="0"/>
              <a:t>Definition v recognition</a:t>
            </a:r>
            <a:endParaRPr lang="en-AU" dirty="0"/>
          </a:p>
        </p:txBody>
      </p:sp>
      <p:sp>
        <p:nvSpPr>
          <p:cNvPr id="3" name="Content Placeholder 2">
            <a:extLst>
              <a:ext uri="{FF2B5EF4-FFF2-40B4-BE49-F238E27FC236}">
                <a16:creationId xmlns:a16="http://schemas.microsoft.com/office/drawing/2014/main" id="{5F7CDEC6-9E23-4686-ACB4-6477C641C03B}"/>
              </a:ext>
            </a:extLst>
          </p:cNvPr>
          <p:cNvSpPr>
            <a:spLocks noGrp="1"/>
          </p:cNvSpPr>
          <p:nvPr>
            <p:ph idx="1"/>
          </p:nvPr>
        </p:nvSpPr>
        <p:spPr/>
        <p:txBody>
          <a:bodyPr>
            <a:normAutofit fontScale="92500"/>
          </a:bodyPr>
          <a:lstStyle/>
          <a:p>
            <a:r>
              <a:rPr lang="en-US" sz="2800" dirty="0">
                <a:latin typeface="Calibri" panose="020F0502020204030204" pitchFamily="34" charset="0"/>
                <a:cs typeface="Calibri" panose="020F0502020204030204" pitchFamily="34" charset="0"/>
              </a:rPr>
              <a:t>The Conceptual Framework states that “Only items that meet the definition of an asset, a liability or equity are recognized in the statement of financial position.  Similarly, only items that meet the definition of income and expenses are recognized in the statement of financial performance.  However, not all items that meet the definition of one of those elements are recognized.</a:t>
            </a:r>
          </a:p>
          <a:p>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Therefore, it is possible for an item to meet the definition of an element but not meet recognition criteria – this should also be explored.</a:t>
            </a:r>
            <a:endParaRPr lang="en-AU" dirty="0"/>
          </a:p>
        </p:txBody>
      </p:sp>
    </p:spTree>
    <p:extLst>
      <p:ext uri="{BB962C8B-B14F-4D97-AF65-F5344CB8AC3E}">
        <p14:creationId xmlns:p14="http://schemas.microsoft.com/office/powerpoint/2010/main" val="600805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3E9A3C4-80EE-4509-BC65-619C3165C5E5}"/>
              </a:ext>
            </a:extLst>
          </p:cNvPr>
          <p:cNvPicPr>
            <a:picLocks noChangeAspect="1"/>
          </p:cNvPicPr>
          <p:nvPr/>
        </p:nvPicPr>
        <p:blipFill>
          <a:blip r:embed="rId2"/>
          <a:stretch>
            <a:fillRect/>
          </a:stretch>
        </p:blipFill>
        <p:spPr>
          <a:xfrm>
            <a:off x="1533724" y="0"/>
            <a:ext cx="9703404" cy="6471920"/>
          </a:xfrm>
          <a:prstGeom prst="rect">
            <a:avLst/>
          </a:prstGeom>
        </p:spPr>
      </p:pic>
      <p:pic>
        <p:nvPicPr>
          <p:cNvPr id="6" name="Picture 5"/>
          <p:cNvPicPr>
            <a:picLocks noChangeAspect="1"/>
          </p:cNvPicPr>
          <p:nvPr/>
        </p:nvPicPr>
        <p:blipFill>
          <a:blip r:embed="rId3"/>
          <a:stretch>
            <a:fillRect/>
          </a:stretch>
        </p:blipFill>
        <p:spPr>
          <a:xfrm>
            <a:off x="209550" y="5715305"/>
            <a:ext cx="857250" cy="952500"/>
          </a:xfrm>
          <a:prstGeom prst="rect">
            <a:avLst/>
          </a:prstGeom>
        </p:spPr>
      </p:pic>
    </p:spTree>
    <p:extLst>
      <p:ext uri="{BB962C8B-B14F-4D97-AF65-F5344CB8AC3E}">
        <p14:creationId xmlns:p14="http://schemas.microsoft.com/office/powerpoint/2010/main" val="21895464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2111</TotalTime>
  <Words>1388</Words>
  <Application>Microsoft Office PowerPoint</Application>
  <PresentationFormat>Widescreen</PresentationFormat>
  <Paragraphs>158</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Century Gothic</vt:lpstr>
      <vt:lpstr>Garamond</vt:lpstr>
      <vt:lpstr>Symbol</vt:lpstr>
      <vt:lpstr>Savon</vt:lpstr>
      <vt:lpstr>The Conceptual framework </vt:lpstr>
      <vt:lpstr>Relevant syllabus dot points Year 11</vt:lpstr>
      <vt:lpstr>SCSA support material continued</vt:lpstr>
      <vt:lpstr>Year 11….</vt:lpstr>
      <vt:lpstr>PowerPoint Presentation</vt:lpstr>
      <vt:lpstr>PowerPoint Presentation</vt:lpstr>
      <vt:lpstr>PowerPoint Presentation</vt:lpstr>
      <vt:lpstr>Definition v recognition</vt:lpstr>
      <vt:lpstr>PowerPoint Presentation</vt:lpstr>
      <vt:lpstr>PowerPoint Presentation</vt:lpstr>
      <vt:lpstr>Activity 1:  Asset definition</vt:lpstr>
      <vt:lpstr>PowerPoint Presentation</vt:lpstr>
      <vt:lpstr>Activity 2:  Asset definition – “Rights”</vt:lpstr>
      <vt:lpstr>PowerPoint Presentation</vt:lpstr>
      <vt:lpstr>Activity 3:  Asset recognition</vt:lpstr>
      <vt:lpstr> </vt:lpstr>
      <vt:lpstr>PowerPoint Presentation</vt:lpstr>
      <vt:lpstr>Activity 4:  Liabilities definition</vt:lpstr>
      <vt:lpstr>PowerPoint Presentation</vt:lpstr>
      <vt:lpstr>Activity 5 – liability definition….</vt:lpstr>
      <vt:lpstr>Activity 6:  Liabilities recognition</vt:lpstr>
      <vt:lpstr>PowerPoint Presentation</vt:lpstr>
      <vt:lpstr>PowerPoint Presentation</vt:lpstr>
      <vt:lpstr>Income and Expenses</vt:lpstr>
      <vt:lpstr>Recognition and derecognition</vt:lpstr>
      <vt:lpstr>Income definition and recognition </vt:lpstr>
      <vt:lpstr>Activity 8&amp;9: Income definition and recognition</vt:lpstr>
      <vt:lpstr>PowerPoint Presentation</vt:lpstr>
      <vt:lpstr>PowerPoint Presentation</vt:lpstr>
      <vt:lpstr>Expense definition and recognition</vt:lpstr>
      <vt:lpstr>Activity 10:  Expense definition and recognition</vt:lpstr>
      <vt:lpstr>PowerPoint Presentation</vt:lpstr>
      <vt:lpstr>Activity 11:  Recognition and derecognition</vt:lpstr>
      <vt:lpstr>PowerPoint Presentation</vt:lpstr>
      <vt:lpstr>Activity 12:  Recognition and derecognition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Accounting and finance ATAR 11 – topic 13 </dc:title>
  <dc:creator>Melinda Bate</dc:creator>
  <cp:lastModifiedBy>BRIDGER Jennifer [Willetton Senior High School]</cp:lastModifiedBy>
  <cp:revision>14</cp:revision>
  <dcterms:created xsi:type="dcterms:W3CDTF">2021-07-16T03:01:01Z</dcterms:created>
  <dcterms:modified xsi:type="dcterms:W3CDTF">2023-06-27T02:41:06Z</dcterms:modified>
</cp:coreProperties>
</file>