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7" r:id="rId5"/>
    <p:sldId id="259" r:id="rId6"/>
    <p:sldId id="260" r:id="rId7"/>
    <p:sldId id="262" r:id="rId8"/>
    <p:sldId id="263" r:id="rId9"/>
    <p:sldId id="264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A49F-984E-4382-B3A8-977DD7D37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56CF1-D08E-4028-97FE-0DDED53C9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9166-BDD5-4806-AE47-42369A0D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8AE2-3534-4FF7-8E3D-1F9DB7465934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94948-4875-45F2-B117-C39A40EC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E42D4-EA7C-4FDD-9D75-7D3D0BA0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0AF7-41A2-4F3F-8877-3551BA676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74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D06C-30DA-4988-8CAF-C50DFB60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3ECDB-BB8F-43D7-9381-FBCE43D1E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0FB8C-05D2-4AEB-92A5-5D9876A7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8AE2-3534-4FF7-8E3D-1F9DB7465934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3E29E-F3BB-422E-86C6-46AE2565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B84C2-49B9-46AB-8A1E-E8FF0019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0AF7-41A2-4F3F-8877-3551BA676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3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273133-D3EC-473B-B590-C7A42955F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CDBC3-9918-418E-977E-4101930FA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D152F-A588-4A02-A977-786F879D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8AE2-3534-4FF7-8E3D-1F9DB7465934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57AB9-B199-45CE-BDA2-F66E1566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91428-A14C-4434-B674-84497CE1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0AF7-41A2-4F3F-8877-3551BA676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833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6BD9-CA98-4A07-93B4-B4AB461D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D584A-A793-4B3D-81C1-B1C47A01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1021C-63B8-4277-882E-EBE36F50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8AE2-3534-4FF7-8E3D-1F9DB7465934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51DED-5410-4BF4-A3F0-06E6A0F4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0F899-5FED-4707-B919-AF8043FD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0AF7-41A2-4F3F-8877-3551BA676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91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E4A4-E705-4228-B417-CA618B75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5D2CF-263F-4102-8102-ACB6BD2A7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D9989-5F07-4F1E-9C73-C24CA42C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8AE2-3534-4FF7-8E3D-1F9DB7465934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6CE6-59CC-4099-90E2-956A4A66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2D89B-66FF-4585-B2C9-59587954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0AF7-41A2-4F3F-8877-3551BA676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48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9C1C-9062-4A5C-9AE3-F4728CE9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CC211-2F1A-4C3F-BFBD-B35CA9832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6B2C5-60DC-41FF-87F1-E9EEA0C10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8AC8-5E9A-41C0-AA5F-3135BC46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8AE2-3534-4FF7-8E3D-1F9DB7465934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DEB12-F821-406B-B056-3AB15317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E8D0C-55B3-4085-BE80-5C0C76AE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0AF7-41A2-4F3F-8877-3551BA676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953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B50B-6096-404A-9362-F8EB04C38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22C42-871D-43A0-A27F-D3F7BEF7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11D85-AAFF-44D7-8F98-3C7D35C75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66DAC-1C12-4AF1-B892-7B40A5356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E5283-A422-40BA-BAC3-E48F9AD48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86675-CFD7-4524-91FD-F93D5C4F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8AE2-3534-4FF7-8E3D-1F9DB7465934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57F49-0B50-407D-B70B-0FE4701A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86319-23F2-4277-8EFD-E7BA07D1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0AF7-41A2-4F3F-8877-3551BA676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517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72FC-AD5B-406B-8213-58D89003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ACFC8-413F-460D-9458-21E14F3C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8AE2-3534-4FF7-8E3D-1F9DB7465934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6F198-52BE-4F28-8FC3-70CF3B35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DF498-6154-4F35-9BC7-0F8E8458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0AF7-41A2-4F3F-8877-3551BA676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24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CB7AB-4739-426F-AF41-6C478386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8AE2-3534-4FF7-8E3D-1F9DB7465934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31322-ED71-42F8-A566-6A7D0AB5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17CEC-DD26-4956-B486-E873C6BE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0AF7-41A2-4F3F-8877-3551BA676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688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2735-D891-453E-B9A7-B847FACF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B00C9-D910-4BBB-B967-FB4F4E24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0AB19-2333-4679-9B1C-2000E2F92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B8289-976D-4331-A67F-A7D49C90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8AE2-3534-4FF7-8E3D-1F9DB7465934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29B17-3BC2-40DA-BCF6-6121932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2ED1E-EDE6-4C04-B1F2-4D05B800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0AF7-41A2-4F3F-8877-3551BA676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21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1F01-1C9A-40B2-B1A6-41AC6E6F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945C7-2EF6-4090-BEEC-20A05282C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D6F0E-A90C-4A6A-99EA-B89BB0258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F8446-77FA-40D7-BAEF-6EFD33C1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8AE2-3534-4FF7-8E3D-1F9DB7465934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FB56F-31EA-45B9-8555-E1F6CA1F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12EFE-E98F-4851-B644-2F96D2A9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F0AF7-41A2-4F3F-8877-3551BA676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03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D4729-43B4-4EA0-A218-6A421037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AA165-199C-4233-ADCA-E3A2F0D50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ED0C-4D58-4469-8F89-5A0600632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98AE2-3534-4FF7-8E3D-1F9DB7465934}" type="datetimeFigureOut">
              <a:rPr lang="en-AU" smtClean="0"/>
              <a:t>28/06/2023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9FDBA-7730-470A-B09A-C09867740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095F-30B5-4CD7-A712-05A1003ED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F0AF7-41A2-4F3F-8877-3551BA6769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172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lib.umn.edu/financialaccountin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DFCB8-D755-4F9E-B163-693751CBE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>
              <a:spcAft>
                <a:spcPts val="1000"/>
              </a:spcAft>
            </a:pPr>
            <a:br>
              <a:rPr lang="en-AU" sz="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AU" sz="5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AU" sz="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AU" sz="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TILLY TRADERS </a:t>
            </a:r>
            <a:br>
              <a:rPr lang="en-AU" sz="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AU" sz="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Balance Day Adjustments - Solution</a:t>
            </a:r>
            <a:endParaRPr lang="en-AU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ED5DA-5E34-4B6E-9295-74674BF55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endParaRPr lang="en-AU" dirty="0"/>
          </a:p>
          <a:p>
            <a:pPr algn="l"/>
            <a:endParaRPr lang="en-AU" dirty="0"/>
          </a:p>
          <a:p>
            <a:pPr algn="l"/>
            <a:r>
              <a:rPr lang="en-AU" dirty="0"/>
              <a:t>Year 11 Accounting &amp; Finance</a:t>
            </a:r>
          </a:p>
        </p:txBody>
      </p:sp>
      <p:pic>
        <p:nvPicPr>
          <p:cNvPr id="5" name="Picture 4" descr="A cover of a book&#10;&#10;Description automatically generated with low confidence">
            <a:extLst>
              <a:ext uri="{FF2B5EF4-FFF2-40B4-BE49-F238E27FC236}">
                <a16:creationId xmlns:a16="http://schemas.microsoft.com/office/drawing/2014/main" id="{6D5EB0CA-4B8F-4953-985B-17E8FF7779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170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0A57A-31B5-467C-A718-734C84F0FA88}"/>
              </a:ext>
            </a:extLst>
          </p:cNvPr>
          <p:cNvSpPr txBox="1"/>
          <p:nvPr/>
        </p:nvSpPr>
        <p:spPr>
          <a:xfrm>
            <a:off x="9751908" y="6657945"/>
            <a:ext cx="244009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AU" sz="700">
                <a:solidFill>
                  <a:srgbClr val="FFFFFF"/>
                </a:solidFill>
                <a:hlinkClick r:id="rId3" tooltip="https://open.lib.umn.edu/financialaccount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AU" sz="700">
                <a:solidFill>
                  <a:srgbClr val="FFFFFF"/>
                </a:solidFill>
              </a:rPr>
              <a:t> by Unknown Author is licensed under </a:t>
            </a:r>
            <a:r>
              <a:rPr lang="en-AU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AU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4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9A95B2-6B67-4771-A610-8C19D01DE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156" y="1511046"/>
            <a:ext cx="6647688" cy="38359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88310E-A032-42E5-ADC3-4A1C54F63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157" y="2068939"/>
            <a:ext cx="6298916" cy="8352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6DCC49-7069-40FF-877A-630265D2D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588" y="4204279"/>
            <a:ext cx="6273486" cy="83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5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00A32C-BA74-47CF-BB75-61B41CB20BAC}"/>
              </a:ext>
            </a:extLst>
          </p:cNvPr>
          <p:cNvSpPr txBox="1"/>
          <p:nvPr/>
        </p:nvSpPr>
        <p:spPr>
          <a:xfrm>
            <a:off x="3354670" y="3281742"/>
            <a:ext cx="118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2 400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BE3E49-342F-435B-B73C-DFCCE87D46C3}"/>
              </a:ext>
            </a:extLst>
          </p:cNvPr>
          <p:cNvSpPr txBox="1"/>
          <p:nvPr/>
        </p:nvSpPr>
        <p:spPr>
          <a:xfrm>
            <a:off x="3354670" y="323373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15197C-AE70-47B6-A20E-1E4A68775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25" y="671513"/>
            <a:ext cx="9829493" cy="5457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7C6CC8-664F-4C06-907E-0AC24D208628}"/>
              </a:ext>
            </a:extLst>
          </p:cNvPr>
          <p:cNvSpPr/>
          <p:nvPr/>
        </p:nvSpPr>
        <p:spPr>
          <a:xfrm>
            <a:off x="727725" y="2607469"/>
            <a:ext cx="3815700" cy="252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16009-998B-4F97-91A0-F956B2EFEB13}"/>
              </a:ext>
            </a:extLst>
          </p:cNvPr>
          <p:cNvSpPr/>
          <p:nvPr/>
        </p:nvSpPr>
        <p:spPr>
          <a:xfrm>
            <a:off x="727725" y="2981337"/>
            <a:ext cx="3815700" cy="252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5E39F6-ECAD-4B78-AEAD-1D28AD4C86D6}"/>
              </a:ext>
            </a:extLst>
          </p:cNvPr>
          <p:cNvSpPr/>
          <p:nvPr/>
        </p:nvSpPr>
        <p:spPr>
          <a:xfrm>
            <a:off x="727725" y="4876802"/>
            <a:ext cx="3815700" cy="252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0AE57B-7E60-4864-A484-55AE60C7BE70}"/>
              </a:ext>
            </a:extLst>
          </p:cNvPr>
          <p:cNvSpPr/>
          <p:nvPr/>
        </p:nvSpPr>
        <p:spPr>
          <a:xfrm>
            <a:off x="727725" y="5238758"/>
            <a:ext cx="3815700" cy="252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3ADF1-70F6-4698-B49F-860E8B150D8B}"/>
              </a:ext>
            </a:extLst>
          </p:cNvPr>
          <p:cNvSpPr/>
          <p:nvPr/>
        </p:nvSpPr>
        <p:spPr>
          <a:xfrm>
            <a:off x="727725" y="5544157"/>
            <a:ext cx="3815700" cy="252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9E1D3-70F3-41AF-BBD9-CEE3D17D650E}"/>
              </a:ext>
            </a:extLst>
          </p:cNvPr>
          <p:cNvSpPr/>
          <p:nvPr/>
        </p:nvSpPr>
        <p:spPr>
          <a:xfrm>
            <a:off x="727725" y="5849557"/>
            <a:ext cx="3815700" cy="252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5B1813-6F50-433D-8DE7-B499C8F92BDA}"/>
              </a:ext>
            </a:extLst>
          </p:cNvPr>
          <p:cNvSpPr/>
          <p:nvPr/>
        </p:nvSpPr>
        <p:spPr>
          <a:xfrm>
            <a:off x="3354670" y="3281742"/>
            <a:ext cx="807813" cy="275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9595A3-9271-444E-AC7C-7918C94ACCBB}"/>
              </a:ext>
            </a:extLst>
          </p:cNvPr>
          <p:cNvSpPr/>
          <p:nvPr/>
        </p:nvSpPr>
        <p:spPr>
          <a:xfrm>
            <a:off x="3354670" y="3590328"/>
            <a:ext cx="914400" cy="265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7037A-6E52-489E-921C-6BF54466EEAA}"/>
              </a:ext>
            </a:extLst>
          </p:cNvPr>
          <p:cNvSpPr txBox="1"/>
          <p:nvPr/>
        </p:nvSpPr>
        <p:spPr>
          <a:xfrm>
            <a:off x="3416378" y="3590328"/>
            <a:ext cx="85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15 300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00A2C-36C9-4614-8526-45CDC43BB69A}"/>
              </a:ext>
            </a:extLst>
          </p:cNvPr>
          <p:cNvSpPr txBox="1"/>
          <p:nvPr/>
        </p:nvSpPr>
        <p:spPr>
          <a:xfrm>
            <a:off x="3416378" y="32664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/>
              <a:t>  2 400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6EC4CA-8300-46B2-9EB4-D94CD113D6F7}"/>
              </a:ext>
            </a:extLst>
          </p:cNvPr>
          <p:cNvSpPr/>
          <p:nvPr/>
        </p:nvSpPr>
        <p:spPr>
          <a:xfrm>
            <a:off x="727725" y="3309838"/>
            <a:ext cx="3815700" cy="252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25828A-9F9C-4895-BBFF-3695526B2AA8}"/>
              </a:ext>
            </a:extLst>
          </p:cNvPr>
          <p:cNvSpPr/>
          <p:nvPr/>
        </p:nvSpPr>
        <p:spPr>
          <a:xfrm>
            <a:off x="727725" y="3648514"/>
            <a:ext cx="3815700" cy="252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F9EAC3-1760-40BF-B51B-5537A1C981E0}"/>
              </a:ext>
            </a:extLst>
          </p:cNvPr>
          <p:cNvCxnSpPr>
            <a:cxnSpLocks/>
          </p:cNvCxnSpPr>
          <p:nvPr/>
        </p:nvCxnSpPr>
        <p:spPr>
          <a:xfrm>
            <a:off x="3416378" y="5750061"/>
            <a:ext cx="852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35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12" grpId="0" animBg="1"/>
      <p:bldP spid="13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23AC3-34AC-4ECD-9191-75702EBD6415}"/>
              </a:ext>
            </a:extLst>
          </p:cNvPr>
          <p:cNvSpPr txBox="1"/>
          <p:nvPr/>
        </p:nvSpPr>
        <p:spPr>
          <a:xfrm>
            <a:off x="409517" y="49774"/>
            <a:ext cx="105296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Workings:</a:t>
            </a:r>
            <a:endParaRPr lang="en-AU" sz="20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4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Prepaid rent on trial balance– prepaid rent on balance day = rent expense</a:t>
            </a:r>
          </a:p>
          <a:p>
            <a:endParaRPr lang="en-A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$48 000 – $12 000 = $36 000 </a:t>
            </a:r>
            <a:endParaRPr lang="en-AU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Electricity expense at balance day amount – electricity expense in trial balance = electricity expense</a:t>
            </a:r>
          </a:p>
          <a:p>
            <a:endParaRPr lang="en-AU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$2 800 – $2 550 = $250</a:t>
            </a:r>
            <a:endParaRPr lang="en-AU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Office supplies on trial balance – office supplies at balance day = office supply expense</a:t>
            </a:r>
          </a:p>
          <a:p>
            <a:endParaRPr lang="en-A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$</a:t>
            </a:r>
            <a:r>
              <a:rPr lang="en-A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7 000 – $900 = $6 100</a:t>
            </a:r>
            <a:endParaRPr lang="en-AU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A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FA06DA-E4FC-4A2A-9ADC-04969E6AD96B}"/>
              </a:ext>
            </a:extLst>
          </p:cNvPr>
          <p:cNvSpPr/>
          <p:nvPr/>
        </p:nvSpPr>
        <p:spPr>
          <a:xfrm>
            <a:off x="454395" y="802204"/>
            <a:ext cx="7236663" cy="31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84E07-71D4-4AFB-AB53-E4A6A3630F32}"/>
              </a:ext>
            </a:extLst>
          </p:cNvPr>
          <p:cNvSpPr/>
          <p:nvPr/>
        </p:nvSpPr>
        <p:spPr>
          <a:xfrm>
            <a:off x="435690" y="1326766"/>
            <a:ext cx="7236663" cy="319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201176-9965-4936-A029-205DA465EC42}"/>
              </a:ext>
            </a:extLst>
          </p:cNvPr>
          <p:cNvSpPr/>
          <p:nvPr/>
        </p:nvSpPr>
        <p:spPr>
          <a:xfrm>
            <a:off x="460002" y="1936322"/>
            <a:ext cx="9637667" cy="444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2F06DD-03C6-45D0-B310-62666DBB3163}"/>
              </a:ext>
            </a:extLst>
          </p:cNvPr>
          <p:cNvSpPr/>
          <p:nvPr/>
        </p:nvSpPr>
        <p:spPr>
          <a:xfrm>
            <a:off x="435693" y="2443075"/>
            <a:ext cx="9637667" cy="444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AD33F9-CCCB-41F3-B0CF-9E23EC94133B}"/>
              </a:ext>
            </a:extLst>
          </p:cNvPr>
          <p:cNvSpPr/>
          <p:nvPr/>
        </p:nvSpPr>
        <p:spPr>
          <a:xfrm>
            <a:off x="368374" y="3025494"/>
            <a:ext cx="9637667" cy="444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E500FF-0E8B-475B-A97C-2836515E6500}"/>
              </a:ext>
            </a:extLst>
          </p:cNvPr>
          <p:cNvSpPr/>
          <p:nvPr/>
        </p:nvSpPr>
        <p:spPr>
          <a:xfrm>
            <a:off x="409517" y="3686099"/>
            <a:ext cx="9637667" cy="444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BEDC79-BB89-4B2F-94A0-66AEB21ECD5A}"/>
              </a:ext>
            </a:extLst>
          </p:cNvPr>
          <p:cNvSpPr txBox="1"/>
          <p:nvPr/>
        </p:nvSpPr>
        <p:spPr>
          <a:xfrm>
            <a:off x="538542" y="4548212"/>
            <a:ext cx="83137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Accrued Wages: </a:t>
            </a:r>
          </a:p>
          <a:p>
            <a:endParaRPr lang="en-A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AU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Accrued wages was </a:t>
            </a:r>
            <a:r>
              <a:rPr lang="en-A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$7 000 </a:t>
            </a:r>
            <a:r>
              <a:rPr lang="en-AU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on balance day</a:t>
            </a:r>
            <a:endParaRPr lang="en-AU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13EB2E-1349-4FF3-8036-2D452B119F0F}"/>
              </a:ext>
            </a:extLst>
          </p:cNvPr>
          <p:cNvSpPr/>
          <p:nvPr/>
        </p:nvSpPr>
        <p:spPr>
          <a:xfrm>
            <a:off x="460002" y="5159413"/>
            <a:ext cx="9637667" cy="444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9DBF4D-847E-451D-8D49-97BDCC17F584}"/>
              </a:ext>
            </a:extLst>
          </p:cNvPr>
          <p:cNvSpPr/>
          <p:nvPr/>
        </p:nvSpPr>
        <p:spPr>
          <a:xfrm>
            <a:off x="538541" y="4588574"/>
            <a:ext cx="9637667" cy="444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525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9B2994-28C4-4B2B-B6C4-3A2E3AF39FF1}"/>
              </a:ext>
            </a:extLst>
          </p:cNvPr>
          <p:cNvSpPr txBox="1"/>
          <p:nvPr/>
        </p:nvSpPr>
        <p:spPr>
          <a:xfrm>
            <a:off x="624093" y="339851"/>
            <a:ext cx="6095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Workings Continued:</a:t>
            </a:r>
            <a:endParaRPr lang="en-AU" sz="14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D62B1-0A2E-4008-AC98-BB1505172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54" y="2340564"/>
            <a:ext cx="8270184" cy="26032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918B7A-3F0C-4B44-B50C-250729F799F4}"/>
              </a:ext>
            </a:extLst>
          </p:cNvPr>
          <p:cNvSpPr/>
          <p:nvPr/>
        </p:nvSpPr>
        <p:spPr>
          <a:xfrm>
            <a:off x="931227" y="2382490"/>
            <a:ext cx="9637667" cy="444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332118-980A-4914-A8E9-30A240F3EE3E}"/>
              </a:ext>
            </a:extLst>
          </p:cNvPr>
          <p:cNvSpPr/>
          <p:nvPr/>
        </p:nvSpPr>
        <p:spPr>
          <a:xfrm>
            <a:off x="970495" y="3048453"/>
            <a:ext cx="9637667" cy="444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99F8FF-B175-4B6D-8D2E-0A114D21888D}"/>
              </a:ext>
            </a:extLst>
          </p:cNvPr>
          <p:cNvSpPr/>
          <p:nvPr/>
        </p:nvSpPr>
        <p:spPr>
          <a:xfrm>
            <a:off x="931227" y="3674152"/>
            <a:ext cx="9637667" cy="444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62A9FF-E90D-49DF-BF16-7A9AE7581CE8}"/>
              </a:ext>
            </a:extLst>
          </p:cNvPr>
          <p:cNvSpPr/>
          <p:nvPr/>
        </p:nvSpPr>
        <p:spPr>
          <a:xfrm>
            <a:off x="970496" y="4308967"/>
            <a:ext cx="9637667" cy="444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663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53479A-5182-4F1B-BDB4-E0BEB1C6A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55" y="614363"/>
            <a:ext cx="8508092" cy="546496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950901-9BA8-4EBB-AFA1-B22C1094A060}"/>
              </a:ext>
            </a:extLst>
          </p:cNvPr>
          <p:cNvSpPr/>
          <p:nvPr/>
        </p:nvSpPr>
        <p:spPr>
          <a:xfrm>
            <a:off x="1853034" y="1488212"/>
            <a:ext cx="8126786" cy="37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4E9891-4876-4D7F-9C27-A360E3AA452A}"/>
              </a:ext>
            </a:extLst>
          </p:cNvPr>
          <p:cNvSpPr/>
          <p:nvPr/>
        </p:nvSpPr>
        <p:spPr>
          <a:xfrm>
            <a:off x="1853034" y="2100262"/>
            <a:ext cx="8126786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FFBBAB-8F35-48F5-A1F1-07230FFEE512}"/>
              </a:ext>
            </a:extLst>
          </p:cNvPr>
          <p:cNvSpPr/>
          <p:nvPr/>
        </p:nvSpPr>
        <p:spPr>
          <a:xfrm>
            <a:off x="1853034" y="2443126"/>
            <a:ext cx="8126786" cy="37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5DBA69-6B96-47CB-9D00-DBCF607003F1}"/>
              </a:ext>
            </a:extLst>
          </p:cNvPr>
          <p:cNvSpPr/>
          <p:nvPr/>
        </p:nvSpPr>
        <p:spPr>
          <a:xfrm>
            <a:off x="1853034" y="3052693"/>
            <a:ext cx="8126786" cy="37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550EC9-8741-46EF-8DB6-2890DA66E7A4}"/>
              </a:ext>
            </a:extLst>
          </p:cNvPr>
          <p:cNvSpPr/>
          <p:nvPr/>
        </p:nvSpPr>
        <p:spPr>
          <a:xfrm>
            <a:off x="1853034" y="3346847"/>
            <a:ext cx="8126786" cy="37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7281AB-9CCE-412E-9C35-9B5F88B04026}"/>
              </a:ext>
            </a:extLst>
          </p:cNvPr>
          <p:cNvSpPr/>
          <p:nvPr/>
        </p:nvSpPr>
        <p:spPr>
          <a:xfrm>
            <a:off x="1853034" y="3723154"/>
            <a:ext cx="8126786" cy="37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04331A-CA87-42A6-9FAA-9EDF9A0CEB66}"/>
              </a:ext>
            </a:extLst>
          </p:cNvPr>
          <p:cNvSpPr/>
          <p:nvPr/>
        </p:nvSpPr>
        <p:spPr>
          <a:xfrm>
            <a:off x="1853034" y="4336781"/>
            <a:ext cx="8126786" cy="37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32E192-1AD4-485E-A820-4A4D5746B31E}"/>
              </a:ext>
            </a:extLst>
          </p:cNvPr>
          <p:cNvSpPr/>
          <p:nvPr/>
        </p:nvSpPr>
        <p:spPr>
          <a:xfrm>
            <a:off x="1853034" y="4720757"/>
            <a:ext cx="8126786" cy="37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0651B4-4F77-407C-B647-3B0A9B5BF64B}"/>
              </a:ext>
            </a:extLst>
          </p:cNvPr>
          <p:cNvSpPr/>
          <p:nvPr/>
        </p:nvSpPr>
        <p:spPr>
          <a:xfrm>
            <a:off x="1853034" y="5104733"/>
            <a:ext cx="8126786" cy="37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772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13998F-6DB4-4598-B471-0E1421FCA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030" y="1403693"/>
            <a:ext cx="9446698" cy="47542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533E90-C12A-43CC-B805-CE50DC497DE2}"/>
              </a:ext>
            </a:extLst>
          </p:cNvPr>
          <p:cNvSpPr txBox="1"/>
          <p:nvPr/>
        </p:nvSpPr>
        <p:spPr>
          <a:xfrm>
            <a:off x="2843213" y="854036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Tilly’s General Journal Continued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C1ECBD-312F-447B-B9C0-146BB56DDD4E}"/>
              </a:ext>
            </a:extLst>
          </p:cNvPr>
          <p:cNvSpPr/>
          <p:nvPr/>
        </p:nvSpPr>
        <p:spPr>
          <a:xfrm>
            <a:off x="2270315" y="1716812"/>
            <a:ext cx="8126786" cy="37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A72D7A-F2F7-4B81-AE99-42A770680A1C}"/>
              </a:ext>
            </a:extLst>
          </p:cNvPr>
          <p:cNvSpPr/>
          <p:nvPr/>
        </p:nvSpPr>
        <p:spPr>
          <a:xfrm>
            <a:off x="2270315" y="2085290"/>
            <a:ext cx="8126786" cy="37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2BF9B3-0B81-4FAE-88D0-AD9DC5FC2866}"/>
              </a:ext>
            </a:extLst>
          </p:cNvPr>
          <p:cNvSpPr/>
          <p:nvPr/>
        </p:nvSpPr>
        <p:spPr>
          <a:xfrm>
            <a:off x="2270315" y="2459310"/>
            <a:ext cx="8126786" cy="37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A436D-8FCB-4BB1-B132-8D4E391E9049}"/>
              </a:ext>
            </a:extLst>
          </p:cNvPr>
          <p:cNvSpPr/>
          <p:nvPr/>
        </p:nvSpPr>
        <p:spPr>
          <a:xfrm>
            <a:off x="2270315" y="3189806"/>
            <a:ext cx="8126786" cy="37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99A7F-9899-423D-B668-DCF7E41DA381}"/>
              </a:ext>
            </a:extLst>
          </p:cNvPr>
          <p:cNvSpPr/>
          <p:nvPr/>
        </p:nvSpPr>
        <p:spPr>
          <a:xfrm>
            <a:off x="2270315" y="3592649"/>
            <a:ext cx="8126786" cy="37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D613AB-6976-49A7-9596-E23C315E2813}"/>
              </a:ext>
            </a:extLst>
          </p:cNvPr>
          <p:cNvSpPr/>
          <p:nvPr/>
        </p:nvSpPr>
        <p:spPr>
          <a:xfrm>
            <a:off x="2270315" y="3985555"/>
            <a:ext cx="8126786" cy="37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90A2E7-717F-401F-9A99-E5906D9D5E00}"/>
              </a:ext>
            </a:extLst>
          </p:cNvPr>
          <p:cNvSpPr/>
          <p:nvPr/>
        </p:nvSpPr>
        <p:spPr>
          <a:xfrm>
            <a:off x="2360240" y="4576728"/>
            <a:ext cx="8126786" cy="37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F5C50B-FA3E-4393-94BE-003046370311}"/>
              </a:ext>
            </a:extLst>
          </p:cNvPr>
          <p:cNvSpPr/>
          <p:nvPr/>
        </p:nvSpPr>
        <p:spPr>
          <a:xfrm>
            <a:off x="2360240" y="4991013"/>
            <a:ext cx="8126786" cy="376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879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E45B92-6B27-4E9B-B3AC-6A009CB09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586" y="317278"/>
            <a:ext cx="8986401" cy="19415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273399-31FA-4A25-9244-3859C5E5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587" y="2321719"/>
            <a:ext cx="8986401" cy="42190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3A4AD7-8E6E-4CAD-A301-6E036C935257}"/>
              </a:ext>
            </a:extLst>
          </p:cNvPr>
          <p:cNvSpPr/>
          <p:nvPr/>
        </p:nvSpPr>
        <p:spPr>
          <a:xfrm>
            <a:off x="2343586" y="1235869"/>
            <a:ext cx="8514914" cy="507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98241C-4120-41DD-91C6-533703C0A396}"/>
              </a:ext>
            </a:extLst>
          </p:cNvPr>
          <p:cNvSpPr/>
          <p:nvPr/>
        </p:nvSpPr>
        <p:spPr>
          <a:xfrm>
            <a:off x="2343586" y="2767012"/>
            <a:ext cx="8514914" cy="1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D1BE75-44AE-402A-9D91-7A28C7F0F981}"/>
              </a:ext>
            </a:extLst>
          </p:cNvPr>
          <p:cNvSpPr/>
          <p:nvPr/>
        </p:nvSpPr>
        <p:spPr>
          <a:xfrm>
            <a:off x="2343586" y="4912518"/>
            <a:ext cx="8514914" cy="124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237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12D6AF-9413-4C75-9565-06898AEE4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318938"/>
            <a:ext cx="7886700" cy="63968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34FBE7-EF7E-45D9-853B-824493564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961017"/>
            <a:ext cx="7415213" cy="839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C4D8B1-FC9C-469F-AE7A-D87228D62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393" y="2792197"/>
            <a:ext cx="7415213" cy="14154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90BD66-DE39-465A-8228-AEB93DC23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392" y="5477379"/>
            <a:ext cx="7415213" cy="83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0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4ED67B-D0DF-4826-B6BF-3E13A7516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806" y="578865"/>
            <a:ext cx="7950994" cy="53735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1317AD-57C4-4BD9-B3D1-E3A1B40F8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806" y="1203905"/>
            <a:ext cx="7415213" cy="839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FFC070-5EFC-4C62-82AD-AEA999D80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805" y="3918528"/>
            <a:ext cx="7550945" cy="146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8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D68B80-A796-4B61-86EB-4286D7077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156" y="1298448"/>
            <a:ext cx="6647688" cy="4261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117959-E2B0-43E0-8660-22C0AB1EE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156" y="1799668"/>
            <a:ext cx="6270867" cy="8352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8F046A-E32D-4A7B-8D8B-AD50A52BC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156" y="3883730"/>
            <a:ext cx="6270867" cy="137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5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137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   TILLY TRADERS  Balance Day Adjustments -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   TILLY TRADERS  Balance Day Adjustments - Solution</dc:title>
  <dc:creator>BURGOYNE Christopher [Willetton Senior High School]</dc:creator>
  <cp:lastModifiedBy>BURGOYNE Christopher [Willetton Senior High School]</cp:lastModifiedBy>
  <cp:revision>9</cp:revision>
  <dcterms:created xsi:type="dcterms:W3CDTF">2023-06-28T00:37:58Z</dcterms:created>
  <dcterms:modified xsi:type="dcterms:W3CDTF">2023-06-28T04:21:18Z</dcterms:modified>
</cp:coreProperties>
</file>