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76D205-EFAF-4EC0-9062-F83528CA70BE}" v="13" dt="2022-08-12T23:04:56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5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3074-35C8-4A12-859C-C05BFDADF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16D98-B442-4D9E-9FFB-A7AC502B3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BFA0F-AEF6-4F5E-82C3-37D12F82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52C5-35E5-4410-A09B-0FD46FC356A3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F5A58-FF4F-4E5A-B28E-821614A9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31332-0E08-4BCA-8EEA-E595DFFD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2223-99BB-44ED-B53A-65478A6100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191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145F-85B2-4C2B-BE23-64476D68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443A2-79B5-4DDB-A61D-111E3FEEE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BBCDB-E67A-4F6D-9FB6-0EB197F1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52C5-35E5-4410-A09B-0FD46FC356A3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A35B5-D495-43CC-907D-8881FC31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8548-638B-4A63-AEE5-796C7DD9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2223-99BB-44ED-B53A-65478A6100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984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B2CE4-775C-4B45-B31A-E28BD12BF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8B5A8-104A-4A64-9526-06F668957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6FDF9-7EE4-406E-A979-2D29C4D5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52C5-35E5-4410-A09B-0FD46FC356A3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1A16C-A120-424F-907A-54083AF2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D5DC1-518C-4530-B8E2-3F81DB94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2223-99BB-44ED-B53A-65478A6100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620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2F8F-B08F-4414-B375-BF501721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B49E8-2DB0-44D4-B274-5A157A1F7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D5A98-4197-4D46-A0C2-129A69B3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52C5-35E5-4410-A09B-0FD46FC356A3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BCDC0-FF10-425D-9546-F27B9137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6877-7C2D-4C75-9180-B5BEB33D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2223-99BB-44ED-B53A-65478A6100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50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CE45-F637-4082-9BA9-82A0742B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DEA83-1F5D-4CDA-8A95-4814F47E6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79965-FB3C-484D-9C2A-548DCE8C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52C5-35E5-4410-A09B-0FD46FC356A3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73F5E-C583-4678-911B-27A2B946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252EF-3BA5-4987-8262-AB5F4E52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2223-99BB-44ED-B53A-65478A6100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565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7D30-138A-4484-9782-9312C895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B987-857B-448F-A2DA-DB1725A99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17127-51DE-431B-8271-642F4ACF2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216D2-85A2-4419-B15C-AA4BFBCA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52C5-35E5-4410-A09B-0FD46FC356A3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59DBF-00B7-4C07-92A9-F0FEA353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4E0CC-2FCE-41F7-BDE0-1ACD7C09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2223-99BB-44ED-B53A-65478A6100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06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AE48-64EF-4C23-BB02-BBB89F14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11C10-7387-425F-AD48-F601AA47E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A4DB5-F338-46CB-9F63-500800D7A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3558D-7F6B-47ED-92CC-4C341BDCB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E800B-F10A-477D-96B6-0BD1B69F7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0F316-5431-4CFB-AD1E-9427CA27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52C5-35E5-4410-A09B-0FD46FC356A3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4DF88-9F37-4E57-A65A-1DB29A58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297B0-9CFA-418A-85D7-DFE91587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2223-99BB-44ED-B53A-65478A6100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47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6C68-8DDF-4F5A-AF6F-62256FDE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F5C85-3206-4AD6-A1B7-E81B4E23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52C5-35E5-4410-A09B-0FD46FC356A3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6F6FD-8C4F-4AB1-8F1D-12F8047E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123C9-2821-4395-9EF5-72E61D1D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2223-99BB-44ED-B53A-65478A6100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63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F0FA6-912D-4014-8BF9-09D7251E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52C5-35E5-4410-A09B-0FD46FC356A3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F4D25-289E-49CB-B703-76FB3205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7D931-FD40-4902-BC7F-69DA8CE9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2223-99BB-44ED-B53A-65478A6100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426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2622-3854-4AA8-8197-1232AD1F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1C2B-4E11-4087-A0BE-E4CC87D81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193D5-8F3F-4252-8AF6-228A30D22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4E928-C069-4378-808D-C16D9430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52C5-35E5-4410-A09B-0FD46FC356A3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2E260-11C0-4C35-A55F-51705EB4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D2716-C960-4069-B233-96CC4012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2223-99BB-44ED-B53A-65478A6100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32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FC6B-9021-436F-8AE2-D002B9C0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14ACB-EE27-4539-8272-5C9D12B32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FAF5D-F5AB-416C-BF43-E48E2D3D2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7C441-2D35-4E2E-8C25-3B2F890D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52C5-35E5-4410-A09B-0FD46FC356A3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FC9BA-01BE-48CA-9882-3AACDB0F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AFF51-C8CB-45DF-8655-A3EBB237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2223-99BB-44ED-B53A-65478A6100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720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49D47-17CB-4D54-B1D9-F059261A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37FA0-347E-467A-8B52-6717C6CB1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DF694-3B8F-4BEF-871E-1AA6D71F5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552C5-35E5-4410-A09B-0FD46FC356A3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D47AA-532C-48F0-AAE0-724B027AB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1D770-2367-491D-A5D3-154430A0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32223-99BB-44ED-B53A-65478A6100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135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F058DB-B366-478E-814B-F381654B5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AU" sz="5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Grand Fabricators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C6E4A-9C41-44CD-8F41-2F3EAA218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AU" sz="15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Depreciation Solution</a:t>
            </a:r>
          </a:p>
          <a:p>
            <a:r>
              <a:rPr lang="en-AU" sz="15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11 Accounting</a:t>
            </a:r>
          </a:p>
        </p:txBody>
      </p:sp>
    </p:spTree>
    <p:extLst>
      <p:ext uri="{BB962C8B-B14F-4D97-AF65-F5344CB8AC3E}">
        <p14:creationId xmlns:p14="http://schemas.microsoft.com/office/powerpoint/2010/main" val="412533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E23FD5-F2CD-47B4-9070-BF8E46E9EE84}"/>
              </a:ext>
            </a:extLst>
          </p:cNvPr>
          <p:cNvSpPr txBox="1"/>
          <p:nvPr/>
        </p:nvSpPr>
        <p:spPr>
          <a:xfrm>
            <a:off x="674054" y="384674"/>
            <a:ext cx="10984546" cy="5750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6479540" algn="r"/>
              </a:tabLst>
            </a:pPr>
            <a:r>
              <a:rPr lang="en-AU" sz="20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Question 16   </a:t>
            </a:r>
            <a:r>
              <a:rPr lang="en-US" sz="20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Grand Fabricators Solution</a:t>
            </a:r>
            <a:r>
              <a:rPr lang="en-AU" sz="20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	(33 Marks)</a:t>
            </a:r>
          </a:p>
          <a:p>
            <a:pPr>
              <a:tabLst>
                <a:tab pos="457200" algn="l"/>
                <a:tab pos="6479540" algn="r"/>
              </a:tabLst>
            </a:pPr>
            <a:endParaRPr lang="en-AU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tabLst>
                <a:tab pos="457200" algn="l"/>
                <a:tab pos="457200" algn="l"/>
              </a:tabLst>
            </a:pPr>
            <a:r>
              <a:rPr lang="en-AU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 </a:t>
            </a:r>
            <a:endParaRPr lang="en-AU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107000"/>
              </a:lnSpc>
              <a:tabLst>
                <a:tab pos="457200" algn="l"/>
                <a:tab pos="6479540" algn="r"/>
              </a:tabLst>
            </a:pPr>
            <a:r>
              <a:rPr lang="en-US" sz="20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(a)  Calculate the accumulated depreciation on the faulty machine.	(8 marks)</a:t>
            </a:r>
            <a:endParaRPr lang="en-AU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28600">
              <a:lnSpc>
                <a:spcPct val="107000"/>
              </a:lnSpc>
              <a:tabLst>
                <a:tab pos="457200" algn="l"/>
                <a:tab pos="6479540" algn="r"/>
              </a:tabLst>
            </a:pPr>
            <a:r>
              <a:rPr lang="en-US" sz="20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(to nearest whole number)</a:t>
            </a:r>
            <a:endParaRPr lang="en-AU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tabLst>
                <a:tab pos="457200" algn="l"/>
                <a:tab pos="457200" algn="l"/>
              </a:tabLst>
            </a:pPr>
            <a:r>
              <a:rPr lang="en-A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 </a:t>
            </a:r>
            <a:endParaRPr lang="en-AU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AutoNum type="arabicPlain" startAt="2019"/>
              <a:tabLst>
                <a:tab pos="457200" algn="l"/>
                <a:tab pos="457200" algn="l"/>
              </a:tabLst>
            </a:pPr>
            <a:r>
              <a:rPr lang="en-A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     55,000 x 0.08 = 4,400 x 5/12 = 1,833  (1+1)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457200" algn="l"/>
              </a:tabLst>
            </a:pPr>
            <a:endParaRPr lang="en-A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457200" algn="l"/>
              </a:tabLst>
            </a:pPr>
            <a:r>
              <a:rPr lang="en-A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2020	55,000 –  1,833 = 53,167 x 0.08 = 4,253 (1+1)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457200" algn="l"/>
              </a:tabLst>
            </a:pPr>
            <a:endParaRPr lang="en-A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457200" algn="l"/>
              </a:tabLst>
            </a:pPr>
            <a:r>
              <a:rPr lang="en-A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2021	55,000 – 6,086 = 48,914 x 0.08 = 3,913 x 10/12 = 3,261 (1+1+1)</a:t>
            </a:r>
            <a:endParaRPr lang="en-A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107000"/>
              </a:lnSpc>
              <a:tabLst>
                <a:tab pos="457200" algn="l"/>
                <a:tab pos="457200" algn="l"/>
              </a:tabLst>
            </a:pPr>
            <a:endParaRPr lang="en-A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>
              <a:lnSpc>
                <a:spcPct val="107000"/>
              </a:lnSpc>
              <a:tabLst>
                <a:tab pos="457200" algn="l"/>
                <a:tab pos="457200" algn="l"/>
              </a:tabLst>
            </a:pPr>
            <a:endParaRPr lang="en-AU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>
              <a:lnSpc>
                <a:spcPct val="107000"/>
              </a:lnSpc>
              <a:tabLst>
                <a:tab pos="457200" algn="l"/>
                <a:tab pos="457200" algn="l"/>
              </a:tabLst>
            </a:pPr>
            <a:r>
              <a:rPr lang="en-AU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Therefore 6,086 + 3,261 </a:t>
            </a:r>
            <a:r>
              <a:rPr lang="en-AU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= $9,347 accumulated depreciation</a:t>
            </a:r>
            <a:r>
              <a:rPr lang="en-AU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 (1)</a:t>
            </a:r>
            <a:endParaRPr lang="en-AU" sz="3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557B1-B7AF-44D3-9D70-A08DB68E9D8D}"/>
              </a:ext>
            </a:extLst>
          </p:cNvPr>
          <p:cNvSpPr/>
          <p:nvPr/>
        </p:nvSpPr>
        <p:spPr>
          <a:xfrm>
            <a:off x="728663" y="464344"/>
            <a:ext cx="10615612" cy="16216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5DF6B-F16D-45CE-949F-413F18A2E53E}"/>
              </a:ext>
            </a:extLst>
          </p:cNvPr>
          <p:cNvSpPr/>
          <p:nvPr/>
        </p:nvSpPr>
        <p:spPr>
          <a:xfrm>
            <a:off x="674054" y="2336006"/>
            <a:ext cx="10615612" cy="388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FBAEFE-F83E-4F50-AF19-F9C35FAB3AD4}"/>
              </a:ext>
            </a:extLst>
          </p:cNvPr>
          <p:cNvSpPr/>
          <p:nvPr/>
        </p:nvSpPr>
        <p:spPr>
          <a:xfrm>
            <a:off x="728663" y="3463360"/>
            <a:ext cx="10615612" cy="388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D8D069-E261-4D2D-BCDF-9A28A611BC10}"/>
              </a:ext>
            </a:extLst>
          </p:cNvPr>
          <p:cNvSpPr/>
          <p:nvPr/>
        </p:nvSpPr>
        <p:spPr>
          <a:xfrm>
            <a:off x="600717" y="4438546"/>
            <a:ext cx="10615612" cy="388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E68FD4-2096-4AEF-AB6C-42CC846D5489}"/>
              </a:ext>
            </a:extLst>
          </p:cNvPr>
          <p:cNvSpPr/>
          <p:nvPr/>
        </p:nvSpPr>
        <p:spPr>
          <a:xfrm>
            <a:off x="674054" y="5614727"/>
            <a:ext cx="10615612" cy="388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924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135612-B567-4795-8B38-B94B1F83A065}"/>
              </a:ext>
            </a:extLst>
          </p:cNvPr>
          <p:cNvSpPr txBox="1"/>
          <p:nvPr/>
        </p:nvSpPr>
        <p:spPr>
          <a:xfrm>
            <a:off x="297320" y="4833094"/>
            <a:ext cx="107203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16,400 + 3,261 + 1,253= $20,914  total depreciation (1+1)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9606A-4B15-4B73-A228-05D95499DFC6}"/>
              </a:ext>
            </a:extLst>
          </p:cNvPr>
          <p:cNvSpPr txBox="1"/>
          <p:nvPr/>
        </p:nvSpPr>
        <p:spPr>
          <a:xfrm>
            <a:off x="179514" y="264792"/>
            <a:ext cx="11601100" cy="493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457200" algn="l"/>
                <a:tab pos="457200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(b) Prepare the accumulated depreciation for machinery for the financial year ended </a:t>
            </a:r>
            <a:endParaRPr lang="en-AU" sz="2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28600">
              <a:lnSpc>
                <a:spcPct val="107000"/>
              </a:lnSpc>
              <a:tabLst>
                <a:tab pos="457200" algn="l"/>
                <a:tab pos="6479540" algn="r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30 June 2021.				(13 marks)</a:t>
            </a:r>
            <a:endParaRPr lang="en-AU" sz="2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tabLst>
                <a:tab pos="457200" algn="l"/>
                <a:tab pos="457200" algn="l"/>
              </a:tabLst>
            </a:pPr>
            <a:r>
              <a:rPr lang="en-AU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 </a:t>
            </a:r>
            <a:endParaRPr lang="en-AU" sz="2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tabLst>
                <a:tab pos="457200" algn="l"/>
                <a:tab pos="457200" algn="l"/>
              </a:tabLst>
            </a:pPr>
            <a:r>
              <a:rPr lang="en-AU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Workings</a:t>
            </a:r>
            <a:r>
              <a:rPr lang="en-A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:  </a:t>
            </a:r>
            <a:endParaRPr lang="en-AU" sz="2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457200" algn="l"/>
              </a:tabLst>
            </a:pPr>
            <a:endParaRPr lang="en-AU" sz="28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457200" algn="l"/>
              </a:tabLst>
            </a:pPr>
            <a:r>
              <a:rPr lang="en-A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260,000 – 55,000 = 205,000 existing machinery x 0.08 = $16,400 (1+1)</a:t>
            </a:r>
            <a:endParaRPr lang="en-AU" sz="2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457200" algn="l"/>
              </a:tabLst>
            </a:pPr>
            <a:endParaRPr lang="en-AU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457200" algn="l"/>
              </a:tabLst>
            </a:pPr>
            <a:r>
              <a:rPr lang="en-A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80,000 + 9,000 + 2.600 + 2,400 = 94,000 x 0.08 = 7,520 x 2/12 = $1,253 new asset (1+1+1+1+1+1)</a:t>
            </a:r>
            <a:endParaRPr lang="en-AU" sz="2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457200" algn="l"/>
              </a:tabLst>
            </a:pPr>
            <a:endParaRPr lang="en-AU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457200" algn="l"/>
              </a:tabLst>
            </a:pPr>
            <a:r>
              <a:rPr lang="en-AU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endParaRPr lang="en-AU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71B741-0439-4DAD-BCC5-6F3F40CD545A}"/>
              </a:ext>
            </a:extLst>
          </p:cNvPr>
          <p:cNvSpPr/>
          <p:nvPr/>
        </p:nvSpPr>
        <p:spPr>
          <a:xfrm>
            <a:off x="179514" y="2373924"/>
            <a:ext cx="10615612" cy="388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889746-5472-4285-B53A-4D9F2539CE0A}"/>
              </a:ext>
            </a:extLst>
          </p:cNvPr>
          <p:cNvSpPr/>
          <p:nvPr/>
        </p:nvSpPr>
        <p:spPr>
          <a:xfrm>
            <a:off x="179514" y="3429000"/>
            <a:ext cx="11306717" cy="718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514351-D2B1-4C67-AE20-841876F1E7A0}"/>
              </a:ext>
            </a:extLst>
          </p:cNvPr>
          <p:cNvSpPr/>
          <p:nvPr/>
        </p:nvSpPr>
        <p:spPr>
          <a:xfrm>
            <a:off x="-44878" y="4900632"/>
            <a:ext cx="10615612" cy="388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83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251423-D362-4F06-AD68-9C1373EC986F}"/>
              </a:ext>
            </a:extLst>
          </p:cNvPr>
          <p:cNvSpPr/>
          <p:nvPr/>
        </p:nvSpPr>
        <p:spPr>
          <a:xfrm>
            <a:off x="788194" y="1276234"/>
            <a:ext cx="10615612" cy="11930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43BA6-0456-4C09-BED0-47D5ECB27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576" y="-1834409"/>
            <a:ext cx="12055376" cy="6221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FD62EC-C0F5-4413-BCDF-B725660FDB78}"/>
              </a:ext>
            </a:extLst>
          </p:cNvPr>
          <p:cNvSpPr txBox="1"/>
          <p:nvPr/>
        </p:nvSpPr>
        <p:spPr>
          <a:xfrm>
            <a:off x="1727823" y="2793688"/>
            <a:ext cx="829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Accumulated Depreciation - Machinery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8ED38E-FD5B-4A51-8C29-F054EE7F7595}"/>
              </a:ext>
            </a:extLst>
          </p:cNvPr>
          <p:cNvSpPr/>
          <p:nvPr/>
        </p:nvSpPr>
        <p:spPr>
          <a:xfrm>
            <a:off x="172719" y="3348508"/>
            <a:ext cx="11428379" cy="11056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45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9E2000-CD58-46C9-8EDA-C702E5DD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8" y="2083166"/>
            <a:ext cx="9537988" cy="2009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388F7F-135A-3187-3BD3-5DD2BBBEC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97" y="3363728"/>
            <a:ext cx="6308997" cy="590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030E3F-91A7-489E-940E-1187D246A199}"/>
              </a:ext>
            </a:extLst>
          </p:cNvPr>
          <p:cNvSpPr/>
          <p:nvPr/>
        </p:nvSpPr>
        <p:spPr>
          <a:xfrm>
            <a:off x="907606" y="3363728"/>
            <a:ext cx="10615612" cy="692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068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EBC437-9339-492D-A85E-2FE6E40A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33" y="1650205"/>
            <a:ext cx="10156760" cy="3571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6A836D-9115-47FA-B725-643B7781C740}"/>
              </a:ext>
            </a:extLst>
          </p:cNvPr>
          <p:cNvSpPr/>
          <p:nvPr/>
        </p:nvSpPr>
        <p:spPr>
          <a:xfrm>
            <a:off x="997307" y="3643312"/>
            <a:ext cx="10046931" cy="9429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057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E193AA-1CEA-4040-8878-811002E1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54" y="1285875"/>
            <a:ext cx="10251209" cy="47577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1F64DB-22BA-42B1-8CAB-80720446A4F0}"/>
              </a:ext>
            </a:extLst>
          </p:cNvPr>
          <p:cNvSpPr/>
          <p:nvPr/>
        </p:nvSpPr>
        <p:spPr>
          <a:xfrm>
            <a:off x="1247454" y="3850480"/>
            <a:ext cx="10251209" cy="1457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591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D6F16A-1C38-42AE-A45D-EA68009588A9}"/>
              </a:ext>
            </a:extLst>
          </p:cNvPr>
          <p:cNvSpPr txBox="1"/>
          <p:nvPr/>
        </p:nvSpPr>
        <p:spPr>
          <a:xfrm>
            <a:off x="1129587" y="141279"/>
            <a:ext cx="99328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4572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(f) Prepare the exact to Statement of Financial Position as at 30 June 2021.	(4 marks)</a:t>
            </a:r>
            <a:endParaRPr lang="en-AU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tabLst>
                <a:tab pos="457200" algn="l"/>
                <a:tab pos="457200" algn="l"/>
              </a:tabLst>
            </a:pPr>
            <a:r>
              <a:rPr lang="en-AU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 </a:t>
            </a:r>
            <a:endParaRPr lang="en-AU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tabLst>
                <a:tab pos="457200" algn="l"/>
                <a:tab pos="457200" algn="l"/>
              </a:tabLst>
            </a:pPr>
            <a:r>
              <a:rPr lang="en-AU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Workings</a:t>
            </a:r>
            <a:r>
              <a:rPr lang="en-A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: </a:t>
            </a:r>
            <a:endParaRPr lang="en-AU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tabLst>
                <a:tab pos="457200" algn="l"/>
                <a:tab pos="457200" algn="l"/>
              </a:tabLst>
            </a:pPr>
            <a:r>
              <a:rPr lang="en-A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260,000 – 55,000 asset sold + 94,000 new asset = $299,000 (1+1+1)</a:t>
            </a:r>
            <a:endParaRPr lang="en-AU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tabLst>
                <a:tab pos="457200" algn="l"/>
                <a:tab pos="457200" algn="l"/>
              </a:tabLst>
            </a:pPr>
            <a:r>
              <a:rPr lang="en-A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Cambria" panose="02040503050406030204" pitchFamily="18" charset="0"/>
              </a:rPr>
              <a:t> </a:t>
            </a:r>
            <a:endParaRPr lang="en-AU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DC123-ACBE-4C76-8413-811FB5945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58" y="1999746"/>
            <a:ext cx="10990209" cy="22173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A033C1-5163-4617-BB45-138E7F02DA2E}"/>
              </a:ext>
            </a:extLst>
          </p:cNvPr>
          <p:cNvSpPr/>
          <p:nvPr/>
        </p:nvSpPr>
        <p:spPr>
          <a:xfrm>
            <a:off x="1129586" y="1037652"/>
            <a:ext cx="9932827" cy="514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0F8C1E-FAB3-409C-B264-4A19C43F6323}"/>
              </a:ext>
            </a:extLst>
          </p:cNvPr>
          <p:cNvSpPr/>
          <p:nvPr/>
        </p:nvSpPr>
        <p:spPr>
          <a:xfrm>
            <a:off x="1059408" y="3231255"/>
            <a:ext cx="9932827" cy="6339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Office Theme</vt:lpstr>
      <vt:lpstr>Grand Fabricators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Fabricators</dc:title>
  <dc:creator>BURGOYNE Christopher [Willetton Senior High School]</dc:creator>
  <cp:lastModifiedBy>BRIDGER Jennifer [Willetton Senior High School]</cp:lastModifiedBy>
  <cp:revision>4</cp:revision>
  <dcterms:created xsi:type="dcterms:W3CDTF">2022-08-11T12:01:03Z</dcterms:created>
  <dcterms:modified xsi:type="dcterms:W3CDTF">2023-10-27T06:10:45Z</dcterms:modified>
</cp:coreProperties>
</file>