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6" r:id="rId20"/>
    <p:sldId id="274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52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12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94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4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7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64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2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20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390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84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DD04-4F1E-4069-8CB9-EA6CE714F987}" type="datetimeFigureOut">
              <a:rPr lang="en-AU" smtClean="0"/>
              <a:t>9/09/2022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E56B-01DE-41D8-A8A9-E80DC192BA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89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1754" y="1695158"/>
            <a:ext cx="5570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>
                <a:latin typeface="Arial" panose="020B0604020202020204" pitchFamily="34" charset="0"/>
                <a:cs typeface="Arial" panose="020B0604020202020204" pitchFamily="34" charset="0"/>
              </a:rPr>
              <a:t>Profitability Ratios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5" y="2839571"/>
            <a:ext cx="5376643" cy="30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6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" y="166255"/>
            <a:ext cx="116544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Questions: 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1. Compare and contrast the words profit and profitability.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2. Why would a business compare their business results with industry averages, budgeted amounts and results from previous periods?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3. What is an ideal result for the gross profit ratio?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4. What does an increase in profitability ratios indicate?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5. What does a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descrease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in profitability ratios indicate?</a:t>
            </a:r>
          </a:p>
        </p:txBody>
      </p:sp>
    </p:spTree>
    <p:extLst>
      <p:ext uri="{BB962C8B-B14F-4D97-AF65-F5344CB8AC3E}">
        <p14:creationId xmlns:p14="http://schemas.microsoft.com/office/powerpoint/2010/main" val="321131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794"/>
            <a:ext cx="116544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Compare and contrast the words profit and profitability.</a:t>
            </a: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2. Why would a business compare their business results with industry averages, budgeted amounts and results from previous periods?</a:t>
            </a: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45" y="522007"/>
            <a:ext cx="11282599" cy="141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1" y="2978060"/>
            <a:ext cx="10918422" cy="39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669" y="166255"/>
            <a:ext cx="11432771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3. What is an ideal result for the gross profit ratio?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4. What does an increase in profitability ratios indicate?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5. What does a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descrease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in profitability ratios indicate?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" y="698153"/>
            <a:ext cx="12166700" cy="1086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" y="2389735"/>
            <a:ext cx="11992495" cy="150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8" y="4475127"/>
            <a:ext cx="12003997" cy="145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Profit Ratio</a:t>
            </a:r>
          </a:p>
          <a:p>
            <a:endParaRPr lang="en-AU" sz="3200" dirty="0"/>
          </a:p>
          <a:p>
            <a:r>
              <a:rPr lang="en-AU" sz="3200" dirty="0"/>
              <a:t>The </a:t>
            </a:r>
            <a:r>
              <a:rPr lang="en-AU" sz="3200"/>
              <a:t>profit ratio </a:t>
            </a:r>
            <a:r>
              <a:rPr lang="en-AU" sz="3200" dirty="0"/>
              <a:t>doesn’t separate out a specific part of Income Statement information, rather it compares the total profit to sales, calculating the profit earned from each dollar of sales.</a:t>
            </a:r>
          </a:p>
          <a:p>
            <a:endParaRPr lang="en-AU" sz="3200" dirty="0"/>
          </a:p>
          <a:p>
            <a:r>
              <a:rPr lang="en-AU" sz="3200" dirty="0"/>
              <a:t>A positive ratio = profit</a:t>
            </a:r>
          </a:p>
          <a:p>
            <a:r>
              <a:rPr lang="en-AU" sz="3200" dirty="0"/>
              <a:t>A negative ratio = loss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8" y="4807790"/>
            <a:ext cx="3413761" cy="195816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26072"/>
              </p:ext>
            </p:extLst>
          </p:nvPr>
        </p:nvGraphicFramePr>
        <p:xfrm>
          <a:off x="6342495" y="3043830"/>
          <a:ext cx="4541635" cy="1409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7538">
                  <a:extLst>
                    <a:ext uri="{9D8B030D-6E8A-4147-A177-3AD203B41FA5}">
                      <a16:colId xmlns:a16="http://schemas.microsoft.com/office/drawing/2014/main" val="832149069"/>
                    </a:ext>
                  </a:extLst>
                </a:gridCol>
                <a:gridCol w="854699">
                  <a:extLst>
                    <a:ext uri="{9D8B030D-6E8A-4147-A177-3AD203B41FA5}">
                      <a16:colId xmlns:a16="http://schemas.microsoft.com/office/drawing/2014/main" val="2250598740"/>
                    </a:ext>
                  </a:extLst>
                </a:gridCol>
                <a:gridCol w="854699">
                  <a:extLst>
                    <a:ext uri="{9D8B030D-6E8A-4147-A177-3AD203B41FA5}">
                      <a16:colId xmlns:a16="http://schemas.microsoft.com/office/drawing/2014/main" val="2436636065"/>
                    </a:ext>
                  </a:extLst>
                </a:gridCol>
                <a:gridCol w="854699">
                  <a:extLst>
                    <a:ext uri="{9D8B030D-6E8A-4147-A177-3AD203B41FA5}">
                      <a16:colId xmlns:a16="http://schemas.microsoft.com/office/drawing/2014/main" val="1612694259"/>
                    </a:ext>
                  </a:extLst>
                </a:gridCol>
              </a:tblGrid>
              <a:tr h="551121">
                <a:tc>
                  <a:txBody>
                    <a:bodyPr/>
                    <a:lstStyle/>
                    <a:p>
                      <a:pPr algn="l" fontAlgn="b"/>
                      <a:r>
                        <a:rPr lang="en-AU" sz="2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Profit Ratio = </a:t>
                      </a:r>
                      <a:endParaRPr lang="en-AU" sz="2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Profit</a:t>
                      </a:r>
                      <a:endParaRPr lang="en-AU" sz="2800" b="0" i="0" u="sng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en-AU" sz="2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u="sng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100</a:t>
                      </a:r>
                      <a:endParaRPr lang="en-AU" sz="2800" b="0" i="0" u="sng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78138955"/>
                  </a:ext>
                </a:extLst>
              </a:tr>
              <a:tr h="838028">
                <a:tc>
                  <a:txBody>
                    <a:bodyPr/>
                    <a:lstStyle/>
                    <a:p>
                      <a:pPr algn="l" fontAlgn="b"/>
                      <a:endParaRPr lang="en-AU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Net Sales</a:t>
                      </a:r>
                      <a:endParaRPr lang="en-AU" sz="2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AU" sz="2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80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AU" sz="2800" b="0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130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53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endParaRPr lang="en-AU" sz="3200" dirty="0"/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INCREASING: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Expenses may have decreased.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Cost of Sales may have decreased.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-   The Gross Profit Ratio may have increased.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43" y="4732906"/>
            <a:ext cx="3983054" cy="1815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43" y="119062"/>
            <a:ext cx="6896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endParaRPr lang="en-AU" sz="3200" dirty="0"/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DECREASING: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Expenses may have increased.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Cost of Sales may have increased.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-   The Gross Profit Ratio may have decreased.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543" y="4732906"/>
            <a:ext cx="3983054" cy="18153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43" y="119062"/>
            <a:ext cx="6896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endParaRPr lang="en-AU" sz="3200" dirty="0"/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profit ratio for DA Surf Retailer: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43" y="119062"/>
            <a:ext cx="689610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70355" y="3754181"/>
            <a:ext cx="4624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profit ratio.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50" y="3192175"/>
            <a:ext cx="62198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3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endParaRPr lang="en-AU" sz="3200" dirty="0"/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profit ratio for DA Surf Retailer: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43" y="119062"/>
            <a:ext cx="689610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68376" y="3876101"/>
            <a:ext cx="34195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Analyse this data.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41" y="2422266"/>
            <a:ext cx="6210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4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107234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endParaRPr lang="en-AU" sz="3200" dirty="0"/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profit ratio for DA Surf Retailer: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143" y="119062"/>
            <a:ext cx="6896100" cy="11334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66313" y="2711932"/>
            <a:ext cx="52813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This shows an improvement in the business, it is earning proportionally more profits compared to sales over the two years. The ratio increased from 19.6% to 26.7%.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" y="2351492"/>
            <a:ext cx="5740285" cy="43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7" y="271548"/>
            <a:ext cx="641742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endParaRPr lang="en-AU" sz="3200" dirty="0"/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expense ratio compares all of the expenses (except cost of sales) with net sales.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There will never be a negative expense ratio. Ideally they should be low ratios.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113" y="271548"/>
            <a:ext cx="4769687" cy="2858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46" y="5306984"/>
            <a:ext cx="9534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5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150" y="527538"/>
            <a:ext cx="116269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Profitability Ratios</a:t>
            </a:r>
          </a:p>
          <a:p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These ratios take into account the financial information provided in the Income Statement.</a:t>
            </a:r>
          </a:p>
          <a:p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Evaluating profitability</a:t>
            </a:r>
          </a:p>
          <a:p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One of the main reasons for a business to 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prepare an Income Statement is to see what 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profit and loss figure is for the period.</a:t>
            </a:r>
          </a:p>
          <a:p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This is the start of evaluating the true 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performance of the business.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08" y="2503934"/>
            <a:ext cx="4136853" cy="40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3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43" y="168994"/>
            <a:ext cx="1135518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INCREASING: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Usually expenses have increased.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an extraordinary/unusual expense incurred.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DECREASING: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Usually expenses have decreased.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194" y="5595158"/>
            <a:ext cx="953452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957" y="54551"/>
            <a:ext cx="2247762" cy="250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43" y="168994"/>
            <a:ext cx="113551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provided by Top Hat Pty Ltd: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43" y="5606242"/>
            <a:ext cx="9534525" cy="1143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09092" y="3770806"/>
            <a:ext cx="5213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expense ratio</a:t>
            </a:r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86" y="2269376"/>
            <a:ext cx="7639050" cy="1162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735" y="251415"/>
            <a:ext cx="2228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0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43" y="168994"/>
            <a:ext cx="113551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provided by Top Hat Pty Ltd:</a:t>
            </a:r>
          </a:p>
        </p:txBody>
      </p:sp>
      <p:sp>
        <p:nvSpPr>
          <p:cNvPr id="2" name="Rectangle 1"/>
          <p:cNvSpPr/>
          <p:nvPr/>
        </p:nvSpPr>
        <p:spPr>
          <a:xfrm>
            <a:off x="8431124" y="3765264"/>
            <a:ext cx="33009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the data</a:t>
            </a:r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3" y="2519535"/>
            <a:ext cx="7677150" cy="3514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495" y="168994"/>
            <a:ext cx="2228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43" y="168994"/>
            <a:ext cx="113551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Information provided by Top Hat Pty Ltd:</a:t>
            </a:r>
          </a:p>
        </p:txBody>
      </p:sp>
      <p:sp>
        <p:nvSpPr>
          <p:cNvPr id="2" name="Rectangle 1"/>
          <p:cNvSpPr/>
          <p:nvPr/>
        </p:nvSpPr>
        <p:spPr>
          <a:xfrm>
            <a:off x="7866378" y="2618109"/>
            <a:ext cx="432562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expense ratio has remained relatively unchanged. However, the net sales have increased. The corresponding increase in expenses should be investigated.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" y="2519535"/>
            <a:ext cx="7677150" cy="3514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743" y="123059"/>
            <a:ext cx="2228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1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6843" y="168994"/>
            <a:ext cx="113551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Return on Assets Ratio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This ratio indicates how efficiently the business is using its assets to generate profit.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2383" y="40590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 positive ratio = profit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 negative ratio = loss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74" y="2692107"/>
            <a:ext cx="986790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57" y="4246720"/>
            <a:ext cx="3623569" cy="240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1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421" y="154745"/>
            <a:ext cx="95238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Profitability: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earning capacity of a business during the accounting period.  If a business is profitable then it is generating a reasonable return.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Measures of </a:t>
            </a:r>
            <a:r>
              <a:rPr lang="en-AU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Profitablity</a:t>
            </a:r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Profit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Expense ratio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Return on assets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801" y="3243862"/>
            <a:ext cx="43910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This is a measure of percentage of each dollar of sales that results in profit.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This ratio should be compared to previous periods or industry averages.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14" y="3894332"/>
            <a:ext cx="5705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2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INCREASING: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Inventory may have decreased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lower 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freight costs or customs duty.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selling price of inventory may have risen,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greater to any increase in the cost of inventory.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475" y="87200"/>
            <a:ext cx="3009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If the ratio is DECREASING: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Inventory may have increased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. higher freight costs.</a:t>
            </a:r>
          </a:p>
          <a:p>
            <a:pPr marL="457200" indent="-457200">
              <a:buFontTx/>
              <a:buChar char="-"/>
            </a:pP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The selling price of inventory may have decreased.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571" y="251459"/>
            <a:ext cx="3528729" cy="22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Consider the information for DA Surf Retailer: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48" y="143917"/>
            <a:ext cx="1290785" cy="102372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92098"/>
              </p:ext>
            </p:extLst>
          </p:nvPr>
        </p:nvGraphicFramePr>
        <p:xfrm>
          <a:off x="1934308" y="2286005"/>
          <a:ext cx="5166067" cy="4431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550">
                  <a:extLst>
                    <a:ext uri="{9D8B030D-6E8A-4147-A177-3AD203B41FA5}">
                      <a16:colId xmlns:a16="http://schemas.microsoft.com/office/drawing/2014/main" val="3044406889"/>
                    </a:ext>
                  </a:extLst>
                </a:gridCol>
                <a:gridCol w="1955517">
                  <a:extLst>
                    <a:ext uri="{9D8B030D-6E8A-4147-A177-3AD203B41FA5}">
                      <a16:colId xmlns:a16="http://schemas.microsoft.com/office/drawing/2014/main" val="1256544643"/>
                    </a:ext>
                  </a:extLst>
                </a:gridCol>
              </a:tblGrid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b="1" u="none" strike="noStrike" dirty="0">
                          <a:effectLst/>
                        </a:rPr>
                        <a:t>2020</a:t>
                      </a:r>
                      <a:endParaRPr lang="en-AU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578582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Net Sales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$75,000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98639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$50,000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127857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37697142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 ratio= 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sng" strike="noStrike" dirty="0">
                          <a:effectLst/>
                        </a:rPr>
                        <a:t>50,000</a:t>
                      </a:r>
                      <a:endParaRPr lang="en-AU" sz="3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8183633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75,000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00350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0586180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0.67:1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5563279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  66.7%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06068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76381" y="3031588"/>
            <a:ext cx="341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Analyse this data.</a:t>
            </a:r>
          </a:p>
        </p:txBody>
      </p:sp>
    </p:spTree>
    <p:extLst>
      <p:ext uri="{BB962C8B-B14F-4D97-AF65-F5344CB8AC3E}">
        <p14:creationId xmlns:p14="http://schemas.microsoft.com/office/powerpoint/2010/main" val="126042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Consider the information for DA Surf Retailer :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48" y="143917"/>
            <a:ext cx="1290785" cy="102372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96046"/>
              </p:ext>
            </p:extLst>
          </p:nvPr>
        </p:nvGraphicFramePr>
        <p:xfrm>
          <a:off x="1934308" y="2286005"/>
          <a:ext cx="5166067" cy="4431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550">
                  <a:extLst>
                    <a:ext uri="{9D8B030D-6E8A-4147-A177-3AD203B41FA5}">
                      <a16:colId xmlns:a16="http://schemas.microsoft.com/office/drawing/2014/main" val="3044406889"/>
                    </a:ext>
                  </a:extLst>
                </a:gridCol>
                <a:gridCol w="1955517">
                  <a:extLst>
                    <a:ext uri="{9D8B030D-6E8A-4147-A177-3AD203B41FA5}">
                      <a16:colId xmlns:a16="http://schemas.microsoft.com/office/drawing/2014/main" val="1256544643"/>
                    </a:ext>
                  </a:extLst>
                </a:gridCol>
              </a:tblGrid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b="1" u="none" strike="noStrike" dirty="0">
                          <a:effectLst/>
                        </a:rPr>
                        <a:t>2020</a:t>
                      </a:r>
                      <a:endParaRPr lang="en-AU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578582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Net Sales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>
                          <a:effectLst/>
                        </a:rPr>
                        <a:t>$75,000</a:t>
                      </a:r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98639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$50,000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127857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37697142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 ratio= 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sng" strike="noStrike" dirty="0">
                          <a:effectLst/>
                        </a:rPr>
                        <a:t>50,000</a:t>
                      </a:r>
                      <a:endParaRPr lang="en-AU" sz="3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8183633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75,000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00350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0586180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0.67:1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5563279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  66.7%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06068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76381" y="3031588"/>
            <a:ext cx="39853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For every $1 earned,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67c is gross profit.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Is this good or bad?</a:t>
            </a:r>
          </a:p>
        </p:txBody>
      </p:sp>
    </p:spTree>
    <p:extLst>
      <p:ext uri="{BB962C8B-B14F-4D97-AF65-F5344CB8AC3E}">
        <p14:creationId xmlns:p14="http://schemas.microsoft.com/office/powerpoint/2010/main" val="170209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471267"/>
            <a:ext cx="1108702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atin typeface="Arial" panose="020B0604020202020204" pitchFamily="34" charset="0"/>
                <a:cs typeface="Arial" panose="020B0604020202020204" pitchFamily="34" charset="0"/>
              </a:rPr>
              <a:t>Gross Profit Ratio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Consider the information for DA Surf Retailer:</a:t>
            </a:r>
          </a:p>
          <a:p>
            <a:endParaRPr lang="en-A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48" y="143917"/>
            <a:ext cx="1290785" cy="102372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42559"/>
              </p:ext>
            </p:extLst>
          </p:nvPr>
        </p:nvGraphicFramePr>
        <p:xfrm>
          <a:off x="1012874" y="2286003"/>
          <a:ext cx="5166067" cy="44319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10550">
                  <a:extLst>
                    <a:ext uri="{9D8B030D-6E8A-4147-A177-3AD203B41FA5}">
                      <a16:colId xmlns:a16="http://schemas.microsoft.com/office/drawing/2014/main" val="3044406889"/>
                    </a:ext>
                  </a:extLst>
                </a:gridCol>
                <a:gridCol w="1955517">
                  <a:extLst>
                    <a:ext uri="{9D8B030D-6E8A-4147-A177-3AD203B41FA5}">
                      <a16:colId xmlns:a16="http://schemas.microsoft.com/office/drawing/2014/main" val="1256544643"/>
                    </a:ext>
                  </a:extLst>
                </a:gridCol>
              </a:tblGrid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b="1" u="none" strike="noStrike" dirty="0">
                          <a:effectLst/>
                        </a:rPr>
                        <a:t>2020</a:t>
                      </a:r>
                      <a:endParaRPr lang="en-AU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578582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Net Sales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>
                          <a:effectLst/>
                        </a:rPr>
                        <a:t>$75,000</a:t>
                      </a:r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698639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$50,000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1278577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37697142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Gross Profit Ratio = 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sng" strike="noStrike" dirty="0">
                          <a:effectLst/>
                        </a:rPr>
                        <a:t>50,000</a:t>
                      </a:r>
                      <a:endParaRPr lang="en-AU" sz="3200" b="0" i="0" u="sng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98183633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3200" u="none" strike="noStrike" dirty="0">
                          <a:effectLst/>
                        </a:rPr>
                        <a:t>75,000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0035091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040586180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0.67:1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5563279"/>
                  </a:ext>
                </a:extLst>
              </a:tr>
              <a:tr h="333707">
                <a:tc>
                  <a:txBody>
                    <a:bodyPr/>
                    <a:lstStyle/>
                    <a:p>
                      <a:pPr algn="l" fontAlgn="b"/>
                      <a:endParaRPr lang="en-AU" sz="3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3200" u="none" strike="noStrike" dirty="0">
                          <a:effectLst/>
                        </a:rPr>
                        <a:t>=       66.7%</a:t>
                      </a:r>
                      <a:endParaRPr lang="en-AU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006068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78503" y="2239840"/>
            <a:ext cx="4649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For every $1 earned,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67c is profit.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Is this good or bad?</a:t>
            </a: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To determine this we would need to compare with previous years or other businesses in the same industry.</a:t>
            </a:r>
          </a:p>
        </p:txBody>
      </p:sp>
    </p:spTree>
    <p:extLst>
      <p:ext uri="{BB962C8B-B14F-4D97-AF65-F5344CB8AC3E}">
        <p14:creationId xmlns:p14="http://schemas.microsoft.com/office/powerpoint/2010/main" val="399264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829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BRIDGER Jennifer [Willetton Senior High School]</dc:creator>
  <cp:lastModifiedBy>BRIDGER Jennifer [Willetton Senior High School]</cp:lastModifiedBy>
  <cp:revision>19</cp:revision>
  <dcterms:created xsi:type="dcterms:W3CDTF">2020-09-10T03:35:42Z</dcterms:created>
  <dcterms:modified xsi:type="dcterms:W3CDTF">2022-09-09T06:38:32Z</dcterms:modified>
</cp:coreProperties>
</file>