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0"/>
  </p:notesMasterIdLst>
  <p:sldIdLst>
    <p:sldId id="256" r:id="rId3"/>
    <p:sldId id="317" r:id="rId4"/>
    <p:sldId id="319" r:id="rId5"/>
    <p:sldId id="318" r:id="rId6"/>
    <p:sldId id="349" r:id="rId7"/>
    <p:sldId id="354" r:id="rId8"/>
    <p:sldId id="321" r:id="rId9"/>
    <p:sldId id="322" r:id="rId10"/>
    <p:sldId id="323" r:id="rId11"/>
    <p:sldId id="324" r:id="rId12"/>
    <p:sldId id="326" r:id="rId13"/>
    <p:sldId id="327" r:id="rId14"/>
    <p:sldId id="331" r:id="rId15"/>
    <p:sldId id="332" r:id="rId16"/>
    <p:sldId id="355" r:id="rId17"/>
    <p:sldId id="345" r:id="rId18"/>
    <p:sldId id="34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885" y="60"/>
      </p:cViewPr>
      <p:guideLst>
        <p:guide orient="horz" pos="2160"/>
        <p:guide pos="2880"/>
      </p:guideLst>
    </p:cSldViewPr>
  </p:slideViewPr>
  <p:notesTextViewPr>
    <p:cViewPr>
      <p:scale>
        <a:sx n="1" d="1"/>
        <a:sy n="1" d="1"/>
      </p:scale>
      <p:origin x="0" y="0"/>
    </p:cViewPr>
  </p:notesTextViewPr>
  <p:sorterViewPr>
    <p:cViewPr>
      <p:scale>
        <a:sx n="110" d="100"/>
        <a:sy n="110" d="100"/>
      </p:scale>
      <p:origin x="0" y="52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D63DD-EDBC-4764-86C6-F739D366CDCE}" type="datetimeFigureOut">
              <a:rPr lang="en-AU" smtClean="0"/>
              <a:t>25/08/2021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3938E4-1444-456F-BE16-E125C7F7F974}" type="slidenum">
              <a:rPr lang="en-AU" smtClean="0"/>
              <a:t>‹#›</a:t>
            </a:fld>
            <a:endParaRPr lang="en-AU"/>
          </a:p>
        </p:txBody>
      </p:sp>
    </p:spTree>
    <p:extLst>
      <p:ext uri="{BB962C8B-B14F-4D97-AF65-F5344CB8AC3E}">
        <p14:creationId xmlns:p14="http://schemas.microsoft.com/office/powerpoint/2010/main" val="3036015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E666C8-EF8F-4192-AE11-62B2B4020A92}" type="datetimeFigureOut">
              <a:rPr lang="en-AU" smtClean="0"/>
              <a:t>25/08/2021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C2417D-0B15-496D-9687-10D465F42D61}"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E666C8-EF8F-4192-AE11-62B2B4020A92}" type="datetimeFigureOut">
              <a:rPr lang="en-AU" smtClean="0"/>
              <a:t>25/08/2021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C2417D-0B15-496D-9687-10D465F42D61}"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E666C8-EF8F-4192-AE11-62B2B4020A92}" type="datetimeFigureOut">
              <a:rPr lang="en-AU" smtClean="0"/>
              <a:t>25/08/2021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C2417D-0B15-496D-9687-10D465F42D61}" type="slidenum">
              <a:rPr lang="en-AU" smtClean="0"/>
              <a:t>‹#›</a:t>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CE666C8-EF8F-4192-AE11-62B2B4020A92}" type="datetimeFigureOut">
              <a:rPr lang="en-AU" smtClean="0"/>
              <a:t>25/08/2021</a:t>
            </a:fld>
            <a:endParaRPr lang="en-AU"/>
          </a:p>
        </p:txBody>
      </p:sp>
      <p:sp>
        <p:nvSpPr>
          <p:cNvPr id="5" name="Footer Placeholder 4"/>
          <p:cNvSpPr>
            <a:spLocks noGrp="1"/>
          </p:cNvSpPr>
          <p:nvPr>
            <p:ph type="ftr" sz="quarter" idx="11"/>
          </p:nvPr>
        </p:nvSpPr>
        <p:spPr/>
        <p:txBody>
          <a:bodyPr/>
          <a:lstStyle/>
          <a:p>
            <a:endParaRPr lang="en-AU"/>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2DC2417D-0B15-496D-9687-10D465F42D61}" type="slidenum">
              <a:rPr lang="en-AU" smtClean="0"/>
              <a:t>‹#›</a:t>
            </a:fld>
            <a:endParaRPr lang="en-AU"/>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E666C8-EF8F-4192-AE11-62B2B4020A92}" type="datetimeFigureOut">
              <a:rPr lang="en-AU" smtClean="0"/>
              <a:t>25/08/2021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C2417D-0B15-496D-9687-10D465F42D61}" type="slidenum">
              <a:rPr lang="en-AU" smtClean="0"/>
              <a:t>‹#›</a:t>
            </a:fld>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CE666C8-EF8F-4192-AE11-62B2B4020A92}" type="datetimeFigureOut">
              <a:rPr lang="en-AU" smtClean="0"/>
              <a:t>25/08/2021</a:t>
            </a:fld>
            <a:endParaRPr lang="en-AU"/>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C2417D-0B15-496D-9687-10D465F42D61}" type="slidenum">
              <a:rPr lang="en-AU" smtClean="0"/>
              <a:t>‹#›</a:t>
            </a:fld>
            <a:endParaRPr lang="en-AU"/>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E666C8-EF8F-4192-AE11-62B2B4020A92}" type="datetimeFigureOut">
              <a:rPr lang="en-AU" smtClean="0"/>
              <a:t>25/08/2021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DC2417D-0B15-496D-9687-10D465F42D61}" type="slidenum">
              <a:rPr lang="en-AU" smtClean="0"/>
              <a:t>‹#›</a:t>
            </a:fld>
            <a:endParaRPr lang="en-A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E666C8-EF8F-4192-AE11-62B2B4020A92}" type="datetimeFigureOut">
              <a:rPr lang="en-AU" smtClean="0"/>
              <a:t>25/08/2021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DC2417D-0B15-496D-9687-10D465F42D61}" type="slidenum">
              <a:rPr lang="en-AU" smtClean="0"/>
              <a:t>‹#›</a:t>
            </a:fld>
            <a:endParaRPr lang="en-A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E666C8-EF8F-4192-AE11-62B2B4020A92}" type="datetimeFigureOut">
              <a:rPr lang="en-AU" smtClean="0"/>
              <a:t>25/08/2021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DC2417D-0B15-496D-9687-10D465F42D61}" type="slidenum">
              <a:rPr lang="en-AU" smtClean="0"/>
              <a:t>‹#›</a:t>
            </a:fld>
            <a:endParaRPr lang="en-A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CE666C8-EF8F-4192-AE11-62B2B4020A92}" type="datetimeFigureOut">
              <a:rPr lang="en-AU" smtClean="0"/>
              <a:t>25/08/2021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DC2417D-0B15-496D-9687-10D465F42D61}" type="slidenum">
              <a:rPr lang="en-AU" smtClean="0"/>
              <a:t>‹#›</a:t>
            </a:fld>
            <a:endParaRPr lang="en-A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E666C8-EF8F-4192-AE11-62B2B4020A92}" type="datetimeFigureOut">
              <a:rPr lang="en-AU" smtClean="0"/>
              <a:t>25/08/2021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DC2417D-0B15-496D-9687-10D465F42D61}" type="slidenum">
              <a:rPr lang="en-AU" smtClean="0"/>
              <a:t>‹#›</a:t>
            </a:fld>
            <a:endParaRPr lang="en-AU"/>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E666C8-EF8F-4192-AE11-62B2B4020A92}" type="datetimeFigureOut">
              <a:rPr lang="en-AU" smtClean="0"/>
              <a:t>25/08/2021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C2417D-0B15-496D-9687-10D465F42D61}" type="slidenum">
              <a:rPr lang="en-AU" smtClean="0"/>
              <a:t>‹#›</a:t>
            </a:fld>
            <a:endParaRPr lang="en-A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ACE666C8-EF8F-4192-AE11-62B2B4020A92}" type="datetimeFigureOut">
              <a:rPr lang="en-AU" smtClean="0"/>
              <a:t>25/08/2021</a:t>
            </a:fld>
            <a:endParaRPr lang="en-AU"/>
          </a:p>
        </p:txBody>
      </p:sp>
      <p:sp>
        <p:nvSpPr>
          <p:cNvPr id="7" name="Slide Number Placeholder 6"/>
          <p:cNvSpPr>
            <a:spLocks noGrp="1"/>
          </p:cNvSpPr>
          <p:nvPr>
            <p:ph type="sldNum" sz="quarter" idx="12"/>
          </p:nvPr>
        </p:nvSpPr>
        <p:spPr/>
        <p:txBody>
          <a:bodyPr/>
          <a:lstStyle/>
          <a:p>
            <a:fld id="{2DC2417D-0B15-496D-9687-10D465F42D61}" type="slidenum">
              <a:rPr lang="en-AU" smtClean="0"/>
              <a:t>‹#›</a:t>
            </a:fld>
            <a:endParaRPr lang="en-AU"/>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AU"/>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E666C8-EF8F-4192-AE11-62B2B4020A92}" type="datetimeFigureOut">
              <a:rPr lang="en-AU" smtClean="0"/>
              <a:t>25/08/2021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C2417D-0B15-496D-9687-10D465F42D61}" type="slidenum">
              <a:rPr lang="en-AU" smtClean="0"/>
              <a:t>‹#›</a:t>
            </a:fld>
            <a:endParaRPr lang="en-A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666C8-EF8F-4192-AE11-62B2B4020A92}" type="datetimeFigureOut">
              <a:rPr lang="en-AU" smtClean="0"/>
              <a:t>25/08/2021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C2417D-0B15-496D-9687-10D465F42D61}"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666C8-EF8F-4192-AE11-62B2B4020A92}" type="datetimeFigureOut">
              <a:rPr lang="en-AU" smtClean="0"/>
              <a:t>25/08/2021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C2417D-0B15-496D-9687-10D465F42D61}"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E666C8-EF8F-4192-AE11-62B2B4020A92}" type="datetimeFigureOut">
              <a:rPr lang="en-AU" smtClean="0"/>
              <a:t>25/08/2021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DC2417D-0B15-496D-9687-10D465F42D61}"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E666C8-EF8F-4192-AE11-62B2B4020A92}" type="datetimeFigureOut">
              <a:rPr lang="en-AU" smtClean="0"/>
              <a:t>25/08/2021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DC2417D-0B15-496D-9687-10D465F42D61}"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E666C8-EF8F-4192-AE11-62B2B4020A92}" type="datetimeFigureOut">
              <a:rPr lang="en-AU" smtClean="0"/>
              <a:t>25/08/2021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DC2417D-0B15-496D-9687-10D465F42D61}"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666C8-EF8F-4192-AE11-62B2B4020A92}" type="datetimeFigureOut">
              <a:rPr lang="en-AU" smtClean="0"/>
              <a:t>25/08/2021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DC2417D-0B15-496D-9687-10D465F42D61}"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E666C8-EF8F-4192-AE11-62B2B4020A92}" type="datetimeFigureOut">
              <a:rPr lang="en-AU" smtClean="0"/>
              <a:t>25/08/2021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DC2417D-0B15-496D-9687-10D465F42D61}" type="slidenum">
              <a:rPr lang="en-AU" smtClean="0"/>
              <a:t>‹#›</a:t>
            </a:fld>
            <a:endParaRPr lang="en-AU"/>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CE666C8-EF8F-4192-AE11-62B2B4020A92}" type="datetimeFigureOut">
              <a:rPr lang="en-AU" smtClean="0"/>
              <a:t>25/08/2021</a:t>
            </a:fld>
            <a:endParaRPr lang="en-AU"/>
          </a:p>
        </p:txBody>
      </p:sp>
      <p:sp>
        <p:nvSpPr>
          <p:cNvPr id="9" name="Slide Number Placeholder 8"/>
          <p:cNvSpPr>
            <a:spLocks noGrp="1"/>
          </p:cNvSpPr>
          <p:nvPr>
            <p:ph type="sldNum" sz="quarter" idx="11"/>
          </p:nvPr>
        </p:nvSpPr>
        <p:spPr/>
        <p:txBody>
          <a:bodyPr/>
          <a:lstStyle/>
          <a:p>
            <a:fld id="{2DC2417D-0B15-496D-9687-10D465F42D61}" type="slidenum">
              <a:rPr lang="en-AU" smtClean="0"/>
              <a:t>‹#›</a:t>
            </a:fld>
            <a:endParaRPr lang="en-AU"/>
          </a:p>
        </p:txBody>
      </p:sp>
      <p:sp>
        <p:nvSpPr>
          <p:cNvPr id="10" name="Footer Placeholder 9"/>
          <p:cNvSpPr>
            <a:spLocks noGrp="1"/>
          </p:cNvSpPr>
          <p:nvPr>
            <p:ph type="ftr" sz="quarter" idx="12"/>
          </p:nvPr>
        </p:nvSpPr>
        <p:spPr/>
        <p:txBody>
          <a:body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DC2417D-0B15-496D-9687-10D465F42D61}" type="slidenum">
              <a:rPr lang="en-AU" smtClean="0"/>
              <a:t>‹#›</a:t>
            </a:fld>
            <a:endParaRPr lang="en-A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A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CE666C8-EF8F-4192-AE11-62B2B4020A92}" type="datetimeFigureOut">
              <a:rPr lang="en-AU" smtClean="0"/>
              <a:t>25/08/2021</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ACE666C8-EF8F-4192-AE11-62B2B4020A92}" type="datetimeFigureOut">
              <a:rPr lang="en-AU" smtClean="0"/>
              <a:t>25/08/2021</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2DC2417D-0B15-496D-9687-10D465F42D61}" type="slidenum">
              <a:rPr lang="en-AU" smtClean="0"/>
              <a:t>‹#›</a:t>
            </a:fld>
            <a:endParaRPr lang="en-AU"/>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AU" dirty="0"/>
              <a:t>Topic 10</a:t>
            </a:r>
          </a:p>
        </p:txBody>
      </p:sp>
      <p:sp>
        <p:nvSpPr>
          <p:cNvPr id="2" name="Title 1"/>
          <p:cNvSpPr>
            <a:spLocks noGrp="1"/>
          </p:cNvSpPr>
          <p:nvPr>
            <p:ph type="ctrTitle"/>
          </p:nvPr>
        </p:nvSpPr>
        <p:spPr/>
        <p:txBody>
          <a:bodyPr/>
          <a:lstStyle/>
          <a:p>
            <a:r>
              <a:rPr lang="en-AU" dirty="0"/>
              <a:t>Ratio Analysis</a:t>
            </a:r>
          </a:p>
        </p:txBody>
      </p:sp>
      <p:pic>
        <p:nvPicPr>
          <p:cNvPr id="4" name="Picture 3"/>
          <p:cNvPicPr>
            <a:picLocks noChangeAspect="1"/>
          </p:cNvPicPr>
          <p:nvPr/>
        </p:nvPicPr>
        <p:blipFill>
          <a:blip r:embed="rId2"/>
          <a:stretch>
            <a:fillRect/>
          </a:stretch>
        </p:blipFill>
        <p:spPr>
          <a:xfrm>
            <a:off x="1691680" y="332656"/>
            <a:ext cx="4977603" cy="3312368"/>
          </a:xfrm>
          <a:prstGeom prst="rect">
            <a:avLst/>
          </a:prstGeom>
        </p:spPr>
      </p:pic>
    </p:spTree>
    <p:extLst>
      <p:ext uri="{BB962C8B-B14F-4D97-AF65-F5344CB8AC3E}">
        <p14:creationId xmlns:p14="http://schemas.microsoft.com/office/powerpoint/2010/main" val="2667026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descr="money68"/>
          <p:cNvSpPr txBox="1">
            <a:spLocks noChangeArrowheads="1"/>
          </p:cNvSpPr>
          <p:nvPr/>
        </p:nvSpPr>
        <p:spPr bwMode="auto">
          <a:xfrm>
            <a:off x="827088" y="549275"/>
            <a:ext cx="7848600" cy="1189038"/>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2800" b="1">
                <a:solidFill>
                  <a:schemeClr val="bg1"/>
                </a:solidFill>
              </a:rPr>
              <a:t>Profitability</a:t>
            </a:r>
            <a:r>
              <a:rPr lang="en-AU" altLang="en-US" sz="3200" b="1">
                <a:solidFill>
                  <a:schemeClr val="bg1"/>
                </a:solidFill>
              </a:rPr>
              <a:t>: </a:t>
            </a:r>
            <a:br>
              <a:rPr lang="en-AU" altLang="en-US" sz="3200" b="1">
                <a:solidFill>
                  <a:schemeClr val="bg1"/>
                </a:solidFill>
              </a:rPr>
            </a:br>
            <a:r>
              <a:rPr lang="en-AU" altLang="en-US" sz="4000" b="1">
                <a:solidFill>
                  <a:schemeClr val="bg1"/>
                </a:solidFill>
              </a:rPr>
              <a:t>Rate of Return on Assets Ratio</a:t>
            </a:r>
          </a:p>
        </p:txBody>
      </p:sp>
      <p:graphicFrame>
        <p:nvGraphicFramePr>
          <p:cNvPr id="16419" name="Group 35"/>
          <p:cNvGraphicFramePr>
            <a:graphicFrameLocks noGrp="1"/>
          </p:cNvGraphicFramePr>
          <p:nvPr/>
        </p:nvGraphicFramePr>
        <p:xfrm>
          <a:off x="827088" y="2060575"/>
          <a:ext cx="7848600" cy="3687955"/>
        </p:xfrm>
        <a:graphic>
          <a:graphicData uri="http://schemas.openxmlformats.org/drawingml/2006/table">
            <a:tbl>
              <a:tblPr/>
              <a:tblGrid>
                <a:gridCol w="1728787">
                  <a:extLst>
                    <a:ext uri="{9D8B030D-6E8A-4147-A177-3AD203B41FA5}">
                      <a16:colId xmlns:a16="http://schemas.microsoft.com/office/drawing/2014/main" val="20000"/>
                    </a:ext>
                  </a:extLst>
                </a:gridCol>
                <a:gridCol w="6119813">
                  <a:extLst>
                    <a:ext uri="{9D8B030D-6E8A-4147-A177-3AD203B41FA5}">
                      <a16:colId xmlns:a16="http://schemas.microsoft.com/office/drawing/2014/main" val="20001"/>
                    </a:ext>
                  </a:extLst>
                </a:gridCol>
              </a:tblGrid>
              <a:tr h="6948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dirty="0">
                          <a:ln>
                            <a:noFill/>
                          </a:ln>
                          <a:solidFill>
                            <a:srgbClr val="FF3300"/>
                          </a:solidFill>
                          <a:effectLst/>
                          <a:latin typeface="Arial" charset="0"/>
                        </a:rPr>
                        <a:t>High ratio:</a:t>
                      </a:r>
                      <a:endParaRPr kumimoji="0" lang="en-AU" sz="2400" b="1" i="0" u="none" strike="noStrike" cap="none" normalizeH="0" baseline="0" dirty="0">
                        <a:ln>
                          <a:noFill/>
                        </a:ln>
                        <a:solidFill>
                          <a:srgbClr val="FF3300"/>
                        </a:solidFill>
                        <a:effectLst/>
                        <a:latin typeface="Arial" charset="0"/>
                      </a:endParaRPr>
                    </a:p>
                  </a:txBody>
                  <a:tcPr marT="45715" marB="45715" horzOverflow="overflow">
                    <a:lnL cap="flat">
                      <a:noFill/>
                    </a:lnL>
                    <a:lnR>
                      <a:noFill/>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Vrinda" pitchFamily="2" charset="0"/>
                        </a:rPr>
                        <a:t>% </a:t>
                      </a:r>
                      <a:r>
                        <a:rPr kumimoji="0" lang="en-AU" sz="1800" b="0" i="0" u="none" strike="noStrike" cap="none" normalizeH="0" baseline="0">
                          <a:ln>
                            <a:noFill/>
                          </a:ln>
                          <a:solidFill>
                            <a:srgbClr val="FF3300"/>
                          </a:solidFill>
                          <a:effectLst/>
                          <a:latin typeface="Arial" charset="0"/>
                        </a:rPr>
                        <a:t>Good performance of assets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Vrinda" pitchFamily="2" charset="0"/>
                        </a:rPr>
                        <a:t>% </a:t>
                      </a:r>
                      <a:r>
                        <a:rPr kumimoji="0" lang="en-AU" sz="1800" b="0" i="0" u="none" strike="noStrike" cap="none" normalizeH="0" baseline="0">
                          <a:ln>
                            <a:noFill/>
                          </a:ln>
                          <a:solidFill>
                            <a:srgbClr val="FF3300"/>
                          </a:solidFill>
                          <a:effectLst/>
                          <a:latin typeface="Arial" charset="0"/>
                        </a:rPr>
                        <a:t>Effective use of company’s assets to generate profit</a:t>
                      </a:r>
                    </a:p>
                  </a:txBody>
                  <a:tcPr marT="45715" marB="45715" horzOverflow="overflow">
                    <a:lnL>
                      <a:noFill/>
                    </a:lnL>
                    <a:lnR cap="flat">
                      <a:noFill/>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446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a:ln>
                            <a:noFill/>
                          </a:ln>
                          <a:solidFill>
                            <a:schemeClr val="bg1"/>
                          </a:solidFill>
                          <a:effectLst/>
                          <a:latin typeface="Arial" charset="0"/>
                        </a:rPr>
                        <a:t>Low ratio: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1600" b="1" i="0" u="none" strike="noStrike" cap="none" normalizeH="0" baseline="0">
                        <a:ln>
                          <a:noFill/>
                        </a:ln>
                        <a:solidFill>
                          <a:schemeClr val="bg1"/>
                        </a:solidFill>
                        <a:effectLst/>
                        <a:latin typeface="Arial" charset="0"/>
                      </a:endParaRPr>
                    </a:p>
                  </a:txBody>
                  <a:tcPr marT="45715" marB="45715"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99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Vrinda" pitchFamily="2" charset="0"/>
                        </a:rPr>
                        <a:t>% </a:t>
                      </a:r>
                      <a:r>
                        <a:rPr kumimoji="0" lang="en-AU" sz="1800" b="0" i="0" u="none" strike="noStrike" cap="none" normalizeH="0" baseline="0">
                          <a:ln>
                            <a:noFill/>
                          </a:ln>
                          <a:solidFill>
                            <a:schemeClr val="bg1"/>
                          </a:solidFill>
                          <a:effectLst/>
                          <a:latin typeface="Arial" charset="0"/>
                        </a:rPr>
                        <a:t>Poor performance of assets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Vrinda" pitchFamily="2" charset="0"/>
                        </a:rPr>
                        <a:t>% </a:t>
                      </a:r>
                      <a:r>
                        <a:rPr kumimoji="0" lang="en-AU" sz="1800" b="0" i="0" u="none" strike="noStrike" cap="none" normalizeH="0" baseline="0">
                          <a:ln>
                            <a:noFill/>
                          </a:ln>
                          <a:solidFill>
                            <a:schemeClr val="bg1"/>
                          </a:solidFill>
                          <a:effectLst/>
                          <a:latin typeface="Arial" charset="0"/>
                        </a:rPr>
                        <a:t>Ineffective use of company’s assets</a:t>
                      </a:r>
                      <a:endParaRPr kumimoji="0" lang="en-AU" sz="1800" b="1" i="0" u="none" strike="noStrike" cap="none" normalizeH="0" baseline="0">
                        <a:ln>
                          <a:noFill/>
                        </a:ln>
                        <a:solidFill>
                          <a:schemeClr val="bg1"/>
                        </a:solidFill>
                        <a:effectLst/>
                        <a:latin typeface="Arial" charset="0"/>
                      </a:endParaRPr>
                    </a:p>
                  </a:txBody>
                  <a:tcPr marT="45715" marB="45715" horzOverflow="overflow">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993300"/>
                    </a:solidFill>
                  </a:tcPr>
                </a:tc>
                <a:extLst>
                  <a:ext uri="{0D108BD9-81ED-4DB2-BD59-A6C34878D82A}">
                    <a16:rowId xmlns:a16="http://schemas.microsoft.com/office/drawing/2014/main" val="10001"/>
                  </a:ext>
                </a:extLst>
              </a:tr>
              <a:tr h="13531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a:ln>
                            <a:noFill/>
                          </a:ln>
                          <a:solidFill>
                            <a:srgbClr val="FF3300"/>
                          </a:solidFill>
                          <a:effectLst/>
                          <a:latin typeface="Arial" charset="0"/>
                        </a:rPr>
                        <a:t>Interpretations: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1600" b="1" i="0" u="none" strike="noStrike" cap="none" normalizeH="0" baseline="0">
                        <a:ln>
                          <a:noFill/>
                        </a:ln>
                        <a:solidFill>
                          <a:srgbClr val="FF3300"/>
                        </a:solidFill>
                        <a:effectLst/>
                        <a:latin typeface="Arial" charset="0"/>
                      </a:endParaRPr>
                    </a:p>
                  </a:txBody>
                  <a:tcPr marT="45715" marB="45715"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dirty="0">
                          <a:ln>
                            <a:noFill/>
                          </a:ln>
                          <a:solidFill>
                            <a:srgbClr val="FF3300"/>
                          </a:solidFill>
                          <a:effectLst/>
                          <a:latin typeface="Arial" charset="0"/>
                        </a:rPr>
                        <a:t>This ratio may be distorted by: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F3300"/>
                          </a:solidFill>
                          <a:effectLst/>
                          <a:latin typeface="Vrinda" pitchFamily="2" charset="0"/>
                        </a:rPr>
                        <a:t>% </a:t>
                      </a:r>
                      <a:r>
                        <a:rPr kumimoji="0" lang="en-AU" sz="1800" b="0" i="0" u="none" strike="noStrike" cap="none" normalizeH="0" baseline="0" dirty="0">
                          <a:ln>
                            <a:noFill/>
                          </a:ln>
                          <a:solidFill>
                            <a:srgbClr val="FF3300"/>
                          </a:solidFill>
                          <a:effectLst/>
                          <a:latin typeface="Arial" charset="0"/>
                        </a:rPr>
                        <a:t>heavily depreciated non-current assets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F3300"/>
                          </a:solidFill>
                          <a:effectLst/>
                          <a:latin typeface="Vrinda" pitchFamily="2" charset="0"/>
                        </a:rPr>
                        <a:t>% </a:t>
                      </a:r>
                      <a:r>
                        <a:rPr kumimoji="0" lang="en-AU" sz="1800" b="0" i="0" u="none" strike="noStrike" cap="none" normalizeH="0" baseline="0" dirty="0">
                          <a:ln>
                            <a:noFill/>
                          </a:ln>
                          <a:solidFill>
                            <a:srgbClr val="FF3300"/>
                          </a:solidFill>
                          <a:effectLst/>
                          <a:latin typeface="Arial" charset="0"/>
                        </a:rPr>
                        <a:t>Large amounts of intangible assets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F3300"/>
                          </a:solidFill>
                          <a:effectLst/>
                          <a:latin typeface="Vrinda" pitchFamily="2" charset="0"/>
                        </a:rPr>
                        <a:t>% </a:t>
                      </a:r>
                      <a:r>
                        <a:rPr kumimoji="0" lang="en-AU" sz="1800" b="0" i="0" u="none" strike="noStrike" cap="none" normalizeH="0" baseline="0" dirty="0">
                          <a:ln>
                            <a:noFill/>
                          </a:ln>
                          <a:solidFill>
                            <a:srgbClr val="FF3300"/>
                          </a:solidFill>
                          <a:effectLst/>
                          <a:latin typeface="Arial" charset="0"/>
                        </a:rPr>
                        <a:t>Unusual income or expense items</a:t>
                      </a:r>
                    </a:p>
                  </a:txBody>
                  <a:tcPr marT="45715" marB="45715" horzOverflow="overflow">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52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a:ln>
                            <a:noFill/>
                          </a:ln>
                          <a:solidFill>
                            <a:schemeClr val="bg1"/>
                          </a:solidFill>
                          <a:effectLst/>
                          <a:latin typeface="Arial" charset="0"/>
                        </a:rPr>
                        <a:t>Suggested strategies for improvement:</a:t>
                      </a:r>
                    </a:p>
                  </a:txBody>
                  <a:tcPr marT="45715" marB="45715" horzOverflow="overflow">
                    <a:lnL cap="flat">
                      <a:noFill/>
                    </a:lnL>
                    <a:lnR>
                      <a:noFill/>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99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Vrinda" pitchFamily="2" charset="0"/>
                        </a:rPr>
                        <a:t>% </a:t>
                      </a:r>
                      <a:r>
                        <a:rPr kumimoji="0" lang="en-AU" sz="1800" b="0" i="0" u="none" strike="noStrike" cap="none" normalizeH="0" baseline="0">
                          <a:ln>
                            <a:noFill/>
                          </a:ln>
                          <a:solidFill>
                            <a:schemeClr val="bg1"/>
                          </a:solidFill>
                          <a:effectLst/>
                          <a:latin typeface="Arial" charset="0"/>
                        </a:rPr>
                        <a:t>Increase operating profit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Vrinda" pitchFamily="2" charset="0"/>
                        </a:rPr>
                        <a:t>% </a:t>
                      </a:r>
                      <a:r>
                        <a:rPr kumimoji="0" lang="en-AU" sz="1800" b="0" i="0" u="none" strike="noStrike" cap="none" normalizeH="0" baseline="0">
                          <a:ln>
                            <a:noFill/>
                          </a:ln>
                          <a:solidFill>
                            <a:schemeClr val="bg1"/>
                          </a:solidFill>
                          <a:effectLst/>
                          <a:latin typeface="Arial" charset="0"/>
                        </a:rPr>
                        <a:t>Decrease average total assets</a:t>
                      </a:r>
                    </a:p>
                  </a:txBody>
                  <a:tcPr marT="45715" marB="45715" horzOverflow="overflow">
                    <a:lnL>
                      <a:noFill/>
                    </a:lnL>
                    <a:lnR cap="flat">
                      <a:noFill/>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993300"/>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202000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4" descr="money68"/>
          <p:cNvSpPr txBox="1">
            <a:spLocks noChangeArrowheads="1"/>
          </p:cNvSpPr>
          <p:nvPr/>
        </p:nvSpPr>
        <p:spPr bwMode="auto">
          <a:xfrm>
            <a:off x="827088" y="549275"/>
            <a:ext cx="7848600" cy="823913"/>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4800" b="1">
                <a:solidFill>
                  <a:schemeClr val="bg1"/>
                </a:solidFill>
              </a:rPr>
              <a:t>Liquidity</a:t>
            </a:r>
          </a:p>
        </p:txBody>
      </p:sp>
      <p:sp>
        <p:nvSpPr>
          <p:cNvPr id="12292" name="Text Box 5"/>
          <p:cNvSpPr txBox="1">
            <a:spLocks noChangeArrowheads="1"/>
          </p:cNvSpPr>
          <p:nvPr/>
        </p:nvSpPr>
        <p:spPr bwMode="auto">
          <a:xfrm>
            <a:off x="827088" y="2205038"/>
            <a:ext cx="7848600" cy="823912"/>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altLang="en-US" sz="4800" b="1" dirty="0">
                <a:solidFill>
                  <a:schemeClr val="bg1"/>
                </a:solidFill>
              </a:rPr>
              <a:t>Current ratio</a:t>
            </a:r>
          </a:p>
        </p:txBody>
      </p:sp>
      <p:sp>
        <p:nvSpPr>
          <p:cNvPr id="12293" name="Text Box 6"/>
          <p:cNvSpPr txBox="1">
            <a:spLocks noChangeArrowheads="1"/>
          </p:cNvSpPr>
          <p:nvPr/>
        </p:nvSpPr>
        <p:spPr bwMode="auto">
          <a:xfrm>
            <a:off x="827088" y="2997200"/>
            <a:ext cx="7848600" cy="1004888"/>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altLang="en-US" sz="2400" b="1" u="sng">
                <a:solidFill>
                  <a:schemeClr val="bg1"/>
                </a:solidFill>
              </a:rPr>
              <a:t>Current assets </a:t>
            </a:r>
          </a:p>
          <a:p>
            <a:pPr algn="ctr" eaLnBrk="1" hangingPunct="1">
              <a:spcBef>
                <a:spcPct val="50000"/>
              </a:spcBef>
            </a:pPr>
            <a:r>
              <a:rPr lang="en-AU" altLang="en-US" sz="2400" b="1">
                <a:solidFill>
                  <a:schemeClr val="bg1"/>
                </a:solidFill>
              </a:rPr>
              <a:t>Current liabilities</a:t>
            </a:r>
          </a:p>
        </p:txBody>
      </p:sp>
      <p:sp>
        <p:nvSpPr>
          <p:cNvPr id="12294" name="Text Box 7"/>
          <p:cNvSpPr txBox="1">
            <a:spLocks noChangeArrowheads="1"/>
          </p:cNvSpPr>
          <p:nvPr/>
        </p:nvSpPr>
        <p:spPr bwMode="auto">
          <a:xfrm>
            <a:off x="827088" y="5013325"/>
            <a:ext cx="7704137" cy="1061829"/>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b="1" dirty="0">
                <a:solidFill>
                  <a:schemeClr val="bg1"/>
                </a:solidFill>
              </a:rPr>
              <a:t>This ratio measures the ability of the company to meet its short-term debts within the current financial year</a:t>
            </a:r>
          </a:p>
          <a:p>
            <a:pPr eaLnBrk="1" hangingPunct="1">
              <a:spcBef>
                <a:spcPct val="50000"/>
              </a:spcBef>
            </a:pPr>
            <a:r>
              <a:rPr lang="en-AU" altLang="en-US" b="1" dirty="0">
                <a:solidFill>
                  <a:schemeClr val="bg1"/>
                </a:solidFill>
              </a:rPr>
              <a:t>Also called the Current Ratio</a:t>
            </a:r>
            <a:endParaRPr lang="en-AU" altLang="en-US" dirty="0">
              <a:solidFill>
                <a:schemeClr val="bg1"/>
              </a:solidFill>
            </a:endParaRPr>
          </a:p>
        </p:txBody>
      </p:sp>
      <p:sp>
        <p:nvSpPr>
          <p:cNvPr id="12295" name="Text Box 8"/>
          <p:cNvSpPr txBox="1">
            <a:spLocks noChangeArrowheads="1"/>
          </p:cNvSpPr>
          <p:nvPr/>
        </p:nvSpPr>
        <p:spPr bwMode="auto">
          <a:xfrm>
            <a:off x="827088" y="4581525"/>
            <a:ext cx="77041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2400" b="1" dirty="0">
                <a:solidFill>
                  <a:srgbClr val="FF3300"/>
                </a:solidFill>
              </a:rPr>
              <a:t>Ratio expressed as a ratio 2:1</a:t>
            </a:r>
          </a:p>
        </p:txBody>
      </p:sp>
    </p:spTree>
    <p:extLst>
      <p:ext uri="{BB962C8B-B14F-4D97-AF65-F5344CB8AC3E}">
        <p14:creationId xmlns:p14="http://schemas.microsoft.com/office/powerpoint/2010/main" val="8208562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descr="money68"/>
          <p:cNvSpPr txBox="1">
            <a:spLocks noChangeArrowheads="1"/>
          </p:cNvSpPr>
          <p:nvPr/>
        </p:nvSpPr>
        <p:spPr bwMode="auto">
          <a:xfrm>
            <a:off x="827088" y="549275"/>
            <a:ext cx="7848600" cy="823913"/>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2800" b="1" dirty="0">
                <a:solidFill>
                  <a:schemeClr val="bg1"/>
                </a:solidFill>
              </a:rPr>
              <a:t>Liquidity</a:t>
            </a:r>
            <a:r>
              <a:rPr lang="en-AU" altLang="en-US" sz="4800" b="1" dirty="0">
                <a:solidFill>
                  <a:schemeClr val="bg1"/>
                </a:solidFill>
              </a:rPr>
              <a:t> </a:t>
            </a:r>
            <a:r>
              <a:rPr lang="en-AU" altLang="en-US" sz="4000" b="1" dirty="0">
                <a:solidFill>
                  <a:schemeClr val="bg1"/>
                </a:solidFill>
              </a:rPr>
              <a:t>– Current Ratio</a:t>
            </a:r>
          </a:p>
        </p:txBody>
      </p:sp>
      <p:graphicFrame>
        <p:nvGraphicFramePr>
          <p:cNvPr id="19496" name="Group 40"/>
          <p:cNvGraphicFramePr>
            <a:graphicFrameLocks noGrp="1"/>
          </p:cNvGraphicFramePr>
          <p:nvPr/>
        </p:nvGraphicFramePr>
        <p:xfrm>
          <a:off x="827088" y="1557338"/>
          <a:ext cx="7848600" cy="4974288"/>
        </p:xfrm>
        <a:graphic>
          <a:graphicData uri="http://schemas.openxmlformats.org/drawingml/2006/table">
            <a:tbl>
              <a:tblPr/>
              <a:tblGrid>
                <a:gridCol w="1728787">
                  <a:extLst>
                    <a:ext uri="{9D8B030D-6E8A-4147-A177-3AD203B41FA5}">
                      <a16:colId xmlns:a16="http://schemas.microsoft.com/office/drawing/2014/main" val="20000"/>
                    </a:ext>
                  </a:extLst>
                </a:gridCol>
                <a:gridCol w="6119813">
                  <a:extLst>
                    <a:ext uri="{9D8B030D-6E8A-4147-A177-3AD203B41FA5}">
                      <a16:colId xmlns:a16="http://schemas.microsoft.com/office/drawing/2014/main" val="20001"/>
                    </a:ext>
                  </a:extLst>
                </a:gridCol>
              </a:tblGrid>
              <a:tr h="6399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a:ln>
                            <a:noFill/>
                          </a:ln>
                          <a:solidFill>
                            <a:srgbClr val="FF3300"/>
                          </a:solidFill>
                          <a:effectLst/>
                          <a:latin typeface="Arial" charset="0"/>
                        </a:rPr>
                        <a:t>High ratio:</a:t>
                      </a:r>
                      <a:endParaRPr kumimoji="0" lang="en-AU" sz="2400" b="1" i="0" u="none" strike="noStrike" cap="none" normalizeH="0" baseline="0">
                        <a:ln>
                          <a:noFill/>
                        </a:ln>
                        <a:solidFill>
                          <a:srgbClr val="FF3300"/>
                        </a:solidFill>
                        <a:effectLst/>
                        <a:latin typeface="Arial" charset="0"/>
                      </a:endParaRPr>
                    </a:p>
                  </a:txBody>
                  <a:tcPr marT="45714" marB="45714" horzOverflow="overflow">
                    <a:lnL cap="flat">
                      <a:noFill/>
                    </a:lnL>
                    <a:lnR>
                      <a:noFill/>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a:ln>
                            <a:noFill/>
                          </a:ln>
                          <a:solidFill>
                            <a:srgbClr val="FF3300"/>
                          </a:solidFill>
                          <a:effectLst/>
                          <a:latin typeface="Arial" charset="0"/>
                        </a:rPr>
                        <a:t>High degree of assurance that current liabilities can be paid out of current assets (eg: bank)</a:t>
                      </a:r>
                    </a:p>
                  </a:txBody>
                  <a:tcPr marT="45714" marB="45714" horzOverflow="overflow">
                    <a:lnL>
                      <a:noFill/>
                    </a:lnL>
                    <a:lnR cap="flat">
                      <a:noFill/>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99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a:ln>
                            <a:noFill/>
                          </a:ln>
                          <a:solidFill>
                            <a:schemeClr val="bg1"/>
                          </a:solidFill>
                          <a:effectLst/>
                          <a:latin typeface="Arial" charset="0"/>
                        </a:rPr>
                        <a:t>Low ratio:</a:t>
                      </a:r>
                    </a:p>
                  </a:txBody>
                  <a:tcPr marT="45714" marB="45714"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99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a:ln>
                            <a:noFill/>
                          </a:ln>
                          <a:solidFill>
                            <a:schemeClr val="bg1"/>
                          </a:solidFill>
                          <a:effectLst/>
                          <a:latin typeface="Arial" charset="0"/>
                        </a:rPr>
                        <a:t>Low degree of assurance that current liabilities ca be paid out of current assets.</a:t>
                      </a:r>
                      <a:endParaRPr kumimoji="0" lang="en-AU" sz="1800" b="1" i="0" u="none" strike="noStrike" cap="none" normalizeH="0" baseline="0">
                        <a:ln>
                          <a:noFill/>
                        </a:ln>
                        <a:solidFill>
                          <a:schemeClr val="bg1"/>
                        </a:solidFill>
                        <a:effectLst/>
                        <a:latin typeface="Arial" charset="0"/>
                      </a:endParaRPr>
                    </a:p>
                  </a:txBody>
                  <a:tcPr marT="45714" marB="45714" horzOverflow="overflow">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993300"/>
                    </a:solidFill>
                  </a:tcPr>
                </a:tc>
                <a:extLst>
                  <a:ext uri="{0D108BD9-81ED-4DB2-BD59-A6C34878D82A}">
                    <a16:rowId xmlns:a16="http://schemas.microsoft.com/office/drawing/2014/main" val="10001"/>
                  </a:ext>
                </a:extLst>
              </a:tr>
              <a:tr h="24502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a:ln>
                            <a:noFill/>
                          </a:ln>
                          <a:solidFill>
                            <a:srgbClr val="FF3300"/>
                          </a:solidFill>
                          <a:effectLst/>
                          <a:latin typeface="Arial" charset="0"/>
                        </a:rPr>
                        <a:t>Interpretations: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1600" b="1" i="0" u="none" strike="noStrike" cap="none" normalizeH="0" baseline="0">
                        <a:ln>
                          <a:noFill/>
                        </a:ln>
                        <a:solidFill>
                          <a:srgbClr val="FF3300"/>
                        </a:solidFill>
                        <a:effectLst/>
                        <a:latin typeface="Arial" charset="0"/>
                      </a:endParaRPr>
                    </a:p>
                  </a:txBody>
                  <a:tcPr marT="45714" marB="45714"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Vrinda" pitchFamily="2" charset="0"/>
                        </a:rPr>
                        <a:t>% </a:t>
                      </a:r>
                      <a:r>
                        <a:rPr kumimoji="0" lang="en-AU" sz="1800" b="0" i="0" u="none" strike="noStrike" cap="none" normalizeH="0" baseline="0">
                          <a:ln>
                            <a:noFill/>
                          </a:ln>
                          <a:solidFill>
                            <a:srgbClr val="FF3300"/>
                          </a:solidFill>
                          <a:effectLst/>
                          <a:latin typeface="Arial" charset="0"/>
                        </a:rPr>
                        <a:t>usually a current ratio 2:1 is satisfactory but my be lower, depending on industry benchmarks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Vrinda" pitchFamily="2" charset="0"/>
                        </a:rPr>
                        <a:t>% </a:t>
                      </a:r>
                      <a:r>
                        <a:rPr kumimoji="0" lang="en-AU" sz="1800" b="0" i="0" u="none" strike="noStrike" cap="none" normalizeH="0" baseline="0">
                          <a:ln>
                            <a:noFill/>
                          </a:ln>
                          <a:solidFill>
                            <a:srgbClr val="FF3300"/>
                          </a:solidFill>
                          <a:effectLst/>
                          <a:latin typeface="Arial" charset="0"/>
                        </a:rPr>
                        <a:t>The desired ratio depends on type, age and period in the company’s cycle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Vrinda" pitchFamily="2" charset="0"/>
                        </a:rPr>
                        <a:t>% </a:t>
                      </a:r>
                      <a:r>
                        <a:rPr kumimoji="0" lang="en-AU" sz="1800" b="0" i="0" u="none" strike="noStrike" cap="none" normalizeH="0" baseline="0">
                          <a:ln>
                            <a:noFill/>
                          </a:ln>
                          <a:solidFill>
                            <a:srgbClr val="FF3300"/>
                          </a:solidFill>
                          <a:effectLst/>
                          <a:latin typeface="Arial" charset="0"/>
                        </a:rPr>
                        <a:t>a company that has a high investment in inventories should have a higher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Vrinda" pitchFamily="2" charset="0"/>
                        </a:rPr>
                        <a:t>% </a:t>
                      </a:r>
                      <a:r>
                        <a:rPr kumimoji="0" lang="en-US" sz="1800" b="1" i="0" u="none" strike="noStrike" cap="none" normalizeH="0" baseline="0">
                          <a:ln>
                            <a:noFill/>
                          </a:ln>
                          <a:solidFill>
                            <a:srgbClr val="FF3300"/>
                          </a:solidFill>
                          <a:effectLst/>
                          <a:latin typeface="Arial" charset="0"/>
                        </a:rPr>
                        <a:t>How financially secure is this company in the short term</a:t>
                      </a:r>
                      <a:r>
                        <a:rPr kumimoji="0" lang="en-AU" sz="1800" b="1" i="0" u="none" strike="noStrike" cap="none" normalizeH="0" baseline="0">
                          <a:ln>
                            <a:noFill/>
                          </a:ln>
                          <a:solidFill>
                            <a:srgbClr val="FF3300"/>
                          </a:solidFill>
                          <a:effectLst/>
                          <a:latin typeface="Arial" charset="0"/>
                        </a:rPr>
                        <a:t>?</a:t>
                      </a:r>
                    </a:p>
                  </a:txBody>
                  <a:tcPr marT="45714" marB="45714" horzOverflow="overflow">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434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a:ln>
                            <a:noFill/>
                          </a:ln>
                          <a:solidFill>
                            <a:schemeClr val="bg1"/>
                          </a:solidFill>
                          <a:effectLst/>
                          <a:latin typeface="Arial" charset="0"/>
                        </a:rPr>
                        <a:t>Suggested strategies for improvement:</a:t>
                      </a:r>
                    </a:p>
                  </a:txBody>
                  <a:tcPr marT="45714" marB="45714" horzOverflow="overflow">
                    <a:lnL cap="flat">
                      <a:noFill/>
                    </a:lnL>
                    <a:lnR>
                      <a:noFill/>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99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Vrinda" pitchFamily="2" charset="0"/>
                        </a:rPr>
                        <a:t>% </a:t>
                      </a:r>
                      <a:r>
                        <a:rPr kumimoji="0" lang="en-AU" sz="1800" b="0" i="0" u="none" strike="noStrike" cap="none" normalizeH="0" baseline="0">
                          <a:ln>
                            <a:noFill/>
                          </a:ln>
                          <a:solidFill>
                            <a:schemeClr val="bg1"/>
                          </a:solidFill>
                          <a:effectLst/>
                          <a:latin typeface="Arial" charset="0"/>
                        </a:rPr>
                        <a:t>Increase current assets (eg: bank) by increasing sales income &amp; monitoring expenses closely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Vrinda" pitchFamily="2" charset="0"/>
                        </a:rPr>
                        <a:t>% </a:t>
                      </a:r>
                      <a:r>
                        <a:rPr kumimoji="0" lang="en-AU" sz="1800" b="0" i="0" u="none" strike="noStrike" cap="none" normalizeH="0" baseline="0">
                          <a:ln>
                            <a:noFill/>
                          </a:ln>
                          <a:solidFill>
                            <a:schemeClr val="bg1"/>
                          </a:solidFill>
                          <a:effectLst/>
                          <a:latin typeface="Arial" charset="0"/>
                        </a:rPr>
                        <a:t>Decrease current liabilities: (eg: short term loans could be renegotiated into long term loans if appropriate)</a:t>
                      </a:r>
                    </a:p>
                  </a:txBody>
                  <a:tcPr marT="45714" marB="45714" horzOverflow="overflow">
                    <a:lnL>
                      <a:noFill/>
                    </a:lnL>
                    <a:lnR cap="flat">
                      <a:noFill/>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993300"/>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645707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4" descr="money68"/>
          <p:cNvSpPr txBox="1">
            <a:spLocks noChangeArrowheads="1"/>
          </p:cNvSpPr>
          <p:nvPr/>
        </p:nvSpPr>
        <p:spPr bwMode="auto">
          <a:xfrm>
            <a:off x="827088" y="549275"/>
            <a:ext cx="7848600" cy="823913"/>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4800" b="1">
                <a:solidFill>
                  <a:schemeClr val="bg1"/>
                </a:solidFill>
              </a:rPr>
              <a:t>Leverage</a:t>
            </a:r>
          </a:p>
        </p:txBody>
      </p:sp>
      <p:sp>
        <p:nvSpPr>
          <p:cNvPr id="17412" name="Text Box 5"/>
          <p:cNvSpPr txBox="1">
            <a:spLocks noChangeArrowheads="1"/>
          </p:cNvSpPr>
          <p:nvPr/>
        </p:nvSpPr>
        <p:spPr bwMode="auto">
          <a:xfrm>
            <a:off x="827088" y="2205038"/>
            <a:ext cx="7848600" cy="823912"/>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altLang="en-US" sz="4800" b="1">
                <a:solidFill>
                  <a:schemeClr val="bg1"/>
                </a:solidFill>
              </a:rPr>
              <a:t>Debt to Equity ratio</a:t>
            </a:r>
          </a:p>
        </p:txBody>
      </p:sp>
      <p:sp>
        <p:nvSpPr>
          <p:cNvPr id="17413" name="Text Box 6"/>
          <p:cNvSpPr txBox="1">
            <a:spLocks noChangeArrowheads="1"/>
          </p:cNvSpPr>
          <p:nvPr/>
        </p:nvSpPr>
        <p:spPr bwMode="auto">
          <a:xfrm>
            <a:off x="827088" y="2997200"/>
            <a:ext cx="7848600" cy="1004888"/>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altLang="en-US" sz="2400" b="1" u="sng">
                <a:solidFill>
                  <a:schemeClr val="bg1"/>
                </a:solidFill>
              </a:rPr>
              <a:t>Total Liabilities </a:t>
            </a:r>
          </a:p>
          <a:p>
            <a:pPr algn="ctr" eaLnBrk="1" hangingPunct="1">
              <a:spcBef>
                <a:spcPct val="50000"/>
              </a:spcBef>
            </a:pPr>
            <a:r>
              <a:rPr lang="en-AU" altLang="en-US" sz="2400" b="1">
                <a:solidFill>
                  <a:schemeClr val="bg1"/>
                </a:solidFill>
              </a:rPr>
              <a:t>Equity (end)</a:t>
            </a:r>
          </a:p>
        </p:txBody>
      </p:sp>
      <p:sp>
        <p:nvSpPr>
          <p:cNvPr id="17414" name="Text Box 7"/>
          <p:cNvSpPr txBox="1">
            <a:spLocks noChangeArrowheads="1"/>
          </p:cNvSpPr>
          <p:nvPr/>
        </p:nvSpPr>
        <p:spPr bwMode="auto">
          <a:xfrm>
            <a:off x="827088" y="5013325"/>
            <a:ext cx="7704137" cy="915988"/>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b="1">
                <a:solidFill>
                  <a:schemeClr val="bg1"/>
                </a:solidFill>
              </a:rPr>
              <a:t>This ratio indicates the company’s financial risk related to the amount of debt financed externally compared with internal owner’s (equity) finance.</a:t>
            </a:r>
            <a:endParaRPr lang="en-AU" altLang="en-US">
              <a:solidFill>
                <a:schemeClr val="bg1"/>
              </a:solidFill>
            </a:endParaRPr>
          </a:p>
        </p:txBody>
      </p:sp>
      <p:sp>
        <p:nvSpPr>
          <p:cNvPr id="17415" name="Text Box 8"/>
          <p:cNvSpPr txBox="1">
            <a:spLocks noChangeArrowheads="1"/>
          </p:cNvSpPr>
          <p:nvPr/>
        </p:nvSpPr>
        <p:spPr bwMode="auto">
          <a:xfrm>
            <a:off x="827088" y="4581525"/>
            <a:ext cx="7704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2400" b="1">
                <a:solidFill>
                  <a:srgbClr val="FF3300"/>
                </a:solidFill>
              </a:rPr>
              <a:t>Ratio expressed as a ratio 1:1</a:t>
            </a:r>
          </a:p>
        </p:txBody>
      </p:sp>
    </p:spTree>
    <p:extLst>
      <p:ext uri="{BB962C8B-B14F-4D97-AF65-F5344CB8AC3E}">
        <p14:creationId xmlns:p14="http://schemas.microsoft.com/office/powerpoint/2010/main" val="24245391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4" descr="money68"/>
          <p:cNvSpPr txBox="1">
            <a:spLocks noChangeArrowheads="1"/>
          </p:cNvSpPr>
          <p:nvPr/>
        </p:nvSpPr>
        <p:spPr bwMode="auto">
          <a:xfrm>
            <a:off x="827088" y="549275"/>
            <a:ext cx="7848600" cy="762000"/>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3600" b="1">
                <a:solidFill>
                  <a:schemeClr val="bg1"/>
                </a:solidFill>
              </a:rPr>
              <a:t>Leverage</a:t>
            </a:r>
            <a:r>
              <a:rPr lang="en-AU" altLang="en-US" sz="4400" b="1">
                <a:solidFill>
                  <a:schemeClr val="bg1"/>
                </a:solidFill>
              </a:rPr>
              <a:t> </a:t>
            </a:r>
            <a:r>
              <a:rPr lang="en-AU" altLang="en-US" sz="3600" b="1">
                <a:solidFill>
                  <a:schemeClr val="bg1"/>
                </a:solidFill>
              </a:rPr>
              <a:t>–</a:t>
            </a:r>
            <a:r>
              <a:rPr lang="en-AU" altLang="en-US" sz="4000" b="1">
                <a:solidFill>
                  <a:schemeClr val="bg1"/>
                </a:solidFill>
              </a:rPr>
              <a:t> Debt to Equity Ratio</a:t>
            </a:r>
          </a:p>
        </p:txBody>
      </p:sp>
      <p:graphicFrame>
        <p:nvGraphicFramePr>
          <p:cNvPr id="24616" name="Group 40"/>
          <p:cNvGraphicFramePr>
            <a:graphicFrameLocks noGrp="1"/>
          </p:cNvGraphicFramePr>
          <p:nvPr/>
        </p:nvGraphicFramePr>
        <p:xfrm>
          <a:off x="755650" y="1557338"/>
          <a:ext cx="7848600" cy="4537075"/>
        </p:xfrm>
        <a:graphic>
          <a:graphicData uri="http://schemas.openxmlformats.org/drawingml/2006/table">
            <a:tbl>
              <a:tblPr/>
              <a:tblGrid>
                <a:gridCol w="1728788">
                  <a:extLst>
                    <a:ext uri="{9D8B030D-6E8A-4147-A177-3AD203B41FA5}">
                      <a16:colId xmlns:a16="http://schemas.microsoft.com/office/drawing/2014/main" val="20000"/>
                    </a:ext>
                  </a:extLst>
                </a:gridCol>
                <a:gridCol w="6119812">
                  <a:extLst>
                    <a:ext uri="{9D8B030D-6E8A-4147-A177-3AD203B41FA5}">
                      <a16:colId xmlns:a16="http://schemas.microsoft.com/office/drawing/2014/main" val="20001"/>
                    </a:ext>
                  </a:extLst>
                </a:gridCol>
              </a:tblGrid>
              <a:tr h="640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a:ln>
                            <a:noFill/>
                          </a:ln>
                          <a:solidFill>
                            <a:srgbClr val="FF3300"/>
                          </a:solidFill>
                          <a:effectLst/>
                          <a:latin typeface="Arial" charset="0"/>
                        </a:rPr>
                        <a:t>High ratio:</a:t>
                      </a:r>
                      <a:endParaRPr kumimoji="0" lang="en-AU" sz="2400" b="1" i="0" u="none" strike="noStrike" cap="none" normalizeH="0" baseline="0">
                        <a:ln>
                          <a:noFill/>
                        </a:ln>
                        <a:solidFill>
                          <a:srgbClr val="FF3300"/>
                        </a:solidFill>
                        <a:effectLst/>
                        <a:latin typeface="Arial" charset="0"/>
                      </a:endParaRPr>
                    </a:p>
                  </a:txBody>
                  <a:tcPr marT="45723" marB="45723" horzOverflow="overflow">
                    <a:lnL cap="flat">
                      <a:noFill/>
                    </a:lnL>
                    <a:lnR>
                      <a:noFill/>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a:ln>
                            <a:noFill/>
                          </a:ln>
                          <a:solidFill>
                            <a:srgbClr val="FF3300"/>
                          </a:solidFill>
                          <a:effectLst/>
                          <a:latin typeface="Arial" charset="0"/>
                        </a:rPr>
                        <a:t>company may have trouble paying the loans off due to high external borrowings. (highly geared)</a:t>
                      </a:r>
                    </a:p>
                  </a:txBody>
                  <a:tcPr marT="45723" marB="45723" horzOverflow="overflow">
                    <a:lnL>
                      <a:noFill/>
                    </a:lnL>
                    <a:lnR cap="flat">
                      <a:noFill/>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a:ln>
                            <a:noFill/>
                          </a:ln>
                          <a:solidFill>
                            <a:schemeClr val="bg1"/>
                          </a:solidFill>
                          <a:effectLst/>
                          <a:latin typeface="Arial" charset="0"/>
                        </a:rPr>
                        <a:t>Low ratio:</a:t>
                      </a:r>
                    </a:p>
                  </a:txBody>
                  <a:tcPr marT="45723" marB="45723"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99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a:ln>
                            <a:noFill/>
                          </a:ln>
                          <a:solidFill>
                            <a:schemeClr val="bg1"/>
                          </a:solidFill>
                          <a:effectLst/>
                          <a:latin typeface="Arial" charset="0"/>
                        </a:rPr>
                        <a:t>company has minimum external borrowings and can easily pay off loans. (lowly geared)</a:t>
                      </a:r>
                      <a:endParaRPr kumimoji="0" lang="en-AU" sz="1800" b="1" i="0" u="none" strike="noStrike" cap="none" normalizeH="0" baseline="0">
                        <a:ln>
                          <a:noFill/>
                        </a:ln>
                        <a:solidFill>
                          <a:schemeClr val="bg1"/>
                        </a:solidFill>
                        <a:effectLst/>
                        <a:latin typeface="Arial" charset="0"/>
                      </a:endParaRPr>
                    </a:p>
                  </a:txBody>
                  <a:tcPr marT="45723" marB="45723" horzOverflow="overflow">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993300"/>
                    </a:solidFill>
                  </a:tcPr>
                </a:tc>
                <a:extLst>
                  <a:ext uri="{0D108BD9-81ED-4DB2-BD59-A6C34878D82A}">
                    <a16:rowId xmlns:a16="http://schemas.microsoft.com/office/drawing/2014/main" val="10001"/>
                  </a:ext>
                </a:extLst>
              </a:tr>
              <a:tr h="10255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a:ln>
                            <a:noFill/>
                          </a:ln>
                          <a:solidFill>
                            <a:srgbClr val="FF3300"/>
                          </a:solidFill>
                          <a:effectLst/>
                          <a:latin typeface="Arial" charset="0"/>
                        </a:rPr>
                        <a:t>Interpretations: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1600" b="1" i="0" u="none" strike="noStrike" cap="none" normalizeH="0" baseline="0">
                        <a:ln>
                          <a:noFill/>
                        </a:ln>
                        <a:solidFill>
                          <a:srgbClr val="FF3300"/>
                        </a:solidFill>
                        <a:effectLst/>
                        <a:latin typeface="Arial" charset="0"/>
                      </a:endParaRPr>
                    </a:p>
                  </a:txBody>
                  <a:tcPr marT="45723" marB="45723"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Vrinda" pitchFamily="2" charset="0"/>
                        </a:rPr>
                        <a:t>% </a:t>
                      </a:r>
                      <a:r>
                        <a:rPr kumimoji="0" lang="en-AU" sz="1800" b="0" i="0" u="none" strike="noStrike" cap="none" normalizeH="0" baseline="0">
                          <a:ln>
                            <a:noFill/>
                          </a:ln>
                          <a:solidFill>
                            <a:srgbClr val="FF3300"/>
                          </a:solidFill>
                          <a:effectLst/>
                          <a:latin typeface="Arial" charset="0"/>
                        </a:rPr>
                        <a:t>There is one measure of long-term solvency.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Vrinda" pitchFamily="2" charset="0"/>
                        </a:rPr>
                        <a:t>% </a:t>
                      </a:r>
                      <a:r>
                        <a:rPr kumimoji="0" lang="en-US" sz="1800" b="0" i="0" u="none" strike="noStrike" cap="none" normalizeH="0" baseline="0">
                          <a:ln>
                            <a:noFill/>
                          </a:ln>
                          <a:solidFill>
                            <a:srgbClr val="FF3300"/>
                          </a:solidFill>
                          <a:effectLst/>
                          <a:latin typeface="Arial" charset="0"/>
                        </a:rPr>
                        <a:t>Can the company meet its loan repayments from external parties?</a:t>
                      </a:r>
                      <a:endParaRPr kumimoji="0" lang="en-AU" sz="1800" b="1" i="0" u="none" strike="noStrike" cap="none" normalizeH="0" baseline="0">
                        <a:ln>
                          <a:noFill/>
                        </a:ln>
                        <a:solidFill>
                          <a:srgbClr val="FF3300"/>
                        </a:solidFill>
                        <a:effectLst/>
                        <a:latin typeface="Arial" charset="0"/>
                      </a:endParaRPr>
                    </a:p>
                  </a:txBody>
                  <a:tcPr marT="45723" marB="45723" horzOverflow="overflow">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3126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a:ln>
                            <a:noFill/>
                          </a:ln>
                          <a:solidFill>
                            <a:schemeClr val="bg1"/>
                          </a:solidFill>
                          <a:effectLst/>
                          <a:latin typeface="Arial" charset="0"/>
                        </a:rPr>
                        <a:t>Suggested strategies for improvement:</a:t>
                      </a:r>
                    </a:p>
                  </a:txBody>
                  <a:tcPr marT="45723" marB="45723" horzOverflow="overflow">
                    <a:lnL cap="flat">
                      <a:noFill/>
                    </a:lnL>
                    <a:lnR>
                      <a:noFill/>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99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Vrinda" pitchFamily="2" charset="0"/>
                        </a:rPr>
                        <a:t>% </a:t>
                      </a:r>
                      <a:r>
                        <a:rPr kumimoji="0" lang="en-AU" sz="1800" b="0" i="0" u="none" strike="noStrike" cap="none" normalizeH="0" baseline="0">
                          <a:ln>
                            <a:noFill/>
                          </a:ln>
                          <a:solidFill>
                            <a:schemeClr val="bg1"/>
                          </a:solidFill>
                          <a:effectLst/>
                          <a:latin typeface="Arial" charset="0"/>
                        </a:rPr>
                        <a:t>Reinvest profit back into business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a:ln>
                            <a:noFill/>
                          </a:ln>
                          <a:solidFill>
                            <a:schemeClr val="bg1"/>
                          </a:solidFill>
                          <a:effectLst/>
                          <a:latin typeface="Arial" charset="0"/>
                        </a:rPr>
                        <a:t>% decrease owner’s drawings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a:ln>
                            <a:noFill/>
                          </a:ln>
                          <a:solidFill>
                            <a:schemeClr val="bg1"/>
                          </a:solidFill>
                          <a:effectLst/>
                          <a:latin typeface="Arial" charset="0"/>
                        </a:rPr>
                        <a:t>% additional capital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Vrinda" pitchFamily="2" charset="0"/>
                        </a:rPr>
                        <a:t>% </a:t>
                      </a:r>
                      <a:r>
                        <a:rPr kumimoji="0" lang="en-AU" sz="1800" b="0" i="0" u="none" strike="noStrike" cap="none" normalizeH="0" baseline="0">
                          <a:ln>
                            <a:noFill/>
                          </a:ln>
                          <a:solidFill>
                            <a:schemeClr val="bg1"/>
                          </a:solidFill>
                          <a:effectLst/>
                          <a:latin typeface="Arial" charset="0"/>
                        </a:rPr>
                        <a:t>Reduce current &amp; non-current liabilities: (eg: short term loans could be renegotiated into long term loans if appropriate)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a:ln>
                            <a:noFill/>
                          </a:ln>
                          <a:solidFill>
                            <a:schemeClr val="bg1"/>
                          </a:solidFill>
                          <a:effectLst/>
                          <a:latin typeface="Arial" charset="0"/>
                        </a:rPr>
                        <a:t>% select external financing with low rates of interest.</a:t>
                      </a:r>
                    </a:p>
                  </a:txBody>
                  <a:tcPr marT="45723" marB="45723" horzOverflow="overflow">
                    <a:lnL>
                      <a:noFill/>
                    </a:lnL>
                    <a:lnR cap="flat">
                      <a:noFill/>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993300"/>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097006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7495" y="1196752"/>
            <a:ext cx="7454880" cy="4176464"/>
          </a:xfrm>
          <a:prstGeom prst="rect">
            <a:avLst/>
          </a:prstGeom>
        </p:spPr>
      </p:pic>
    </p:spTree>
    <p:extLst>
      <p:ext uri="{BB962C8B-B14F-4D97-AF65-F5344CB8AC3E}">
        <p14:creationId xmlns:p14="http://schemas.microsoft.com/office/powerpoint/2010/main" val="402303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4" descr="money68"/>
          <p:cNvSpPr txBox="1">
            <a:spLocks noChangeArrowheads="1"/>
          </p:cNvSpPr>
          <p:nvPr/>
        </p:nvSpPr>
        <p:spPr bwMode="auto">
          <a:xfrm>
            <a:off x="827088" y="549275"/>
            <a:ext cx="7848600" cy="823913"/>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4800" b="1">
                <a:solidFill>
                  <a:schemeClr val="bg1"/>
                </a:solidFill>
              </a:rPr>
              <a:t>Limitations</a:t>
            </a:r>
          </a:p>
        </p:txBody>
      </p:sp>
      <p:sp>
        <p:nvSpPr>
          <p:cNvPr id="31748" name="Text Box 5"/>
          <p:cNvSpPr txBox="1">
            <a:spLocks noChangeArrowheads="1"/>
          </p:cNvSpPr>
          <p:nvPr/>
        </p:nvSpPr>
        <p:spPr bwMode="auto">
          <a:xfrm>
            <a:off x="790575" y="1426846"/>
            <a:ext cx="792162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1600" b="1" dirty="0">
                <a:solidFill>
                  <a:srgbClr val="00FFCC"/>
                </a:solidFill>
                <a:sym typeface="Webdings" pitchFamily="18" charset="2"/>
              </a:rPr>
              <a:t> </a:t>
            </a:r>
            <a:r>
              <a:rPr lang="en-AU" altLang="en-US" sz="1600" b="1" dirty="0">
                <a:solidFill>
                  <a:srgbClr val="FF3300"/>
                </a:solidFill>
              </a:rPr>
              <a:t>Ratios mean nothing by themselves. To be useful they must be compared with:</a:t>
            </a:r>
          </a:p>
          <a:p>
            <a:pPr lvl="2" eaLnBrk="1" hangingPunct="1">
              <a:spcBef>
                <a:spcPct val="50000"/>
              </a:spcBef>
            </a:pPr>
            <a:r>
              <a:rPr lang="en-AU" altLang="en-US" sz="1600" b="1" dirty="0">
                <a:solidFill>
                  <a:srgbClr val="FF3300"/>
                </a:solidFill>
                <a:sym typeface="Webdings" pitchFamily="18" charset="2"/>
              </a:rPr>
              <a:t> </a:t>
            </a:r>
            <a:r>
              <a:rPr lang="en-AU" altLang="en-US" sz="1600" b="1" dirty="0">
                <a:solidFill>
                  <a:srgbClr val="FF3300"/>
                </a:solidFill>
              </a:rPr>
              <a:t>Previous accounting periods</a:t>
            </a:r>
          </a:p>
          <a:p>
            <a:pPr lvl="2" eaLnBrk="1" hangingPunct="1">
              <a:spcBef>
                <a:spcPct val="50000"/>
              </a:spcBef>
            </a:pPr>
            <a:r>
              <a:rPr lang="en-AU" altLang="en-US" sz="1600" b="1" dirty="0">
                <a:solidFill>
                  <a:srgbClr val="FF3300"/>
                </a:solidFill>
                <a:sym typeface="Webdings" pitchFamily="18" charset="2"/>
              </a:rPr>
              <a:t> </a:t>
            </a:r>
            <a:r>
              <a:rPr lang="en-AU" altLang="en-US" sz="1600" b="1" dirty="0">
                <a:solidFill>
                  <a:srgbClr val="FF3300"/>
                </a:solidFill>
              </a:rPr>
              <a:t>A competitor of similar business</a:t>
            </a:r>
          </a:p>
          <a:p>
            <a:pPr lvl="2" eaLnBrk="1" hangingPunct="1">
              <a:spcBef>
                <a:spcPct val="50000"/>
              </a:spcBef>
            </a:pPr>
            <a:r>
              <a:rPr lang="en-AU" altLang="en-US" sz="1600" b="1" dirty="0">
                <a:solidFill>
                  <a:srgbClr val="FF3300"/>
                </a:solidFill>
                <a:sym typeface="Webdings" pitchFamily="18" charset="2"/>
              </a:rPr>
              <a:t> </a:t>
            </a:r>
            <a:r>
              <a:rPr lang="en-AU" altLang="en-US" sz="1600" b="1" dirty="0">
                <a:solidFill>
                  <a:srgbClr val="FF3300"/>
                </a:solidFill>
              </a:rPr>
              <a:t>An industry average or benchmark</a:t>
            </a:r>
          </a:p>
          <a:p>
            <a:pPr marL="285750" indent="-285750" eaLnBrk="1" hangingPunct="1">
              <a:spcBef>
                <a:spcPct val="50000"/>
              </a:spcBef>
              <a:buFont typeface="Webdings"/>
              <a:buChar char="4"/>
            </a:pPr>
            <a:r>
              <a:rPr lang="en-US" altLang="en-US" sz="1600" b="1" dirty="0">
                <a:solidFill>
                  <a:srgbClr val="FF3300"/>
                </a:solidFill>
              </a:rPr>
              <a:t>Ratios need to be calculated over a number of years before trends become evident </a:t>
            </a:r>
          </a:p>
          <a:p>
            <a:pPr marL="285750" indent="-285750" eaLnBrk="1" hangingPunct="1">
              <a:spcBef>
                <a:spcPct val="50000"/>
              </a:spcBef>
              <a:buFont typeface="Webdings"/>
              <a:buChar char="4"/>
            </a:pPr>
            <a:r>
              <a:rPr lang="en-AU" altLang="en-US" sz="1600" b="1" dirty="0">
                <a:solidFill>
                  <a:srgbClr val="FF3300"/>
                </a:solidFill>
                <a:sym typeface="Webdings" pitchFamily="18" charset="2"/>
              </a:rPr>
              <a:t> </a:t>
            </a:r>
            <a:r>
              <a:rPr lang="en-AU" altLang="en-US" sz="1600" b="1" dirty="0">
                <a:solidFill>
                  <a:srgbClr val="FF3300"/>
                </a:solidFill>
              </a:rPr>
              <a:t>Ratios highlight trends but do not identify the problem itself.</a:t>
            </a:r>
          </a:p>
          <a:p>
            <a:pPr marL="285750" indent="-285750" eaLnBrk="1" hangingPunct="1">
              <a:spcBef>
                <a:spcPct val="50000"/>
              </a:spcBef>
              <a:buFont typeface="Webdings"/>
              <a:buChar char="4"/>
            </a:pPr>
            <a:r>
              <a:rPr lang="en-US" altLang="en-US" sz="1600" b="1" dirty="0">
                <a:solidFill>
                  <a:srgbClr val="FF3300"/>
                </a:solidFill>
              </a:rPr>
              <a:t>Companies may not be comparable due to factors such as size, diversification of product lines, financial risk, business risk, different markets.</a:t>
            </a:r>
          </a:p>
          <a:p>
            <a:pPr marL="342900" indent="-342900" eaLnBrk="1" hangingPunct="1">
              <a:spcBef>
                <a:spcPct val="50000"/>
              </a:spcBef>
              <a:buFont typeface="Webdings"/>
              <a:buChar char="4"/>
            </a:pPr>
            <a:r>
              <a:rPr lang="en-AU" altLang="en-US" sz="1600" b="1" dirty="0">
                <a:solidFill>
                  <a:srgbClr val="FF3300"/>
                </a:solidFill>
              </a:rPr>
              <a:t>Ratios can be manipulated.</a:t>
            </a:r>
          </a:p>
          <a:p>
            <a:pPr marL="1085850" lvl="1" indent="-342900" eaLnBrk="1" hangingPunct="1">
              <a:spcBef>
                <a:spcPct val="50000"/>
              </a:spcBef>
              <a:buFont typeface="Webdings"/>
              <a:buChar char="4"/>
            </a:pPr>
            <a:r>
              <a:rPr lang="en-US" altLang="en-US" sz="1600" dirty="0">
                <a:solidFill>
                  <a:srgbClr val="FF3300"/>
                </a:solidFill>
              </a:rPr>
              <a:t>Knowing that certain ratios are calculated at year end, management may attempt to improve a ratio by window dressing</a:t>
            </a:r>
          </a:p>
          <a:p>
            <a:pPr marL="1085850" lvl="1" indent="-342900" eaLnBrk="1" hangingPunct="1">
              <a:spcBef>
                <a:spcPct val="50000"/>
              </a:spcBef>
              <a:buFont typeface="Webdings"/>
              <a:buChar char="4"/>
            </a:pPr>
            <a:endParaRPr lang="en-AU" altLang="en-US" sz="1600" b="1" dirty="0">
              <a:solidFill>
                <a:srgbClr val="FF3300"/>
              </a:solidFill>
            </a:endParaRPr>
          </a:p>
        </p:txBody>
      </p:sp>
    </p:spTree>
    <p:extLst>
      <p:ext uri="{BB962C8B-B14F-4D97-AF65-F5344CB8AC3E}">
        <p14:creationId xmlns:p14="http://schemas.microsoft.com/office/powerpoint/2010/main" val="429191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71" name="Rectangle 4"/>
          <p:cNvSpPr>
            <a:spLocks noChangeArrowheads="1"/>
          </p:cNvSpPr>
          <p:nvPr/>
        </p:nvSpPr>
        <p:spPr bwMode="auto">
          <a:xfrm>
            <a:off x="684213" y="1628775"/>
            <a:ext cx="777557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altLang="en-US" sz="1600" dirty="0">
                <a:solidFill>
                  <a:srgbClr val="00FFCC"/>
                </a:solidFill>
              </a:rPr>
              <a:t> </a:t>
            </a:r>
            <a:r>
              <a:rPr lang="en-US" altLang="en-US" sz="1600" dirty="0">
                <a:solidFill>
                  <a:srgbClr val="FF3300"/>
                </a:solidFill>
              </a:rPr>
              <a:t>Not always possible to compare ratios between companies due to inconsistencies in accounting methods </a:t>
            </a:r>
            <a:r>
              <a:rPr lang="en-US" altLang="en-US" sz="1600" dirty="0" err="1">
                <a:solidFill>
                  <a:srgbClr val="FF3300"/>
                </a:solidFill>
              </a:rPr>
              <a:t>eg</a:t>
            </a:r>
            <a:r>
              <a:rPr lang="en-US" altLang="en-US" sz="1600" dirty="0">
                <a:solidFill>
                  <a:srgbClr val="FF3300"/>
                </a:solidFill>
              </a:rPr>
              <a:t>: different stock valuations</a:t>
            </a:r>
          </a:p>
          <a:p>
            <a:pPr lvl="1" eaLnBrk="1" hangingPunct="1">
              <a:buFontTx/>
              <a:buChar char="•"/>
            </a:pPr>
            <a:r>
              <a:rPr lang="en-US" altLang="en-US" sz="1600" dirty="0">
                <a:solidFill>
                  <a:srgbClr val="FF3300"/>
                </a:solidFill>
              </a:rPr>
              <a:t> Could be limited disclosure of information, which may make some ratio calculations difficult</a:t>
            </a:r>
          </a:p>
          <a:p>
            <a:pPr eaLnBrk="1" hangingPunct="1">
              <a:buFontTx/>
              <a:buChar char="•"/>
            </a:pPr>
            <a:r>
              <a:rPr lang="en-US" altLang="en-US" sz="1600" dirty="0">
                <a:solidFill>
                  <a:srgbClr val="FF3300"/>
                </a:solidFill>
              </a:rPr>
              <a:t> Analysis is performed on historical data for forecasting future performance. The historical data may be out of date due to the state of the economy, business environment, internal factors such as change in management.</a:t>
            </a:r>
          </a:p>
          <a:p>
            <a:pPr eaLnBrk="1" hangingPunct="1">
              <a:buFontTx/>
              <a:buChar char="•"/>
            </a:pPr>
            <a:endParaRPr lang="en-US" altLang="en-US" sz="1600" dirty="0">
              <a:solidFill>
                <a:srgbClr val="FF3300"/>
              </a:solidFill>
            </a:endParaRPr>
          </a:p>
          <a:p>
            <a:pPr lvl="1" eaLnBrk="1" hangingPunct="1">
              <a:buFontTx/>
              <a:buChar char="•"/>
            </a:pPr>
            <a:r>
              <a:rPr lang="en-US" altLang="en-US" sz="1600" dirty="0">
                <a:solidFill>
                  <a:srgbClr val="FF3300"/>
                </a:solidFill>
              </a:rPr>
              <a:t> Ratios calculated are based on historical cost. Failure to adjust for inflation, changes in technology or changes in the values of assets may result in some ratios providing misleading information on a trend basis and in any comparison between companies.</a:t>
            </a:r>
            <a:endParaRPr lang="en-AU" altLang="en-US" dirty="0">
              <a:solidFill>
                <a:srgbClr val="FF3300"/>
              </a:solidFill>
            </a:endParaRPr>
          </a:p>
        </p:txBody>
      </p:sp>
      <p:sp>
        <p:nvSpPr>
          <p:cNvPr id="32772" name="Text Box 5" descr="money68"/>
          <p:cNvSpPr txBox="1">
            <a:spLocks noChangeArrowheads="1"/>
          </p:cNvSpPr>
          <p:nvPr/>
        </p:nvSpPr>
        <p:spPr bwMode="auto">
          <a:xfrm>
            <a:off x="755650" y="476250"/>
            <a:ext cx="7848600" cy="823913"/>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4800" b="1">
                <a:solidFill>
                  <a:schemeClr val="bg1"/>
                </a:solidFill>
              </a:rPr>
              <a:t>Limitations</a:t>
            </a:r>
          </a:p>
        </p:txBody>
      </p:sp>
    </p:spTree>
    <p:extLst>
      <p:ext uri="{BB962C8B-B14F-4D97-AF65-F5344CB8AC3E}">
        <p14:creationId xmlns:p14="http://schemas.microsoft.com/office/powerpoint/2010/main" val="35792290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9" descr="money68"/>
          <p:cNvSpPr txBox="1">
            <a:spLocks noChangeArrowheads="1"/>
          </p:cNvSpPr>
          <p:nvPr/>
        </p:nvSpPr>
        <p:spPr bwMode="auto">
          <a:xfrm>
            <a:off x="827088" y="549275"/>
            <a:ext cx="7848600" cy="1077218"/>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200" b="1" dirty="0"/>
              <a:t>Financial 		</a:t>
            </a:r>
            <a:br>
              <a:rPr lang="en-US" sz="3200" b="1" dirty="0"/>
            </a:br>
            <a:r>
              <a:rPr lang="en-US" sz="3200" b="1" dirty="0"/>
              <a:t>Statement Analysis - Overview</a:t>
            </a:r>
            <a:endParaRPr lang="en-AU" altLang="en-US" sz="3200" b="1" dirty="0">
              <a:solidFill>
                <a:schemeClr val="bg1"/>
              </a:solidFill>
            </a:endParaRPr>
          </a:p>
        </p:txBody>
      </p:sp>
      <p:sp>
        <p:nvSpPr>
          <p:cNvPr id="3076" name="Text Box 11"/>
          <p:cNvSpPr txBox="1">
            <a:spLocks noChangeArrowheads="1"/>
          </p:cNvSpPr>
          <p:nvPr/>
        </p:nvSpPr>
        <p:spPr bwMode="auto">
          <a:xfrm>
            <a:off x="395536" y="1997960"/>
            <a:ext cx="792162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eaLnBrk="1" hangingPunct="1">
              <a:spcBef>
                <a:spcPct val="50000"/>
              </a:spcBef>
              <a:buFont typeface="Arial" panose="020B0604020202020204" pitchFamily="34" charset="0"/>
              <a:buChar char="•"/>
            </a:pPr>
            <a:r>
              <a:rPr lang="en-AU" altLang="en-US" sz="2400" b="1" dirty="0">
                <a:solidFill>
                  <a:srgbClr val="993300"/>
                </a:solidFill>
              </a:rPr>
              <a:t>Ratios are an efficient tool for interpreting financial reports</a:t>
            </a:r>
          </a:p>
          <a:p>
            <a:pPr marL="342900" indent="-342900" eaLnBrk="1" hangingPunct="1">
              <a:spcBef>
                <a:spcPct val="50000"/>
              </a:spcBef>
              <a:buFont typeface="Arial" panose="020B0604020202020204" pitchFamily="34" charset="0"/>
              <a:buChar char="•"/>
            </a:pPr>
            <a:r>
              <a:rPr lang="en-AU" altLang="en-US" sz="2400" b="1" dirty="0">
                <a:solidFill>
                  <a:srgbClr val="993300"/>
                </a:solidFill>
              </a:rPr>
              <a:t>Ratios are used by management, investors, analysts and creditors</a:t>
            </a:r>
          </a:p>
          <a:p>
            <a:pPr marL="342900" indent="-342900" eaLnBrk="1" hangingPunct="1">
              <a:spcBef>
                <a:spcPct val="50000"/>
              </a:spcBef>
              <a:buFont typeface="Arial" panose="020B0604020202020204" pitchFamily="34" charset="0"/>
              <a:buChar char="•"/>
            </a:pPr>
            <a:r>
              <a:rPr lang="en-AU" altLang="en-US" sz="2400" b="1" dirty="0">
                <a:solidFill>
                  <a:srgbClr val="993300"/>
                </a:solidFill>
              </a:rPr>
              <a:t>Results of ratios are presented as percentages or as ratios</a:t>
            </a:r>
          </a:p>
          <a:p>
            <a:pPr marL="800100" lvl="1" indent="-342900" eaLnBrk="1" hangingPunct="1">
              <a:spcBef>
                <a:spcPct val="50000"/>
              </a:spcBef>
              <a:buFont typeface="Arial" panose="020B0604020202020204" pitchFamily="34" charset="0"/>
              <a:buChar char="•"/>
            </a:pPr>
            <a:r>
              <a:rPr lang="en-US" sz="2400" b="1" dirty="0">
                <a:solidFill>
                  <a:srgbClr val="993300"/>
                </a:solidFill>
              </a:rPr>
              <a:t>A Financial Ratio is an index that relates two accounting numbers and is obtained by dividing one number by the other</a:t>
            </a:r>
            <a:r>
              <a:rPr lang="en-US" sz="2400" dirty="0"/>
              <a:t>.</a:t>
            </a:r>
          </a:p>
        </p:txBody>
      </p:sp>
    </p:spTree>
    <p:extLst>
      <p:ext uri="{BB962C8B-B14F-4D97-AF65-F5344CB8AC3E}">
        <p14:creationId xmlns:p14="http://schemas.microsoft.com/office/powerpoint/2010/main" val="12404364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4" descr="money68"/>
          <p:cNvSpPr txBox="1">
            <a:spLocks noChangeArrowheads="1"/>
          </p:cNvSpPr>
          <p:nvPr/>
        </p:nvSpPr>
        <p:spPr bwMode="auto">
          <a:xfrm>
            <a:off x="827088" y="549275"/>
            <a:ext cx="7848600" cy="823913"/>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4800" b="1" dirty="0">
                <a:solidFill>
                  <a:schemeClr val="bg1"/>
                </a:solidFill>
              </a:rPr>
              <a:t>Analytical Techniques</a:t>
            </a:r>
          </a:p>
        </p:txBody>
      </p:sp>
      <p:sp>
        <p:nvSpPr>
          <p:cNvPr id="5124" name="Text Box 6"/>
          <p:cNvSpPr txBox="1">
            <a:spLocks noChangeArrowheads="1"/>
          </p:cNvSpPr>
          <p:nvPr/>
        </p:nvSpPr>
        <p:spPr bwMode="auto">
          <a:xfrm>
            <a:off x="900113" y="1989138"/>
            <a:ext cx="7127875"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2400" b="1">
                <a:solidFill>
                  <a:srgbClr val="00FFCC"/>
                </a:solidFill>
              </a:rPr>
              <a:t>.</a:t>
            </a:r>
          </a:p>
          <a:p>
            <a:pPr eaLnBrk="1" hangingPunct="1">
              <a:spcBef>
                <a:spcPct val="50000"/>
              </a:spcBef>
            </a:pPr>
            <a:endParaRPr lang="en-AU" altLang="en-US" sz="3600"/>
          </a:p>
        </p:txBody>
      </p:sp>
      <p:graphicFrame>
        <p:nvGraphicFramePr>
          <p:cNvPr id="6249" name="Group 105"/>
          <p:cNvGraphicFramePr>
            <a:graphicFrameLocks noGrp="1"/>
          </p:cNvGraphicFramePr>
          <p:nvPr>
            <p:extLst>
              <p:ext uri="{D42A27DB-BD31-4B8C-83A1-F6EECF244321}">
                <p14:modId xmlns:p14="http://schemas.microsoft.com/office/powerpoint/2010/main" val="3765192509"/>
              </p:ext>
            </p:extLst>
          </p:nvPr>
        </p:nvGraphicFramePr>
        <p:xfrm>
          <a:off x="539750" y="2113356"/>
          <a:ext cx="7848600" cy="1680576"/>
        </p:xfrm>
        <a:graphic>
          <a:graphicData uri="http://schemas.openxmlformats.org/drawingml/2006/table">
            <a:tbl>
              <a:tblPr/>
              <a:tblGrid>
                <a:gridCol w="1296987">
                  <a:extLst>
                    <a:ext uri="{9D8B030D-6E8A-4147-A177-3AD203B41FA5}">
                      <a16:colId xmlns:a16="http://schemas.microsoft.com/office/drawing/2014/main" val="20000"/>
                    </a:ext>
                  </a:extLst>
                </a:gridCol>
                <a:gridCol w="2808288">
                  <a:extLst>
                    <a:ext uri="{9D8B030D-6E8A-4147-A177-3AD203B41FA5}">
                      <a16:colId xmlns:a16="http://schemas.microsoft.com/office/drawing/2014/main" val="20001"/>
                    </a:ext>
                  </a:extLst>
                </a:gridCol>
                <a:gridCol w="3743325">
                  <a:extLst>
                    <a:ext uri="{9D8B030D-6E8A-4147-A177-3AD203B41FA5}">
                      <a16:colId xmlns:a16="http://schemas.microsoft.com/office/drawing/2014/main" val="20002"/>
                    </a:ext>
                  </a:extLst>
                </a:gridCol>
              </a:tblGrid>
              <a:tr h="59346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dirty="0">
                          <a:ln>
                            <a:noFill/>
                          </a:ln>
                          <a:solidFill>
                            <a:schemeClr val="bg1"/>
                          </a:solidFill>
                          <a:effectLst/>
                          <a:latin typeface="Arial" charset="0"/>
                        </a:rPr>
                        <a:t>Type of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1" i="0" u="none" strike="noStrike" cap="none" normalizeH="0" baseline="0" dirty="0">
                          <a:ln>
                            <a:noFill/>
                          </a:ln>
                          <a:solidFill>
                            <a:schemeClr val="bg1"/>
                          </a:solidFill>
                          <a:effectLst/>
                          <a:latin typeface="Arial" charset="0"/>
                        </a:rPr>
                        <a:t>analysis</a:t>
                      </a:r>
                    </a:p>
                  </a:txBody>
                  <a:tcPr marL="90000" marR="90000" marT="46799" marB="46799" anchor="ctr" horzOverflow="overflow">
                    <a:lnL cap="flat">
                      <a:noFill/>
                    </a:lnL>
                    <a:lnR>
                      <a:noFill/>
                    </a:lnR>
                    <a:lnT cap="flat">
                      <a:noFill/>
                    </a:lnT>
                    <a:lnB>
                      <a:noFill/>
                    </a:lnB>
                    <a:lnTlToBr>
                      <a:noFill/>
                    </a:lnTlToBr>
                    <a:lnBlToTr>
                      <a:noFill/>
                    </a:lnBlToTr>
                    <a:solidFill>
                      <a:srgbClr val="FF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dirty="0">
                          <a:ln>
                            <a:noFill/>
                          </a:ln>
                          <a:solidFill>
                            <a:schemeClr val="bg1"/>
                          </a:solidFill>
                          <a:effectLst/>
                          <a:latin typeface="Arial" charset="0"/>
                        </a:rPr>
                        <a:t>Description</a:t>
                      </a:r>
                    </a:p>
                  </a:txBody>
                  <a:tcPr marL="90000" marR="90000" marT="46799" marB="46799" anchor="ctr" horzOverflow="overflow">
                    <a:lnL>
                      <a:noFill/>
                    </a:lnL>
                    <a:lnR>
                      <a:noFill/>
                    </a:lnR>
                    <a:lnT cap="flat">
                      <a:noFill/>
                    </a:lnT>
                    <a:lnB>
                      <a:noFill/>
                    </a:lnB>
                    <a:lnTlToBr>
                      <a:noFill/>
                    </a:lnTlToBr>
                    <a:lnBlToTr>
                      <a:noFill/>
                    </a:lnBlToTr>
                    <a:solidFill>
                      <a:srgbClr val="FF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dirty="0">
                          <a:ln>
                            <a:noFill/>
                          </a:ln>
                          <a:solidFill>
                            <a:schemeClr val="bg1"/>
                          </a:solidFill>
                          <a:effectLst/>
                          <a:latin typeface="Arial" charset="0"/>
                        </a:rPr>
                        <a:t>Example</a:t>
                      </a:r>
                    </a:p>
                  </a:txBody>
                  <a:tcPr marL="90000" marR="90000" marT="46799" marB="46799" anchor="ctr" horzOverflow="overflow">
                    <a:lnL>
                      <a:noFill/>
                    </a:lnL>
                    <a:lnR cap="flat">
                      <a:noFill/>
                    </a:lnR>
                    <a:lnT cap="flat">
                      <a:noFill/>
                    </a:lnT>
                    <a:lnB>
                      <a:noFill/>
                    </a:lnB>
                    <a:lnTlToBr>
                      <a:noFill/>
                    </a:lnTlToBr>
                    <a:lnBlToTr>
                      <a:noFill/>
                    </a:lnBlToTr>
                    <a:solidFill>
                      <a:srgbClr val="FF3300"/>
                    </a:solidFill>
                  </a:tcPr>
                </a:tc>
                <a:extLst>
                  <a:ext uri="{0D108BD9-81ED-4DB2-BD59-A6C34878D82A}">
                    <a16:rowId xmlns:a16="http://schemas.microsoft.com/office/drawing/2014/main" val="10000"/>
                  </a:ext>
                </a:extLst>
              </a:tr>
              <a:tr h="8127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1" i="0" u="none" strike="noStrike" cap="none" normalizeH="0" baseline="0" dirty="0">
                          <a:ln>
                            <a:noFill/>
                          </a:ln>
                          <a:solidFill>
                            <a:srgbClr val="993300"/>
                          </a:solidFill>
                          <a:effectLst/>
                          <a:latin typeface="Arial" charset="0"/>
                        </a:rPr>
                        <a:t>Ratio***</a:t>
                      </a:r>
                    </a:p>
                  </a:txBody>
                  <a:tcPr marL="0" marR="0" marT="0" marB="0" anchor="ctr" horzOverflow="overflow">
                    <a:lnL cap="flat">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a:ln>
                            <a:noFill/>
                          </a:ln>
                          <a:solidFill>
                            <a:srgbClr val="993300"/>
                          </a:solidFill>
                          <a:effectLst/>
                          <a:latin typeface="Arial" charset="0"/>
                        </a:rPr>
                        <a:t>Profitability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a:ln>
                            <a:noFill/>
                          </a:ln>
                          <a:solidFill>
                            <a:srgbClr val="993300"/>
                          </a:solidFill>
                          <a:effectLst/>
                          <a:latin typeface="Arial" charset="0"/>
                        </a:rPr>
                        <a:t>Financial stability ratio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a:ln>
                            <a:noFill/>
                          </a:ln>
                          <a:solidFill>
                            <a:srgbClr val="993300"/>
                          </a:solidFill>
                          <a:effectLst/>
                          <a:latin typeface="Arial" charset="0"/>
                        </a:rPr>
                        <a:t>Leverage ratio</a:t>
                      </a:r>
                    </a:p>
                  </a:txBody>
                  <a:tcPr marL="0" marR="0" marT="0" marB="0"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a:ln>
                            <a:noFill/>
                          </a:ln>
                          <a:solidFill>
                            <a:srgbClr val="993300"/>
                          </a:solidFill>
                          <a:effectLst/>
                          <a:latin typeface="Arial" charset="0"/>
                        </a:rPr>
                        <a:t>Rate of return on Assets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a:ln>
                            <a:noFill/>
                          </a:ln>
                          <a:solidFill>
                            <a:srgbClr val="993300"/>
                          </a:solidFill>
                          <a:effectLst/>
                          <a:latin typeface="Arial" charset="0"/>
                        </a:rPr>
                        <a:t>Quick asset ratio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a:ln>
                            <a:noFill/>
                          </a:ln>
                          <a:solidFill>
                            <a:srgbClr val="993300"/>
                          </a:solidFill>
                          <a:effectLst/>
                          <a:latin typeface="Arial" charset="0"/>
                        </a:rPr>
                        <a:t>Debt to equity</a:t>
                      </a:r>
                    </a:p>
                  </a:txBody>
                  <a:tcPr marL="0" marR="0" marT="0" marB="0" horzOverflow="overflow">
                    <a:lnL>
                      <a:noFill/>
                    </a:lnL>
                    <a:lnR cap="flat">
                      <a:noFill/>
                    </a:lnR>
                    <a:lnT>
                      <a:noFill/>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1800" b="1" i="0" u="none" strike="noStrike" cap="none" normalizeH="0" baseline="0">
                        <a:ln>
                          <a:noFill/>
                        </a:ln>
                        <a:solidFill>
                          <a:srgbClr val="993300"/>
                        </a:solidFill>
                        <a:effectLst/>
                        <a:latin typeface="Arial" charset="0"/>
                      </a:endParaRPr>
                    </a:p>
                  </a:txBody>
                  <a:tcPr marL="0" marR="0" marT="0" marB="0"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1400" b="0" i="0" u="none" strike="noStrike" cap="none" normalizeH="0" baseline="0" dirty="0">
                        <a:ln>
                          <a:noFill/>
                        </a:ln>
                        <a:solidFill>
                          <a:srgbClr val="993300"/>
                        </a:solidFill>
                        <a:effectLst/>
                        <a:latin typeface="Arial" charset="0"/>
                      </a:endParaRPr>
                    </a:p>
                  </a:txBody>
                  <a:tcPr marL="0" marR="0" marT="0" marB="0"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1400" b="0" i="0" u="none" strike="noStrike" cap="none" normalizeH="0" baseline="0" dirty="0">
                        <a:ln>
                          <a:noFill/>
                        </a:ln>
                        <a:solidFill>
                          <a:srgbClr val="993300"/>
                        </a:solidFill>
                        <a:effectLst/>
                        <a:latin typeface="Arial" charset="0"/>
                      </a:endParaRPr>
                    </a:p>
                  </a:txBody>
                  <a:tcPr marL="0" marR="0" marT="0" marB="0" horzOverflow="overflow">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067629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4099" name="Rectangle 4"/>
          <p:cNvSpPr>
            <a:spLocks noChangeArrowheads="1"/>
          </p:cNvSpPr>
          <p:nvPr/>
        </p:nvSpPr>
        <p:spPr bwMode="auto">
          <a:xfrm>
            <a:off x="911201" y="1404303"/>
            <a:ext cx="73437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altLang="en-US" sz="1600" b="1" dirty="0">
                <a:solidFill>
                  <a:srgbClr val="993300"/>
                </a:solidFill>
              </a:rPr>
              <a:t>Percentages and ratios assist decisions makers in interpreting financial reports in the following areas:</a:t>
            </a:r>
          </a:p>
          <a:p>
            <a:pPr lvl="1" eaLnBrk="1" hangingPunct="1">
              <a:buFont typeface="Vrinda" pitchFamily="2" charset="0"/>
              <a:buChar char="%"/>
            </a:pPr>
            <a:r>
              <a:rPr lang="en-AU" altLang="en-US" sz="1600" b="1" dirty="0">
                <a:solidFill>
                  <a:srgbClr val="993300"/>
                </a:solidFill>
              </a:rPr>
              <a:t> Profitability</a:t>
            </a:r>
          </a:p>
          <a:p>
            <a:pPr lvl="1" eaLnBrk="1" hangingPunct="1">
              <a:buFont typeface="Vrinda" pitchFamily="2" charset="0"/>
              <a:buChar char="%"/>
            </a:pPr>
            <a:r>
              <a:rPr lang="en-AU" altLang="en-US" sz="1600" b="1" dirty="0">
                <a:solidFill>
                  <a:srgbClr val="993300"/>
                </a:solidFill>
              </a:rPr>
              <a:t> Effectiveness of management policies</a:t>
            </a:r>
          </a:p>
          <a:p>
            <a:pPr lvl="1" eaLnBrk="1" hangingPunct="1">
              <a:buFont typeface="Vrinda" pitchFamily="2" charset="0"/>
              <a:buChar char="%"/>
            </a:pPr>
            <a:r>
              <a:rPr lang="en-AU" altLang="en-US" sz="1600" b="1" dirty="0">
                <a:solidFill>
                  <a:srgbClr val="993300"/>
                </a:solidFill>
              </a:rPr>
              <a:t> Financial stability</a:t>
            </a:r>
          </a:p>
        </p:txBody>
      </p:sp>
      <p:sp>
        <p:nvSpPr>
          <p:cNvPr id="4100" name="Text Box 6" descr="money68"/>
          <p:cNvSpPr txBox="1">
            <a:spLocks noChangeArrowheads="1"/>
          </p:cNvSpPr>
          <p:nvPr/>
        </p:nvSpPr>
        <p:spPr bwMode="auto">
          <a:xfrm>
            <a:off x="827088" y="549275"/>
            <a:ext cx="7848600" cy="823913"/>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4800" b="1">
                <a:solidFill>
                  <a:schemeClr val="bg1"/>
                </a:solidFill>
              </a:rPr>
              <a:t>Overview</a:t>
            </a:r>
          </a:p>
        </p:txBody>
      </p:sp>
      <p:sp>
        <p:nvSpPr>
          <p:cNvPr id="4101" name="Text Box 7"/>
          <p:cNvSpPr txBox="1">
            <a:spLocks noChangeArrowheads="1"/>
          </p:cNvSpPr>
          <p:nvPr/>
        </p:nvSpPr>
        <p:spPr bwMode="auto">
          <a:xfrm>
            <a:off x="786776" y="3158629"/>
            <a:ext cx="7127875" cy="301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285750" indent="-285750" eaLnBrk="1" hangingPunct="1">
              <a:spcBef>
                <a:spcPct val="50000"/>
              </a:spcBef>
              <a:buFont typeface="Arial" panose="020B0604020202020204" pitchFamily="34" charset="0"/>
              <a:buChar char="•"/>
            </a:pPr>
            <a:r>
              <a:rPr lang="en-AU" altLang="en-US" sz="1600" b="1" dirty="0">
                <a:solidFill>
                  <a:srgbClr val="993300"/>
                </a:solidFill>
              </a:rPr>
              <a:t>Ratios must be compared with a benchmark for it to be usefully interpreted as (un)favourable as a basis of decision making.</a:t>
            </a:r>
          </a:p>
          <a:p>
            <a:pPr eaLnBrk="1" hangingPunct="1">
              <a:spcBef>
                <a:spcPct val="50000"/>
              </a:spcBef>
            </a:pPr>
            <a:endParaRPr lang="en-AU" altLang="en-US" sz="1600" b="1" dirty="0">
              <a:solidFill>
                <a:srgbClr val="993300"/>
              </a:solidFill>
            </a:endParaRPr>
          </a:p>
          <a:p>
            <a:pPr marL="285750" indent="-285750">
              <a:spcBef>
                <a:spcPct val="5000"/>
              </a:spcBef>
              <a:buFont typeface="Arial" panose="020B0604020202020204" pitchFamily="34" charset="0"/>
              <a:buChar char="•"/>
              <a:defRPr/>
            </a:pPr>
            <a:r>
              <a:rPr lang="en-US" sz="1600" b="1" dirty="0">
                <a:solidFill>
                  <a:srgbClr val="993300"/>
                </a:solidFill>
              </a:rPr>
              <a:t>Similarity is important as one should compare “apples to apples.”</a:t>
            </a:r>
          </a:p>
          <a:p>
            <a:pPr>
              <a:spcBef>
                <a:spcPct val="5000"/>
              </a:spcBef>
              <a:defRPr/>
            </a:pPr>
            <a:endParaRPr lang="en-US" sz="1600" b="1" dirty="0">
              <a:solidFill>
                <a:srgbClr val="993300"/>
              </a:solidFill>
            </a:endParaRPr>
          </a:p>
          <a:p>
            <a:pPr marL="285750" indent="-285750">
              <a:spcBef>
                <a:spcPct val="5000"/>
              </a:spcBef>
              <a:buFont typeface="Arial" panose="020B0604020202020204" pitchFamily="34" charset="0"/>
              <a:buChar char="•"/>
              <a:defRPr/>
            </a:pPr>
            <a:r>
              <a:rPr lang="en-GB" altLang="en-US" sz="1600" b="1" dirty="0">
                <a:solidFill>
                  <a:srgbClr val="993300"/>
                </a:solidFill>
              </a:rPr>
              <a:t>In interpreting the results of ratios, need to compare the ratio with:</a:t>
            </a:r>
            <a:endParaRPr lang="en-US" altLang="en-US" sz="1600" b="1" dirty="0">
              <a:solidFill>
                <a:srgbClr val="993300"/>
              </a:solidFill>
            </a:endParaRPr>
          </a:p>
          <a:p>
            <a:pPr marL="1028700" lvl="1">
              <a:spcBef>
                <a:spcPct val="5000"/>
              </a:spcBef>
              <a:buFont typeface="Arial" panose="020B0604020202020204" pitchFamily="34" charset="0"/>
              <a:buChar char="•"/>
              <a:defRPr/>
            </a:pPr>
            <a:r>
              <a:rPr lang="en-GB" altLang="en-US" sz="1600" b="1" dirty="0">
                <a:solidFill>
                  <a:srgbClr val="993300"/>
                </a:solidFill>
              </a:rPr>
              <a:t>the budget for the same accounting period</a:t>
            </a:r>
            <a:endParaRPr lang="en-US" altLang="en-US" sz="1600" b="1" dirty="0">
              <a:solidFill>
                <a:srgbClr val="993300"/>
              </a:solidFill>
            </a:endParaRPr>
          </a:p>
          <a:p>
            <a:pPr marL="1028700" lvl="1">
              <a:spcBef>
                <a:spcPct val="5000"/>
              </a:spcBef>
              <a:buFont typeface="Arial" panose="020B0604020202020204" pitchFamily="34" charset="0"/>
              <a:buChar char="•"/>
              <a:defRPr/>
            </a:pPr>
            <a:r>
              <a:rPr lang="en-GB" altLang="en-US" sz="1600" b="1" dirty="0">
                <a:solidFill>
                  <a:srgbClr val="993300"/>
                </a:solidFill>
              </a:rPr>
              <a:t>the same business for a previous accounting period</a:t>
            </a:r>
            <a:endParaRPr lang="en-US" altLang="en-US" sz="1600" b="1" dirty="0">
              <a:solidFill>
                <a:srgbClr val="993300"/>
              </a:solidFill>
            </a:endParaRPr>
          </a:p>
          <a:p>
            <a:pPr marL="1028700" lvl="1">
              <a:spcBef>
                <a:spcPct val="5000"/>
              </a:spcBef>
              <a:buFont typeface="Arial" panose="020B0604020202020204" pitchFamily="34" charset="0"/>
              <a:buChar char="•"/>
              <a:defRPr/>
            </a:pPr>
            <a:r>
              <a:rPr lang="en-GB" altLang="en-US" sz="1600" b="1" dirty="0">
                <a:solidFill>
                  <a:srgbClr val="993300"/>
                </a:solidFill>
              </a:rPr>
              <a:t>a similar business in the same time period</a:t>
            </a:r>
            <a:endParaRPr lang="en-US" altLang="en-US" sz="1600" b="1" dirty="0">
              <a:solidFill>
                <a:srgbClr val="993300"/>
              </a:solidFill>
            </a:endParaRPr>
          </a:p>
          <a:p>
            <a:pPr marL="1028700" lvl="1">
              <a:spcBef>
                <a:spcPct val="5000"/>
              </a:spcBef>
              <a:buFont typeface="Arial" panose="020B0604020202020204" pitchFamily="34" charset="0"/>
              <a:buChar char="•"/>
              <a:defRPr/>
            </a:pPr>
            <a:r>
              <a:rPr lang="en-GB" altLang="en-US" sz="1600" b="1" dirty="0">
                <a:solidFill>
                  <a:srgbClr val="993300"/>
                </a:solidFill>
              </a:rPr>
              <a:t>with average ratios for that type of business (industry average).</a:t>
            </a:r>
            <a:endParaRPr lang="en-AU" altLang="en-US" sz="1600" dirty="0">
              <a:solidFill>
                <a:srgbClr val="993300"/>
              </a:solidFill>
            </a:endParaRPr>
          </a:p>
        </p:txBody>
      </p:sp>
    </p:spTree>
    <p:extLst>
      <p:ext uri="{BB962C8B-B14F-4D97-AF65-F5344CB8AC3E}">
        <p14:creationId xmlns:p14="http://schemas.microsoft.com/office/powerpoint/2010/main" val="19005078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611560" y="1196752"/>
            <a:ext cx="7693025" cy="5256584"/>
          </a:xfrm>
        </p:spPr>
        <p:txBody>
          <a:bodyPr>
            <a:normAutofit fontScale="92500" lnSpcReduction="20000"/>
          </a:bodyPr>
          <a:lstStyle/>
          <a:p>
            <a:pPr marL="98425" indent="22225" eaLnBrk="1" hangingPunct="1">
              <a:lnSpc>
                <a:spcPct val="90000"/>
              </a:lnSpc>
              <a:buFont typeface="Wingdings" pitchFamily="2" charset="2"/>
              <a:buNone/>
            </a:pPr>
            <a:r>
              <a:rPr lang="en-GB" altLang="en-US" sz="2400" b="1" dirty="0"/>
              <a:t>Liquidity</a:t>
            </a:r>
            <a:r>
              <a:rPr lang="en-GB" altLang="en-US" sz="2400" dirty="0"/>
              <a:t> is the term used to describe how easily assets can be converted into cash and can then to be used to pay financial debts. </a:t>
            </a:r>
          </a:p>
          <a:p>
            <a:pPr marL="395605" lvl="1" indent="22225">
              <a:lnSpc>
                <a:spcPct val="90000"/>
              </a:lnSpc>
            </a:pPr>
            <a:r>
              <a:rPr lang="en-GB" altLang="en-US" dirty="0"/>
              <a:t>cash in the bank is completely liquid. </a:t>
            </a:r>
          </a:p>
          <a:p>
            <a:pPr marL="395605" lvl="1" indent="22225">
              <a:lnSpc>
                <a:spcPct val="90000"/>
              </a:lnSpc>
            </a:pPr>
            <a:r>
              <a:rPr lang="en-GB" altLang="en-US" dirty="0"/>
              <a:t>inventory is not as liquid, as it has to be sold and then the money collected from the purchaser.  </a:t>
            </a:r>
          </a:p>
          <a:p>
            <a:pPr marL="395605" lvl="1" indent="22225">
              <a:lnSpc>
                <a:spcPct val="90000"/>
              </a:lnSpc>
            </a:pPr>
            <a:r>
              <a:rPr lang="en-GB" altLang="en-US" dirty="0"/>
              <a:t>non-current assets are not very liquid, as it usually takes much longer to sell and collect the cash proceeds.</a:t>
            </a:r>
            <a:r>
              <a:rPr lang="en-US" altLang="en-US" dirty="0"/>
              <a:t> </a:t>
            </a:r>
          </a:p>
          <a:p>
            <a:pPr>
              <a:spcBef>
                <a:spcPct val="50000"/>
              </a:spcBef>
              <a:buFontTx/>
              <a:buChar char="•"/>
            </a:pPr>
            <a:r>
              <a:rPr lang="en-AU" altLang="en-US" sz="2000" b="1" dirty="0"/>
              <a:t>Liquidity Ratios enable the user to evaluate the ability of a company to repay it short term debts as they fall due.</a:t>
            </a:r>
            <a:endParaRPr lang="en-AU" altLang="en-US" b="1" dirty="0"/>
          </a:p>
          <a:p>
            <a:pPr lvl="1">
              <a:spcBef>
                <a:spcPct val="50000"/>
              </a:spcBef>
              <a:buFontTx/>
              <a:buChar char="•"/>
            </a:pPr>
            <a:r>
              <a:rPr lang="en-AU" altLang="en-US" sz="1800" b="1" dirty="0"/>
              <a:t>Refers to short-term and long-term solvency of a company.</a:t>
            </a:r>
          </a:p>
          <a:p>
            <a:pPr lvl="1"/>
            <a:r>
              <a:rPr lang="en-AU" altLang="en-US" sz="1800" b="1" dirty="0"/>
              <a:t>Ratios that measure liquidity are:</a:t>
            </a:r>
          </a:p>
          <a:p>
            <a:pPr lvl="2"/>
            <a:r>
              <a:rPr lang="en-US" altLang="en-US" sz="2200" dirty="0"/>
              <a:t>% </a:t>
            </a:r>
            <a:r>
              <a:rPr lang="en-AU" altLang="en-US" sz="2200" dirty="0"/>
              <a:t>Working capital/Current ratio</a:t>
            </a:r>
          </a:p>
          <a:p>
            <a:pPr marL="6350" indent="-6350">
              <a:buNone/>
            </a:pPr>
            <a:r>
              <a:rPr lang="en-GB" altLang="en-US" sz="2400" b="1" dirty="0"/>
              <a:t>Working capital</a:t>
            </a:r>
            <a:r>
              <a:rPr lang="en-GB" altLang="en-US" sz="2400" dirty="0"/>
              <a:t> is the excess of current assets over current liabilities.</a:t>
            </a:r>
          </a:p>
          <a:p>
            <a:pPr marL="395605" lvl="1" indent="22225">
              <a:lnSpc>
                <a:spcPct val="90000"/>
              </a:lnSpc>
            </a:pPr>
            <a:r>
              <a:rPr lang="en-GB" altLang="en-US" dirty="0"/>
              <a:t> A business must ensure that it has enough liquid assets such as cash and cash due from debtors available to meet its short term liabilities such as creditors and short term loans.</a:t>
            </a:r>
            <a:r>
              <a:rPr lang="en-US" altLang="en-US" dirty="0"/>
              <a:t> </a:t>
            </a:r>
          </a:p>
          <a:p>
            <a:pPr marL="395605" lvl="1" indent="22225">
              <a:lnSpc>
                <a:spcPct val="90000"/>
              </a:lnSpc>
            </a:pPr>
            <a:r>
              <a:rPr lang="en-GB" altLang="en-US" dirty="0"/>
              <a:t>Calculating the working capital/current ratio is one way for users of financial reports to evaluate the businesses liquidity</a:t>
            </a:r>
          </a:p>
          <a:p>
            <a:pPr marL="395605" lvl="1" indent="22225">
              <a:lnSpc>
                <a:spcPct val="90000"/>
              </a:lnSpc>
            </a:pPr>
            <a:endParaRPr lang="en-AU" altLang="en-US" dirty="0"/>
          </a:p>
          <a:p>
            <a:pPr marL="303530" lvl="1" indent="-6350">
              <a:buNone/>
            </a:pPr>
            <a:endParaRPr lang="en-AU" altLang="en-US" dirty="0"/>
          </a:p>
          <a:p>
            <a:pPr marL="98425" indent="0">
              <a:lnSpc>
                <a:spcPct val="90000"/>
              </a:lnSpc>
              <a:buNone/>
            </a:pPr>
            <a:endParaRPr lang="en-AU" altLang="en-US" sz="2400" dirty="0"/>
          </a:p>
          <a:p>
            <a:pPr marL="98425" indent="22225" eaLnBrk="1" hangingPunct="1">
              <a:lnSpc>
                <a:spcPct val="90000"/>
              </a:lnSpc>
            </a:pPr>
            <a:endParaRPr lang="en-US" altLang="en-US" sz="2400" dirty="0"/>
          </a:p>
          <a:p>
            <a:pPr marL="98425" indent="22225" eaLnBrk="1" hangingPunct="1">
              <a:lnSpc>
                <a:spcPct val="90000"/>
              </a:lnSpc>
            </a:pPr>
            <a:endParaRPr lang="en-US" altLang="en-US" sz="2400" dirty="0"/>
          </a:p>
        </p:txBody>
      </p:sp>
      <p:sp>
        <p:nvSpPr>
          <p:cNvPr id="3074" name="AutoShape 2"/>
          <p:cNvSpPr>
            <a:spLocks noGrp="1" noChangeArrowheads="1"/>
          </p:cNvSpPr>
          <p:nvPr>
            <p:ph type="title"/>
          </p:nvPr>
        </p:nvSpPr>
        <p:spPr/>
        <p:txBody>
          <a:bodyPr/>
          <a:lstStyle/>
          <a:p>
            <a:pPr eaLnBrk="1" fontAlgn="auto" hangingPunct="1">
              <a:spcAft>
                <a:spcPts val="0"/>
              </a:spcAft>
              <a:defRPr/>
            </a:pPr>
            <a:r>
              <a:rPr lang="en-AU" sz="4000" b="1" dirty="0"/>
              <a:t>Important Terms </a:t>
            </a:r>
          </a:p>
        </p:txBody>
      </p:sp>
    </p:spTree>
    <p:extLst>
      <p:ext uri="{BB962C8B-B14F-4D97-AF65-F5344CB8AC3E}">
        <p14:creationId xmlns:p14="http://schemas.microsoft.com/office/powerpoint/2010/main" val="100874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395536" y="1124744"/>
            <a:ext cx="7620000" cy="4800600"/>
          </a:xfrm>
        </p:spPr>
        <p:txBody>
          <a:bodyPr>
            <a:normAutofit fontScale="77500" lnSpcReduction="20000"/>
          </a:bodyPr>
          <a:lstStyle/>
          <a:p>
            <a:pPr algn="just" eaLnBrk="1" hangingPunct="1">
              <a:lnSpc>
                <a:spcPct val="90000"/>
              </a:lnSpc>
              <a:buFont typeface="Wingdings" pitchFamily="2" charset="2"/>
              <a:buNone/>
            </a:pPr>
            <a:r>
              <a:rPr lang="en-GB" altLang="en-US" sz="2400" b="1" dirty="0"/>
              <a:t>Gearing</a:t>
            </a:r>
            <a:r>
              <a:rPr lang="en-GB" altLang="en-US" sz="2400" dirty="0"/>
              <a:t> refers to the extent to which the assets have been financed from external sources compared to internal sources.</a:t>
            </a:r>
          </a:p>
          <a:p>
            <a:pPr lvl="1">
              <a:lnSpc>
                <a:spcPct val="90000"/>
              </a:lnSpc>
            </a:pPr>
            <a:r>
              <a:rPr lang="en-AU" altLang="en-US" dirty="0"/>
              <a:t>Also known as leverage ratios</a:t>
            </a:r>
          </a:p>
          <a:p>
            <a:pPr lvl="1">
              <a:lnSpc>
                <a:spcPct val="90000"/>
              </a:lnSpc>
            </a:pPr>
            <a:r>
              <a:rPr lang="en-AU" altLang="en-US" dirty="0"/>
              <a:t>Shows the relationship between debt financing &amp; equity    financing.</a:t>
            </a:r>
          </a:p>
          <a:p>
            <a:pPr lvl="1">
              <a:lnSpc>
                <a:spcPct val="90000"/>
              </a:lnSpc>
            </a:pPr>
            <a:r>
              <a:rPr lang="en-AU" altLang="en-US" dirty="0"/>
              <a:t> Refers to long-term solvency of a company.</a:t>
            </a:r>
          </a:p>
          <a:p>
            <a:pPr lvl="1">
              <a:lnSpc>
                <a:spcPct val="90000"/>
              </a:lnSpc>
            </a:pPr>
            <a:r>
              <a:rPr lang="en-GB" altLang="en-US" dirty="0"/>
              <a:t>A highly geared business is where the amount of external equity (loans) is high relative to internal equity (capital). A low geared business has a greater amount of capital compared to loans.</a:t>
            </a:r>
          </a:p>
          <a:p>
            <a:pPr lvl="1">
              <a:lnSpc>
                <a:spcPct val="90000"/>
              </a:lnSpc>
            </a:pPr>
            <a:r>
              <a:rPr lang="en-GB" altLang="en-US" dirty="0"/>
              <a:t>A highly geared business is in greater financial danger of being unable to pay its debts than is a business with a low level of gearing. </a:t>
            </a:r>
          </a:p>
          <a:p>
            <a:pPr lvl="1"/>
            <a:r>
              <a:rPr lang="en-AU" altLang="en-US" sz="1800" b="1" dirty="0"/>
              <a:t>Ratios that measure profitability are:</a:t>
            </a:r>
          </a:p>
          <a:p>
            <a:pPr lvl="2"/>
            <a:r>
              <a:rPr lang="en-US" altLang="en-US" sz="2200" dirty="0"/>
              <a:t>% </a:t>
            </a:r>
            <a:r>
              <a:rPr lang="en-AU" altLang="en-US" sz="2200" dirty="0"/>
              <a:t>Debt to equity</a:t>
            </a:r>
          </a:p>
          <a:p>
            <a:pPr lvl="2"/>
            <a:r>
              <a:rPr lang="en-US" altLang="en-US" sz="2200" dirty="0"/>
              <a:t>% </a:t>
            </a:r>
            <a:r>
              <a:rPr lang="en-AU" altLang="en-US" sz="2200" dirty="0"/>
              <a:t>Times Interest Earned</a:t>
            </a:r>
          </a:p>
          <a:p>
            <a:pPr lvl="1">
              <a:lnSpc>
                <a:spcPct val="90000"/>
              </a:lnSpc>
            </a:pPr>
            <a:endParaRPr lang="en-GB" altLang="en-US" dirty="0"/>
          </a:p>
          <a:p>
            <a:pPr>
              <a:lnSpc>
                <a:spcPct val="90000"/>
              </a:lnSpc>
              <a:buNone/>
            </a:pPr>
            <a:r>
              <a:rPr lang="en-GB" altLang="en-US" sz="2400" b="1" dirty="0"/>
              <a:t>Profitability</a:t>
            </a:r>
            <a:r>
              <a:rPr lang="en-GB" altLang="en-US" sz="2400" dirty="0"/>
              <a:t> is a measure of the ability of a business to use its assets to earn income in excess of expenses.</a:t>
            </a:r>
          </a:p>
          <a:p>
            <a:r>
              <a:rPr lang="en-AU" altLang="en-US" sz="2000" b="1" dirty="0"/>
              <a:t>Ratios that measure profitability are:</a:t>
            </a:r>
          </a:p>
          <a:p>
            <a:pPr lvl="1"/>
            <a:r>
              <a:rPr lang="en-US" altLang="en-US" sz="2400" dirty="0"/>
              <a:t>% </a:t>
            </a:r>
            <a:r>
              <a:rPr lang="en-AU" altLang="en-US" sz="2400" dirty="0"/>
              <a:t>Profit Margin</a:t>
            </a:r>
          </a:p>
          <a:p>
            <a:pPr lvl="1"/>
            <a:r>
              <a:rPr lang="en-US" altLang="en-US" sz="2400" dirty="0"/>
              <a:t>% Ra</a:t>
            </a:r>
            <a:r>
              <a:rPr lang="en-AU" altLang="en-US" sz="2400" dirty="0" err="1"/>
              <a:t>te</a:t>
            </a:r>
            <a:r>
              <a:rPr lang="en-AU" altLang="en-US" sz="2400" dirty="0"/>
              <a:t> of Return on Assets</a:t>
            </a:r>
          </a:p>
          <a:p>
            <a:r>
              <a:rPr lang="en-AU" altLang="en-US" sz="2000" b="1" dirty="0"/>
              <a:t> Designed to help investors evaluate a business’s ability to control expenses and earn an adequate return</a:t>
            </a:r>
          </a:p>
          <a:p>
            <a:pPr>
              <a:lnSpc>
                <a:spcPct val="90000"/>
              </a:lnSpc>
              <a:buNone/>
            </a:pPr>
            <a:endParaRPr lang="en-GB" altLang="en-US" sz="2400" dirty="0"/>
          </a:p>
          <a:p>
            <a:pPr eaLnBrk="1" hangingPunct="1">
              <a:lnSpc>
                <a:spcPct val="90000"/>
              </a:lnSpc>
              <a:buFont typeface="Wingdings" pitchFamily="2" charset="2"/>
              <a:buNone/>
            </a:pPr>
            <a:endParaRPr lang="en-AU" altLang="en-US" sz="2400" dirty="0"/>
          </a:p>
        </p:txBody>
      </p:sp>
      <p:sp>
        <p:nvSpPr>
          <p:cNvPr id="7170" name="AutoShape 2"/>
          <p:cNvSpPr>
            <a:spLocks noGrp="1" noChangeArrowheads="1"/>
          </p:cNvSpPr>
          <p:nvPr>
            <p:ph type="title"/>
          </p:nvPr>
        </p:nvSpPr>
        <p:spPr/>
        <p:txBody>
          <a:bodyPr/>
          <a:lstStyle/>
          <a:p>
            <a:pPr>
              <a:defRPr/>
            </a:pPr>
            <a:r>
              <a:rPr lang="en-AU" sz="2800" b="1" dirty="0"/>
              <a:t>More Important Terms </a:t>
            </a:r>
            <a:endParaRPr lang="en-AU" sz="2800" dirty="0"/>
          </a:p>
        </p:txBody>
      </p:sp>
    </p:spTree>
    <p:extLst>
      <p:ext uri="{BB962C8B-B14F-4D97-AF65-F5344CB8AC3E}">
        <p14:creationId xmlns:p14="http://schemas.microsoft.com/office/powerpoint/2010/main" val="3299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4" descr="money68"/>
          <p:cNvSpPr txBox="1">
            <a:spLocks noChangeArrowheads="1"/>
          </p:cNvSpPr>
          <p:nvPr/>
        </p:nvSpPr>
        <p:spPr bwMode="auto">
          <a:xfrm>
            <a:off x="827088" y="549275"/>
            <a:ext cx="7848600" cy="823913"/>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4800" b="1">
                <a:solidFill>
                  <a:schemeClr val="bg1"/>
                </a:solidFill>
              </a:rPr>
              <a:t>Profitability</a:t>
            </a:r>
          </a:p>
        </p:txBody>
      </p:sp>
      <p:sp>
        <p:nvSpPr>
          <p:cNvPr id="7172" name="Text Box 6"/>
          <p:cNvSpPr txBox="1">
            <a:spLocks noChangeArrowheads="1"/>
          </p:cNvSpPr>
          <p:nvPr/>
        </p:nvSpPr>
        <p:spPr bwMode="auto">
          <a:xfrm>
            <a:off x="900113" y="1916113"/>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50000"/>
              </a:spcBef>
            </a:pPr>
            <a:endParaRPr lang="en-US" altLang="en-US" sz="2400">
              <a:solidFill>
                <a:srgbClr val="00FFCC"/>
              </a:solidFill>
            </a:endParaRPr>
          </a:p>
        </p:txBody>
      </p:sp>
      <p:sp>
        <p:nvSpPr>
          <p:cNvPr id="7173" name="Text Box 7"/>
          <p:cNvSpPr txBox="1">
            <a:spLocks noChangeArrowheads="1"/>
          </p:cNvSpPr>
          <p:nvPr/>
        </p:nvSpPr>
        <p:spPr bwMode="auto">
          <a:xfrm>
            <a:off x="827088" y="2205038"/>
            <a:ext cx="7848600" cy="823912"/>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altLang="en-US" sz="4800" b="1" dirty="0">
                <a:solidFill>
                  <a:schemeClr val="bg1"/>
                </a:solidFill>
              </a:rPr>
              <a:t>Profit ratio</a:t>
            </a:r>
          </a:p>
        </p:txBody>
      </p:sp>
      <p:sp>
        <p:nvSpPr>
          <p:cNvPr id="7174" name="Text Box 8"/>
          <p:cNvSpPr txBox="1">
            <a:spLocks noChangeArrowheads="1"/>
          </p:cNvSpPr>
          <p:nvPr/>
        </p:nvSpPr>
        <p:spPr bwMode="auto">
          <a:xfrm>
            <a:off x="827088" y="2997200"/>
            <a:ext cx="7848600" cy="1015663"/>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altLang="en-US" sz="2400" b="1" u="sng" dirty="0">
                <a:solidFill>
                  <a:schemeClr val="bg1"/>
                </a:solidFill>
              </a:rPr>
              <a:t>profit </a:t>
            </a:r>
          </a:p>
          <a:p>
            <a:pPr algn="ctr" eaLnBrk="1" hangingPunct="1">
              <a:spcBef>
                <a:spcPct val="50000"/>
              </a:spcBef>
            </a:pPr>
            <a:r>
              <a:rPr lang="en-AU" altLang="en-US" sz="2400" b="1" dirty="0">
                <a:solidFill>
                  <a:schemeClr val="bg1"/>
                </a:solidFill>
              </a:rPr>
              <a:t>Net sales</a:t>
            </a:r>
          </a:p>
        </p:txBody>
      </p:sp>
      <p:sp>
        <p:nvSpPr>
          <p:cNvPr id="7175" name="Text Box 9"/>
          <p:cNvSpPr txBox="1">
            <a:spLocks noChangeArrowheads="1"/>
          </p:cNvSpPr>
          <p:nvPr/>
        </p:nvSpPr>
        <p:spPr bwMode="auto">
          <a:xfrm>
            <a:off x="827088" y="5013325"/>
            <a:ext cx="7704137" cy="731838"/>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b="1">
                <a:solidFill>
                  <a:schemeClr val="bg1"/>
                </a:solidFill>
              </a:rPr>
              <a:t>This</a:t>
            </a:r>
            <a:r>
              <a:rPr lang="en-AU" altLang="en-US" b="1"/>
              <a:t> </a:t>
            </a:r>
            <a:r>
              <a:rPr lang="en-AU" altLang="en-US" b="1">
                <a:solidFill>
                  <a:schemeClr val="bg1"/>
                </a:solidFill>
              </a:rPr>
              <a:t>ratio measures the ability of the company to generate profit from sale of goods/services</a:t>
            </a:r>
            <a:r>
              <a:rPr lang="en-AU" altLang="en-US" sz="2400"/>
              <a:t>  </a:t>
            </a:r>
            <a:endParaRPr lang="en-AU" altLang="en-US"/>
          </a:p>
        </p:txBody>
      </p:sp>
      <p:sp>
        <p:nvSpPr>
          <p:cNvPr id="7176" name="Text Box 10"/>
          <p:cNvSpPr txBox="1">
            <a:spLocks noChangeArrowheads="1"/>
          </p:cNvSpPr>
          <p:nvPr/>
        </p:nvSpPr>
        <p:spPr bwMode="auto">
          <a:xfrm>
            <a:off x="827088" y="4581525"/>
            <a:ext cx="7704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2400">
                <a:solidFill>
                  <a:srgbClr val="FF3300"/>
                </a:solidFill>
              </a:rPr>
              <a:t>Ratio expressed as a percentage %</a:t>
            </a:r>
          </a:p>
        </p:txBody>
      </p:sp>
    </p:spTree>
    <p:extLst>
      <p:ext uri="{BB962C8B-B14F-4D97-AF65-F5344CB8AC3E}">
        <p14:creationId xmlns:p14="http://schemas.microsoft.com/office/powerpoint/2010/main" val="34090924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6" descr="money68"/>
          <p:cNvSpPr txBox="1">
            <a:spLocks noChangeArrowheads="1"/>
          </p:cNvSpPr>
          <p:nvPr/>
        </p:nvSpPr>
        <p:spPr bwMode="auto">
          <a:xfrm>
            <a:off x="827088" y="549275"/>
            <a:ext cx="7848600" cy="823913"/>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2800" b="1">
                <a:solidFill>
                  <a:schemeClr val="bg1"/>
                </a:solidFill>
              </a:rPr>
              <a:t>Profitability</a:t>
            </a:r>
            <a:r>
              <a:rPr lang="en-AU" altLang="en-US" sz="4800" b="1">
                <a:solidFill>
                  <a:srgbClr val="003399"/>
                </a:solidFill>
              </a:rPr>
              <a:t> </a:t>
            </a:r>
            <a:r>
              <a:rPr lang="en-AU" altLang="en-US" sz="4800" b="1">
                <a:solidFill>
                  <a:schemeClr val="bg1"/>
                </a:solidFill>
              </a:rPr>
              <a:t>– Profit Ratio</a:t>
            </a:r>
          </a:p>
        </p:txBody>
      </p:sp>
      <p:graphicFrame>
        <p:nvGraphicFramePr>
          <p:cNvPr id="10325" name="Group 85"/>
          <p:cNvGraphicFramePr>
            <a:graphicFrameLocks noGrp="1"/>
          </p:cNvGraphicFramePr>
          <p:nvPr>
            <p:extLst>
              <p:ext uri="{D42A27DB-BD31-4B8C-83A1-F6EECF244321}">
                <p14:modId xmlns:p14="http://schemas.microsoft.com/office/powerpoint/2010/main" val="340538169"/>
              </p:ext>
            </p:extLst>
          </p:nvPr>
        </p:nvGraphicFramePr>
        <p:xfrm>
          <a:off x="395536" y="1700808"/>
          <a:ext cx="7848600" cy="4089400"/>
        </p:xfrm>
        <a:graphic>
          <a:graphicData uri="http://schemas.openxmlformats.org/drawingml/2006/table">
            <a:tbl>
              <a:tblPr/>
              <a:tblGrid>
                <a:gridCol w="1728787">
                  <a:extLst>
                    <a:ext uri="{9D8B030D-6E8A-4147-A177-3AD203B41FA5}">
                      <a16:colId xmlns:a16="http://schemas.microsoft.com/office/drawing/2014/main" val="20000"/>
                    </a:ext>
                  </a:extLst>
                </a:gridCol>
                <a:gridCol w="6119813">
                  <a:extLst>
                    <a:ext uri="{9D8B030D-6E8A-4147-A177-3AD203B41FA5}">
                      <a16:colId xmlns:a16="http://schemas.microsoft.com/office/drawing/2014/main" val="20001"/>
                    </a:ext>
                  </a:extLst>
                </a:gridCol>
              </a:tblGrid>
              <a:tr h="4318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dirty="0">
                          <a:ln>
                            <a:noFill/>
                          </a:ln>
                          <a:solidFill>
                            <a:srgbClr val="FF3300"/>
                          </a:solidFill>
                          <a:effectLst/>
                          <a:latin typeface="Arial" charset="0"/>
                        </a:rPr>
                        <a:t>High ratio:</a:t>
                      </a:r>
                      <a:endParaRPr kumimoji="0" lang="en-AU" sz="2400" b="1" i="0" u="none" strike="noStrike" cap="none" normalizeH="0" baseline="0" dirty="0">
                        <a:ln>
                          <a:noFill/>
                        </a:ln>
                        <a:solidFill>
                          <a:srgbClr val="FF3300"/>
                        </a:solidFill>
                        <a:effectLst/>
                        <a:latin typeface="Arial" charset="0"/>
                      </a:endParaRPr>
                    </a:p>
                  </a:txBody>
                  <a:tcPr marT="45729" marB="45729" horzOverflow="overflow">
                    <a:lnL cap="flat">
                      <a:noFill/>
                    </a:lnL>
                    <a:lnR>
                      <a:noFill/>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800" b="0" i="0" u="none" strike="noStrike" cap="none" normalizeH="0" baseline="0">
                          <a:ln>
                            <a:noFill/>
                          </a:ln>
                          <a:solidFill>
                            <a:srgbClr val="FF3300"/>
                          </a:solidFill>
                          <a:effectLst/>
                          <a:latin typeface="Arial" charset="0"/>
                        </a:rPr>
                        <a:t>operating income is high &amp; operating expenses low</a:t>
                      </a:r>
                    </a:p>
                  </a:txBody>
                  <a:tcPr marT="45729" marB="45729" horzOverflow="overflow">
                    <a:lnL>
                      <a:noFill/>
                    </a:lnL>
                    <a:lnR cap="flat">
                      <a:noFill/>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9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dirty="0">
                          <a:ln>
                            <a:noFill/>
                          </a:ln>
                          <a:solidFill>
                            <a:schemeClr val="bg1"/>
                          </a:solidFill>
                          <a:effectLst/>
                          <a:latin typeface="Arial" charset="0"/>
                        </a:rPr>
                        <a:t>Low ratio: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1600" b="1" i="0" u="none" strike="noStrike" cap="none" normalizeH="0" baseline="0" dirty="0">
                        <a:ln>
                          <a:noFill/>
                        </a:ln>
                        <a:solidFill>
                          <a:schemeClr val="bg1"/>
                        </a:solidFill>
                        <a:effectLst/>
                        <a:latin typeface="Arial" charset="0"/>
                      </a:endParaRPr>
                    </a:p>
                  </a:txBody>
                  <a:tcPr marT="45729" marB="45729"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99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Vrinda" pitchFamily="2" charset="0"/>
                        </a:rPr>
                        <a:t>% </a:t>
                      </a:r>
                      <a:r>
                        <a:rPr kumimoji="0" lang="en-AU" sz="1800" b="0" i="0" u="none" strike="noStrike" cap="none" normalizeH="0" baseline="0">
                          <a:ln>
                            <a:noFill/>
                          </a:ln>
                          <a:solidFill>
                            <a:schemeClr val="bg1"/>
                          </a:solidFill>
                          <a:effectLst/>
                          <a:latin typeface="Arial" charset="0"/>
                        </a:rPr>
                        <a:t>Selling margin is very low</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bg1"/>
                          </a:solidFill>
                          <a:effectLst/>
                          <a:latin typeface="Vrinda" pitchFamily="2" charset="0"/>
                        </a:rPr>
                        <a:t>% </a:t>
                      </a:r>
                      <a:r>
                        <a:rPr kumimoji="0" lang="en-AU" sz="1800" b="0" i="0" u="none" strike="noStrike" cap="none" normalizeH="0" baseline="0">
                          <a:ln>
                            <a:noFill/>
                          </a:ln>
                          <a:solidFill>
                            <a:schemeClr val="bg1"/>
                          </a:solidFill>
                          <a:effectLst/>
                          <a:latin typeface="Arial" charset="0"/>
                        </a:rPr>
                        <a:t>Expenses are too high when compared to sales income &amp; other operating income</a:t>
                      </a:r>
                      <a:endParaRPr kumimoji="0" lang="en-AU" sz="1800" b="1" i="0" u="none" strike="noStrike" cap="none" normalizeH="0" baseline="0">
                        <a:ln>
                          <a:noFill/>
                        </a:ln>
                        <a:solidFill>
                          <a:schemeClr val="bg1"/>
                        </a:solidFill>
                        <a:effectLst/>
                        <a:latin typeface="Arial" charset="0"/>
                      </a:endParaRPr>
                    </a:p>
                  </a:txBody>
                  <a:tcPr marT="45729" marB="45729" horzOverflow="overflow">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993300"/>
                    </a:solidFill>
                  </a:tcPr>
                </a:tc>
                <a:extLst>
                  <a:ext uri="{0D108BD9-81ED-4DB2-BD59-A6C34878D82A}">
                    <a16:rowId xmlns:a16="http://schemas.microsoft.com/office/drawing/2014/main" val="10001"/>
                  </a:ext>
                </a:extLst>
              </a:tr>
              <a:tr h="17925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dirty="0">
                          <a:ln>
                            <a:noFill/>
                          </a:ln>
                          <a:solidFill>
                            <a:srgbClr val="FF3300"/>
                          </a:solidFill>
                          <a:effectLst/>
                          <a:latin typeface="Arial" charset="0"/>
                        </a:rPr>
                        <a:t>Interpretations: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1600" b="1" i="0" u="none" strike="noStrike" cap="none" normalizeH="0" baseline="0" dirty="0">
                        <a:ln>
                          <a:noFill/>
                        </a:ln>
                        <a:solidFill>
                          <a:srgbClr val="FF3300"/>
                        </a:solidFill>
                        <a:effectLst/>
                        <a:latin typeface="Arial" charset="0"/>
                      </a:endParaRPr>
                    </a:p>
                  </a:txBody>
                  <a:tcPr marT="45729" marB="45729"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F3300"/>
                          </a:solidFill>
                          <a:effectLst/>
                          <a:latin typeface="Vrinda" pitchFamily="2" charset="0"/>
                        </a:rPr>
                        <a:t>% </a:t>
                      </a:r>
                      <a:r>
                        <a:rPr kumimoji="0" lang="en-AU" sz="1800" b="0" i="0" u="none" strike="noStrike" cap="none" normalizeH="0" baseline="0" dirty="0">
                          <a:ln>
                            <a:noFill/>
                          </a:ln>
                          <a:solidFill>
                            <a:srgbClr val="FF3300"/>
                          </a:solidFill>
                          <a:effectLst/>
                          <a:latin typeface="Arial" charset="0"/>
                        </a:rPr>
                        <a:t>This ratio must be analysed with the gross profit ratio &amp; industry benchmarks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F3300"/>
                          </a:solidFill>
                          <a:effectLst/>
                          <a:latin typeface="Vrinda" pitchFamily="2" charset="0"/>
                        </a:rPr>
                        <a:t>% </a:t>
                      </a:r>
                      <a:r>
                        <a:rPr kumimoji="0" lang="en-AU" sz="1800" b="0" i="0" u="none" strike="noStrike" cap="none" normalizeH="0" baseline="0" dirty="0">
                          <a:ln>
                            <a:noFill/>
                          </a:ln>
                          <a:solidFill>
                            <a:srgbClr val="FF3300"/>
                          </a:solidFill>
                          <a:effectLst/>
                          <a:latin typeface="Arial" charset="0"/>
                        </a:rPr>
                        <a:t>Some industries operate on low profit margins as their sales volume is very high (</a:t>
                      </a:r>
                      <a:r>
                        <a:rPr kumimoji="0" lang="en-AU" sz="1800" b="0" i="0" u="none" strike="noStrike" cap="none" normalizeH="0" baseline="0" dirty="0" err="1">
                          <a:ln>
                            <a:noFill/>
                          </a:ln>
                          <a:solidFill>
                            <a:srgbClr val="FF3300"/>
                          </a:solidFill>
                          <a:effectLst/>
                          <a:latin typeface="Arial" charset="0"/>
                        </a:rPr>
                        <a:t>eg</a:t>
                      </a:r>
                      <a:r>
                        <a:rPr kumimoji="0" lang="en-AU" sz="1800" b="0" i="0" u="none" strike="noStrike" cap="none" normalizeH="0" baseline="0" dirty="0">
                          <a:ln>
                            <a:noFill/>
                          </a:ln>
                          <a:solidFill>
                            <a:srgbClr val="FF3300"/>
                          </a:solidFill>
                          <a:effectLst/>
                          <a:latin typeface="Arial" charset="0"/>
                        </a:rPr>
                        <a:t>: discount stores) while others with a lower turnover of inventory would be expected to have a higher profit margin (such as cars)</a:t>
                      </a:r>
                    </a:p>
                  </a:txBody>
                  <a:tcPr marT="45729" marB="45729" horzOverflow="overflow">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55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600" b="1" i="0" u="none" strike="noStrike" cap="none" normalizeH="0" baseline="0">
                          <a:ln>
                            <a:noFill/>
                          </a:ln>
                          <a:solidFill>
                            <a:schemeClr val="bg1"/>
                          </a:solidFill>
                          <a:effectLst/>
                          <a:latin typeface="Arial" charset="0"/>
                        </a:rPr>
                        <a:t>Suggested strategies for improvement:</a:t>
                      </a:r>
                    </a:p>
                  </a:txBody>
                  <a:tcPr marT="45729" marB="45729" horzOverflow="overflow">
                    <a:lnL cap="flat">
                      <a:noFill/>
                    </a:lnL>
                    <a:lnR>
                      <a:noFill/>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99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bg1"/>
                          </a:solidFill>
                          <a:effectLst/>
                          <a:latin typeface="Vrinda" pitchFamily="2" charset="0"/>
                        </a:rPr>
                        <a:t>% </a:t>
                      </a:r>
                      <a:r>
                        <a:rPr kumimoji="0" lang="en-AU" sz="1800" b="0" i="0" u="none" strike="noStrike" cap="none" normalizeH="0" baseline="0" dirty="0">
                          <a:ln>
                            <a:noFill/>
                          </a:ln>
                          <a:solidFill>
                            <a:schemeClr val="bg1"/>
                          </a:solidFill>
                          <a:effectLst/>
                          <a:latin typeface="Arial" charset="0"/>
                        </a:rPr>
                        <a:t>Increase sales income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bg1"/>
                          </a:solidFill>
                          <a:effectLst/>
                          <a:latin typeface="Vrinda" pitchFamily="2" charset="0"/>
                        </a:rPr>
                        <a:t>% </a:t>
                      </a:r>
                      <a:r>
                        <a:rPr kumimoji="0" lang="en-AU" sz="1800" b="0" i="0" u="none" strike="noStrike" cap="none" normalizeH="0" baseline="0" dirty="0">
                          <a:ln>
                            <a:noFill/>
                          </a:ln>
                          <a:solidFill>
                            <a:schemeClr val="bg1"/>
                          </a:solidFill>
                          <a:effectLst/>
                          <a:latin typeface="Arial" charset="0"/>
                        </a:rPr>
                        <a:t>Reduce expenses</a:t>
                      </a:r>
                    </a:p>
                  </a:txBody>
                  <a:tcPr marT="45729" marB="45729" horzOverflow="overflow">
                    <a:lnL>
                      <a:noFill/>
                    </a:lnL>
                    <a:lnR cap="flat">
                      <a:noFill/>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993300"/>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137821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descr="money68"/>
          <p:cNvSpPr txBox="1">
            <a:spLocks noChangeArrowheads="1"/>
          </p:cNvSpPr>
          <p:nvPr/>
        </p:nvSpPr>
        <p:spPr bwMode="auto">
          <a:xfrm>
            <a:off x="827088" y="549275"/>
            <a:ext cx="7848600" cy="823913"/>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4800" b="1">
                <a:solidFill>
                  <a:schemeClr val="bg1"/>
                </a:solidFill>
              </a:rPr>
              <a:t>Profitability</a:t>
            </a:r>
          </a:p>
        </p:txBody>
      </p:sp>
      <p:sp>
        <p:nvSpPr>
          <p:cNvPr id="9220" name="Text Box 5"/>
          <p:cNvSpPr txBox="1">
            <a:spLocks noChangeArrowheads="1"/>
          </p:cNvSpPr>
          <p:nvPr/>
        </p:nvSpPr>
        <p:spPr bwMode="auto">
          <a:xfrm>
            <a:off x="827088" y="1628775"/>
            <a:ext cx="7848600" cy="70167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altLang="en-US" sz="4000" b="1">
                <a:solidFill>
                  <a:schemeClr val="bg1"/>
                </a:solidFill>
              </a:rPr>
              <a:t>Rate of Return on Assets ratio</a:t>
            </a:r>
          </a:p>
        </p:txBody>
      </p:sp>
      <p:sp>
        <p:nvSpPr>
          <p:cNvPr id="9221" name="Text Box 6"/>
          <p:cNvSpPr txBox="1">
            <a:spLocks noChangeArrowheads="1"/>
          </p:cNvSpPr>
          <p:nvPr/>
        </p:nvSpPr>
        <p:spPr bwMode="auto">
          <a:xfrm>
            <a:off x="827088" y="2420938"/>
            <a:ext cx="7848600" cy="1015663"/>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altLang="en-US" sz="2400" b="1" u="sng" dirty="0">
                <a:solidFill>
                  <a:schemeClr val="bg1"/>
                </a:solidFill>
              </a:rPr>
              <a:t>Profit</a:t>
            </a:r>
          </a:p>
          <a:p>
            <a:pPr algn="ctr" eaLnBrk="1" hangingPunct="1">
              <a:spcBef>
                <a:spcPct val="50000"/>
              </a:spcBef>
            </a:pPr>
            <a:r>
              <a:rPr lang="en-AU" altLang="en-US" sz="2400" b="1" dirty="0">
                <a:solidFill>
                  <a:schemeClr val="bg1"/>
                </a:solidFill>
              </a:rPr>
              <a:t>Average total assets</a:t>
            </a:r>
          </a:p>
        </p:txBody>
      </p:sp>
      <p:sp>
        <p:nvSpPr>
          <p:cNvPr id="9222" name="Text Box 7"/>
          <p:cNvSpPr txBox="1">
            <a:spLocks noChangeArrowheads="1"/>
          </p:cNvSpPr>
          <p:nvPr/>
        </p:nvSpPr>
        <p:spPr bwMode="auto">
          <a:xfrm>
            <a:off x="827088" y="5013325"/>
            <a:ext cx="7704137" cy="641350"/>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b="1">
                <a:solidFill>
                  <a:schemeClr val="bg1"/>
                </a:solidFill>
              </a:rPr>
              <a:t>This ratio measures the relationship between operating profit &amp; the sales that were used to earn it.</a:t>
            </a:r>
            <a:endParaRPr lang="en-AU" altLang="en-US">
              <a:solidFill>
                <a:schemeClr val="bg1"/>
              </a:solidFill>
            </a:endParaRPr>
          </a:p>
        </p:txBody>
      </p:sp>
      <p:sp>
        <p:nvSpPr>
          <p:cNvPr id="9223" name="Text Box 8"/>
          <p:cNvSpPr txBox="1">
            <a:spLocks noChangeArrowheads="1"/>
          </p:cNvSpPr>
          <p:nvPr/>
        </p:nvSpPr>
        <p:spPr bwMode="auto">
          <a:xfrm>
            <a:off x="827088" y="4581525"/>
            <a:ext cx="7704137"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2400" b="1">
                <a:solidFill>
                  <a:srgbClr val="FF3300"/>
                </a:solidFill>
              </a:rPr>
              <a:t>Ratio expressed as a percentage %</a:t>
            </a:r>
          </a:p>
        </p:txBody>
      </p:sp>
      <p:sp>
        <p:nvSpPr>
          <p:cNvPr id="9227" name="Text Box 12"/>
          <p:cNvSpPr txBox="1">
            <a:spLocks noChangeArrowheads="1"/>
          </p:cNvSpPr>
          <p:nvPr/>
        </p:nvSpPr>
        <p:spPr bwMode="auto">
          <a:xfrm>
            <a:off x="827088" y="3573463"/>
            <a:ext cx="7561262"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altLang="en-US" sz="2400" b="1">
                <a:solidFill>
                  <a:srgbClr val="FF3300"/>
                </a:solidFill>
              </a:rPr>
              <a:t>*</a:t>
            </a:r>
            <a:r>
              <a:rPr lang="en-AU" altLang="en-US" sz="1400" b="1">
                <a:solidFill>
                  <a:srgbClr val="FF3300"/>
                </a:solidFill>
              </a:rPr>
              <a:t>Finance costs are any costs associated with obtaining finance for the entity. These would include: interest on loan; interest on mortgage; interest on expense.</a:t>
            </a:r>
          </a:p>
        </p:txBody>
      </p:sp>
    </p:spTree>
    <p:extLst>
      <p:ext uri="{BB962C8B-B14F-4D97-AF65-F5344CB8AC3E}">
        <p14:creationId xmlns:p14="http://schemas.microsoft.com/office/powerpoint/2010/main" val="17308066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TotalTime>
  <Words>1430</Words>
  <Application>Microsoft Office PowerPoint</Application>
  <PresentationFormat>On-screen Show (4:3)</PresentationFormat>
  <Paragraphs>161</Paragraphs>
  <Slides>17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Book Antiqua</vt:lpstr>
      <vt:lpstr>Calibri</vt:lpstr>
      <vt:lpstr>Cambria</vt:lpstr>
      <vt:lpstr>Century Gothic</vt:lpstr>
      <vt:lpstr>Vrinda</vt:lpstr>
      <vt:lpstr>Webdings</vt:lpstr>
      <vt:lpstr>Wingdings</vt:lpstr>
      <vt:lpstr>Adjacency</vt:lpstr>
      <vt:lpstr>Apothecary</vt:lpstr>
      <vt:lpstr>Ratio Analysis</vt:lpstr>
      <vt:lpstr>PowerPoint Presentation</vt:lpstr>
      <vt:lpstr>PowerPoint Presentation</vt:lpstr>
      <vt:lpstr>PowerPoint Presentation</vt:lpstr>
      <vt:lpstr>Important Terms </vt:lpstr>
      <vt:lpstr>More Important Terms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Statements and Ratio Analysis</dc:title>
  <dc:creator>KRACHLER Kenneth</dc:creator>
  <cp:lastModifiedBy>BRIDGER Jennifer [Willetton Senior High School]</cp:lastModifiedBy>
  <cp:revision>31</cp:revision>
  <dcterms:created xsi:type="dcterms:W3CDTF">2017-03-20T01:22:48Z</dcterms:created>
  <dcterms:modified xsi:type="dcterms:W3CDTF">2021-08-25T07:46:39Z</dcterms:modified>
</cp:coreProperties>
</file>