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5" r:id="rId8"/>
    <p:sldId id="264" r:id="rId9"/>
    <p:sldId id="267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CFE4-B333-4F15-88BE-ADDEE69DD77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34D-EE7D-43D5-97BB-CC2641EAF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95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CFE4-B333-4F15-88BE-ADDEE69DD77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34D-EE7D-43D5-97BB-CC2641EAF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391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CFE4-B333-4F15-88BE-ADDEE69DD77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34D-EE7D-43D5-97BB-CC2641EAF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40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CFE4-B333-4F15-88BE-ADDEE69DD77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34D-EE7D-43D5-97BB-CC2641EAF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741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CFE4-B333-4F15-88BE-ADDEE69DD77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34D-EE7D-43D5-97BB-CC2641EAF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64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CFE4-B333-4F15-88BE-ADDEE69DD77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34D-EE7D-43D5-97BB-CC2641EAF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31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CFE4-B333-4F15-88BE-ADDEE69DD77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34D-EE7D-43D5-97BB-CC2641EAF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47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CFE4-B333-4F15-88BE-ADDEE69DD77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34D-EE7D-43D5-97BB-CC2641EAF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80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CFE4-B333-4F15-88BE-ADDEE69DD77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34D-EE7D-43D5-97BB-CC2641EAF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53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CFE4-B333-4F15-88BE-ADDEE69DD77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34D-EE7D-43D5-97BB-CC2641EAF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88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FCFE4-B333-4F15-88BE-ADDEE69DD77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F634D-EE7D-43D5-97BB-CC2641EAF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3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FCFE4-B333-4F15-88BE-ADDEE69DD77D}" type="datetimeFigureOut">
              <a:rPr lang="en-AU" smtClean="0"/>
              <a:t>7/09/2020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634D-EE7D-43D5-97BB-CC2641EAF7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04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1" y="886690"/>
            <a:ext cx="81024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600" dirty="0" smtClean="0"/>
              <a:t>What is </a:t>
            </a:r>
            <a:r>
              <a:rPr lang="en-AU" sz="6600" dirty="0"/>
              <a:t>R</a:t>
            </a:r>
            <a:r>
              <a:rPr lang="en-AU" sz="6600" dirty="0" smtClean="0"/>
              <a:t>atio Analysis?</a:t>
            </a:r>
            <a:endParaRPr lang="en-AU" sz="6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009" y="3004878"/>
            <a:ext cx="54197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8530" y="0"/>
            <a:ext cx="96464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quick asset ratio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Maired’s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Merchandise has been calculated:</a:t>
            </a:r>
          </a:p>
          <a:p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38053" y="4993854"/>
            <a:ext cx="115879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In 2027 </a:t>
            </a:r>
            <a:r>
              <a:rPr lang="en-AU" sz="2400" dirty="0" err="1">
                <a:latin typeface="Arial" panose="020B0604020202020204" pitchFamily="34" charset="0"/>
                <a:cs typeface="Arial" panose="020B0604020202020204" pitchFamily="34" charset="0"/>
              </a:rPr>
              <a:t>Maried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 had $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1.14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quick assets to meet every $1.00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urgent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liabilities. In 2028 this increased to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$3.50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quick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assets for every $1.00 of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urgent liabilities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What does this mean?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liquidity of the firm increased over the 2 years.</a:t>
            </a:r>
          </a:p>
          <a:p>
            <a:r>
              <a:rPr lang="en-AU" sz="1200" dirty="0"/>
              <a:t>https://www.double-entry-bookkeeping.com/liquidity-ratios/quick-ratio/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49" y="415983"/>
            <a:ext cx="10073900" cy="447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3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3098" y="282632"/>
            <a:ext cx="110891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Questions: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liquidity ratios using the following information, expressing your final result as both a ratio and a percentage. Interpret the results.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77" y="2618849"/>
            <a:ext cx="52578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0807" y="0"/>
            <a:ext cx="11089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alculate liquidity ratios using the following information, expressing your final result as both a ratio and a percentage. Interpret the results.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9942"/>
            <a:ext cx="3894033" cy="29981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922" y="3208713"/>
            <a:ext cx="8259678" cy="35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346" y="659477"/>
            <a:ext cx="106957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Questions:</a:t>
            </a:r>
          </a:p>
          <a:p>
            <a:endParaRPr lang="en-A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A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Summarise the main liquidity ratios.</a:t>
            </a:r>
          </a:p>
          <a:p>
            <a:pPr marL="342900" indent="-342900">
              <a:buAutoNum type="arabicPeriod"/>
            </a:pPr>
            <a:r>
              <a:rPr lang="en-A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an ideal current ratio and quick asset ratio?</a:t>
            </a:r>
          </a:p>
          <a:p>
            <a:pPr marL="342900" indent="-342900">
              <a:buAutoNum type="arabicPeriod"/>
            </a:pPr>
            <a:r>
              <a:rPr lang="en-A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What does an increase in the liquidity ratios generally indicate?</a:t>
            </a:r>
          </a:p>
          <a:p>
            <a:pPr marL="342900" indent="-342900">
              <a:buFontTx/>
              <a:buAutoNum type="arabicPeriod"/>
            </a:pPr>
            <a:r>
              <a:rPr lang="en-AU" sz="3600" dirty="0">
                <a:latin typeface="Arial" panose="020B0604020202020204" pitchFamily="34" charset="0"/>
                <a:cs typeface="Arial" panose="020B0604020202020204" pitchFamily="34" charset="0"/>
              </a:rPr>
              <a:t>What does an </a:t>
            </a:r>
            <a:r>
              <a:rPr lang="en-A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decrease </a:t>
            </a:r>
            <a:r>
              <a:rPr lang="en-AU" sz="3600" dirty="0">
                <a:latin typeface="Arial" panose="020B0604020202020204" pitchFamily="34" charset="0"/>
                <a:cs typeface="Arial" panose="020B0604020202020204" pitchFamily="34" charset="0"/>
              </a:rPr>
              <a:t>in the liquidity ratios generally indicate</a:t>
            </a:r>
            <a:r>
              <a:rPr lang="en-A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A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7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38" y="66502"/>
            <a:ext cx="8849418" cy="672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3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02" y="138544"/>
            <a:ext cx="11549149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Debt to Equity Ratio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 financing options are provided either internally by owners or </a:t>
            </a: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externally by lenders.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financing: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Money supplied to the business by the owner,</a:t>
            </a: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earned from trading, or from selling assets for cash. All within the </a:t>
            </a: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business. Capital is not required to be repaid to the owner. </a:t>
            </a:r>
          </a:p>
          <a:p>
            <a:endParaRPr lang="en-AU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 type of EQUITY.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financing: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Money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supplied to the business by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loan provider (</a:t>
            </a:r>
            <a:r>
              <a:rPr lang="en-A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ank), who is paid interest, or a trade creditor who supplies products before being paid.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outside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the business.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loan must be repaid with interest by a due date.</a:t>
            </a:r>
          </a:p>
          <a:p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AU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type of </a:t>
            </a:r>
            <a:r>
              <a:rPr lang="en-AU" sz="2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LIABILITY.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debt to equity ratio aides in comparing external and internal sources of finance. It the relationship between total liabilities (debt) and total equity.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124" y="62345"/>
            <a:ext cx="3039947" cy="24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4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8669" y="113390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1" dirty="0">
                <a:latin typeface="Arial" panose="020B0604020202020204" pitchFamily="34" charset="0"/>
                <a:cs typeface="Arial" panose="020B0604020202020204" pitchFamily="34" charset="0"/>
              </a:rPr>
              <a:t>Debt to Equity Ratio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debt to equity ratio measure the gearing or leverage of a business.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gearing is high, there is a high level of borrowed external funds compared to internal equity.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gearing is low, there is a low portion of external debt compared to internal equity.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104" y="1953057"/>
            <a:ext cx="5572125" cy="2009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0030" y="1363288"/>
            <a:ext cx="2132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formula: </a:t>
            </a:r>
            <a:endParaRPr lang="en-A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0807" y="4488872"/>
            <a:ext cx="6231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Total liabilities </a:t>
            </a:r>
          </a:p>
          <a:p>
            <a:r>
              <a:rPr lang="en-AU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Current Liabilities + Non-Current Liabilities</a:t>
            </a:r>
            <a:endParaRPr lang="en-AU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98" y="4525196"/>
            <a:ext cx="4093696" cy="219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9424" y="282632"/>
            <a:ext cx="8501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Maired’s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Merchandise has reported the following information: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1120" y="3996728"/>
            <a:ext cx="47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Q. What does this trend indicate?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205" y="4028902"/>
            <a:ext cx="4101285" cy="2435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865" y="845040"/>
            <a:ext cx="7613822" cy="27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9424" y="282632"/>
            <a:ext cx="8501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Maired’s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Merchandise has reported the following information: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1120" y="3996728"/>
            <a:ext cx="6339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Q. What does this trend indicate?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trend indicates an increased reliance on </a:t>
            </a: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xternal sources of funds.  There is relatively high level of borrowed funds compared to internally generated owner’s equity.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205" y="4028902"/>
            <a:ext cx="4101285" cy="2435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388" y="809105"/>
            <a:ext cx="7347612" cy="267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35" y="648392"/>
            <a:ext cx="116932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the debt to equity ratios for these businesses, and comment on what is indicated about their leverage situation.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LcParenR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Equity $6,000, Liabilities $9,000</a:t>
            </a:r>
          </a:p>
          <a:p>
            <a:pPr marL="514350" indent="-514350">
              <a:buFontTx/>
              <a:buAutoNum type="romanLcParenR"/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Equity $6,000, Liabilities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$3,000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Tx/>
              <a:buAutoNum type="romanLcParenR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Non-current liabilities $123,000, Current liabilities $90,000 and Capital $200,000</a:t>
            </a:r>
          </a:p>
          <a:p>
            <a:pPr marL="514350" indent="-514350">
              <a:buFontTx/>
              <a:buAutoNum type="romanLcParenR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Liabilities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900,000,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 Equity $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600,000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Assets $1,500,000</a:t>
            </a:r>
          </a:p>
          <a:p>
            <a:pPr marL="514350" indent="-514350">
              <a:buFontTx/>
              <a:buAutoNum type="romanLcParenR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Assets $345,000, Liabilities $125,000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Tx/>
              <a:buAutoNum type="romanLcParenR"/>
            </a:pP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LcParenR"/>
            </a:pP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6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606" y="0"/>
            <a:ext cx="1098686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Ratio Analysis</a:t>
            </a:r>
          </a:p>
          <a:p>
            <a:endParaRPr lang="en-AU" sz="3600" dirty="0"/>
          </a:p>
          <a:p>
            <a:r>
              <a:rPr lang="en-AU" sz="3600" dirty="0" smtClean="0"/>
              <a:t>A ratio shows the relationship between </a:t>
            </a:r>
          </a:p>
          <a:p>
            <a:r>
              <a:rPr lang="en-AU" sz="3600" dirty="0" smtClean="0"/>
              <a:t>two different numbers.</a:t>
            </a:r>
          </a:p>
          <a:p>
            <a:endParaRPr lang="en-AU" sz="3600" dirty="0"/>
          </a:p>
          <a:p>
            <a:r>
              <a:rPr lang="en-AU" sz="3600" dirty="0" smtClean="0"/>
              <a:t>In accounting and finance, ratios provide information about different business entities or different accounting periods.</a:t>
            </a:r>
          </a:p>
          <a:p>
            <a:endParaRPr lang="en-AU" sz="3600" dirty="0"/>
          </a:p>
          <a:p>
            <a:r>
              <a:rPr lang="en-AU" sz="3600" dirty="0" smtClean="0"/>
              <a:t>Ratios can be used to compare the results of two businesses where one has income in thousands of dollars while the other has income in millions of dollars.</a:t>
            </a:r>
            <a:endParaRPr lang="en-AU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092" y="84406"/>
            <a:ext cx="3883856" cy="265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593" y="110836"/>
            <a:ext cx="116932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Questions: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the debt to equity ratios for these businesses, and comment on what is indicated about their leverage situation.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LcParenR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Equity $6,000, Liabilities $9,000</a:t>
            </a:r>
          </a:p>
          <a:p>
            <a:pPr marL="514350" indent="-514350">
              <a:buFontTx/>
              <a:buAutoNum type="romanLcParenR"/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Equity $6,000, Liabilities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$3,000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Tx/>
              <a:buAutoNum type="romanLcParenR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Non-current liabilities $123,000, Current liabilities $90,000 and Capital $200,000</a:t>
            </a:r>
          </a:p>
          <a:p>
            <a:pPr marL="514350" indent="-514350">
              <a:buFontTx/>
              <a:buAutoNum type="romanLcParenR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Liabilities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900,000,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 Equity $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600,000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Assets $1,500,000</a:t>
            </a:r>
          </a:p>
          <a:p>
            <a:pPr marL="514350" indent="-514350">
              <a:buFontTx/>
              <a:buAutoNum type="romanLcParenR"/>
            </a:pP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Assets $345,000, Liabilities $125,000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Tx/>
              <a:buAutoNum type="romanLcParenR"/>
            </a:pP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romanLcParenR"/>
            </a:pP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57" y="3914602"/>
            <a:ext cx="8763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8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353" y="0"/>
            <a:ext cx="1128932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Evaluating Liquidity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main reason for preparing a balance </a:t>
            </a:r>
          </a:p>
          <a:p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sheets is to view the assets, liabilities </a:t>
            </a:r>
          </a:p>
          <a:p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and equities at a point in time.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Cash flow statements show cash inflows and outflows. 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Both contain information that is important for measuring liquidity.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Cash is liquid. Liquidity ratios show how financially stable a business is, how much cash they have and how quickly they can get cash.</a:t>
            </a:r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145" y="105509"/>
            <a:ext cx="4161325" cy="25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353" y="0"/>
            <a:ext cx="112893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Evaluating Liquidity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Ratios can be used to assess how a business is going.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Measures of Liquidity: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ratio (AKA working capital ratio)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Quick asset ratio</a:t>
            </a:r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294" y="3643971"/>
            <a:ext cx="51720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557" y="0"/>
            <a:ext cx="112893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 ratio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current ratio is the difference between current assets and current liabilities.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ratio of 2.0:1.0 (200%) is considered ideal as it shows that:</a:t>
            </a:r>
          </a:p>
          <a:p>
            <a:endParaRPr lang="en-AU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-for every $1 of current liability,</a:t>
            </a:r>
          </a:p>
          <a:p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-the business has $2 of current </a:t>
            </a:r>
          </a:p>
          <a:p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assets to meet that obligation.</a:t>
            </a:r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287" y="3407899"/>
            <a:ext cx="5543550" cy="2743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9557" y="60263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/>
              <a:t>https://www.double-entry-bookkeeping.com/liquidity-ratios/current-ratio/</a:t>
            </a:r>
          </a:p>
        </p:txBody>
      </p:sp>
    </p:spTree>
    <p:extLst>
      <p:ext uri="{BB962C8B-B14F-4D97-AF65-F5344CB8AC3E}">
        <p14:creationId xmlns:p14="http://schemas.microsoft.com/office/powerpoint/2010/main" val="28461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015" y="4445391"/>
            <a:ext cx="10799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2027 </a:t>
            </a:r>
            <a:r>
              <a:rPr lang="en-A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Maried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had $1.50 of current assets for every $1.00 of current liabilities. In 2028 this increased to $4.00 of current assets for every $1.00 of liabilities.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does this mean?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7995" y="32991"/>
            <a:ext cx="908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current ratio for </a:t>
            </a:r>
            <a:r>
              <a:rPr lang="en-A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Maired’s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Merchandise has been calculated: 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02" y="705628"/>
            <a:ext cx="101060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560" y="3687901"/>
            <a:ext cx="107994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2027 </a:t>
            </a:r>
            <a:r>
              <a:rPr lang="en-A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Maried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had $1.50 of current assets for every $1.00 of current liabilities. In 2028 this increased to $4.00 of current assets for every $1.00 of liabilities.</a:t>
            </a:r>
          </a:p>
          <a:p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does this mean? This indicates the business should be able to pay all of their short term debts. With a high ratio of 4:1 </a:t>
            </a:r>
            <a:r>
              <a:rPr lang="en-A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Maired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may need to invest, pay off debts or purchase assets.</a:t>
            </a: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Extra: If a ratio is 1:1 or below 1 this indicates a potential problem in paying short –term debts. There is not enough cash or liquidity in the business.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00" y="58876"/>
            <a:ext cx="101060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5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353" y="0"/>
            <a:ext cx="112893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Quick </a:t>
            </a:r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A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sset ratio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This ratio compares the current assets and ratios that can be quickly converted to cash.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ideal ratio is 2:1 or 200% as this indicates that 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-for every $1 of current liability,</a:t>
            </a: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-the business has $2 of current </a:t>
            </a: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assets to meet that obligation.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437" y="3363885"/>
            <a:ext cx="5903024" cy="33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8530" y="0"/>
            <a:ext cx="96464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quick asset ratio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A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Maired’s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Merchandise has been calculated:</a:t>
            </a:r>
          </a:p>
          <a:p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38053" y="4993854"/>
            <a:ext cx="115879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In 2027 </a:t>
            </a:r>
            <a:r>
              <a:rPr lang="en-AU" sz="2400" dirty="0" err="1">
                <a:latin typeface="Arial" panose="020B0604020202020204" pitchFamily="34" charset="0"/>
                <a:cs typeface="Arial" panose="020B0604020202020204" pitchFamily="34" charset="0"/>
              </a:rPr>
              <a:t>Maried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 had $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1.14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quick assets to meet every $1.00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urgent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liabilities. In 2028 this increased to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$3.50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quick 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assets for every $1.00 of </a:t>
            </a:r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urgent liabilities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What does this mean? </a:t>
            </a:r>
            <a:endParaRPr lang="en-AU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75" y="427067"/>
            <a:ext cx="10287260" cy="457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5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1050</Words>
  <Application>Microsoft Office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BRIDGER Jennifer [Willetton Senior High School]</dc:creator>
  <cp:lastModifiedBy>BRIDGER Jennifer [Willetton Senior High School]</cp:lastModifiedBy>
  <cp:revision>23</cp:revision>
  <dcterms:created xsi:type="dcterms:W3CDTF">2020-09-04T03:20:37Z</dcterms:created>
  <dcterms:modified xsi:type="dcterms:W3CDTF">2020-09-07T07:29:21Z</dcterms:modified>
</cp:coreProperties>
</file>