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14"/>
  </p:handoutMasterIdLst>
  <p:sldIdLst>
    <p:sldId id="256" r:id="rId2"/>
    <p:sldId id="273" r:id="rId3"/>
    <p:sldId id="263" r:id="rId4"/>
    <p:sldId id="264" r:id="rId5"/>
    <p:sldId id="267" r:id="rId6"/>
    <p:sldId id="268" r:id="rId7"/>
    <p:sldId id="266" r:id="rId8"/>
    <p:sldId id="269" r:id="rId9"/>
    <p:sldId id="272" r:id="rId10"/>
    <p:sldId id="265" r:id="rId11"/>
    <p:sldId id="270" r:id="rId12"/>
    <p:sldId id="271" r:id="rId13"/>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72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69EB7724-85CB-4F5F-A394-27570F6F3BCA}" type="datetimeFigureOut">
              <a:rPr lang="en-AU" smtClean="0"/>
              <a:t>4/12/2017</a:t>
            </a:fld>
            <a:endParaRPr lang="en-AU"/>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F7C5316E-C9EF-4B1C-BBD8-CB7CD1E37FB1}" type="slidenum">
              <a:rPr lang="en-AU" smtClean="0"/>
              <a:t>‹#›</a:t>
            </a:fld>
            <a:endParaRPr lang="en-AU"/>
          </a:p>
        </p:txBody>
      </p:sp>
    </p:spTree>
    <p:extLst>
      <p:ext uri="{BB962C8B-B14F-4D97-AF65-F5344CB8AC3E}">
        <p14:creationId xmlns:p14="http://schemas.microsoft.com/office/powerpoint/2010/main" val="422562910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C418B9A-A1B0-4A33-A2EB-E8C3EA8673E1}" type="datetimeFigureOut">
              <a:rPr lang="en-AU" smtClean="0"/>
              <a:t>4/12/2017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1A6F901-78B9-4C2C-A0C1-CF1270614FCD}"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418B9A-A1B0-4A33-A2EB-E8C3EA8673E1}" type="datetimeFigureOut">
              <a:rPr lang="en-AU" smtClean="0"/>
              <a:t>4/12/2017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1A6F901-78B9-4C2C-A0C1-CF1270614FCD}"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418B9A-A1B0-4A33-A2EB-E8C3EA8673E1}" type="datetimeFigureOut">
              <a:rPr lang="en-AU" smtClean="0"/>
              <a:t>4/12/2017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1A6F901-78B9-4C2C-A0C1-CF1270614FCD}"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418B9A-A1B0-4A33-A2EB-E8C3EA8673E1}" type="datetimeFigureOut">
              <a:rPr lang="en-AU" smtClean="0"/>
              <a:t>4/12/2017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1A6F901-78B9-4C2C-A0C1-CF1270614FCD}"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418B9A-A1B0-4A33-A2EB-E8C3EA8673E1}" type="datetimeFigureOut">
              <a:rPr lang="en-AU" smtClean="0"/>
              <a:t>4/12/2017</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1A6F901-78B9-4C2C-A0C1-CF1270614FCD}"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418B9A-A1B0-4A33-A2EB-E8C3EA8673E1}" type="datetimeFigureOut">
              <a:rPr lang="en-AU" smtClean="0"/>
              <a:t>4/12/2017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1A6F901-78B9-4C2C-A0C1-CF1270614FCD}"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418B9A-A1B0-4A33-A2EB-E8C3EA8673E1}" type="datetimeFigureOut">
              <a:rPr lang="en-AU" smtClean="0"/>
              <a:t>4/12/2017</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1A6F901-78B9-4C2C-A0C1-CF1270614FCD}"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418B9A-A1B0-4A33-A2EB-E8C3EA8673E1}" type="datetimeFigureOut">
              <a:rPr lang="en-AU" smtClean="0"/>
              <a:t>4/12/2017</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1A6F901-78B9-4C2C-A0C1-CF1270614FCD}"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18B9A-A1B0-4A33-A2EB-E8C3EA8673E1}" type="datetimeFigureOut">
              <a:rPr lang="en-AU" smtClean="0"/>
              <a:t>4/12/2017</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1A6F901-78B9-4C2C-A0C1-CF1270614FCD}"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418B9A-A1B0-4A33-A2EB-E8C3EA8673E1}" type="datetimeFigureOut">
              <a:rPr lang="en-AU" smtClean="0"/>
              <a:t>4/12/2017</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1A6F901-78B9-4C2C-A0C1-CF1270614FCD}" type="slidenum">
              <a:rPr lang="en-AU" smtClean="0"/>
              <a:t>‹#›</a:t>
            </a:fld>
            <a:endParaRPr lang="en-AU"/>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C418B9A-A1B0-4A33-A2EB-E8C3EA8673E1}" type="datetimeFigureOut">
              <a:rPr lang="en-AU" smtClean="0"/>
              <a:t>4/12/2017</a:t>
            </a:fld>
            <a:endParaRPr lang="en-AU"/>
          </a:p>
        </p:txBody>
      </p:sp>
      <p:sp>
        <p:nvSpPr>
          <p:cNvPr id="9" name="Slide Number Placeholder 8"/>
          <p:cNvSpPr>
            <a:spLocks noGrp="1"/>
          </p:cNvSpPr>
          <p:nvPr>
            <p:ph type="sldNum" sz="quarter" idx="11"/>
          </p:nvPr>
        </p:nvSpPr>
        <p:spPr/>
        <p:txBody>
          <a:bodyPr/>
          <a:lstStyle/>
          <a:p>
            <a:fld id="{01A6F901-78B9-4C2C-A0C1-CF1270614FCD}" type="slidenum">
              <a:rPr lang="en-AU" smtClean="0"/>
              <a:t>‹#›</a:t>
            </a:fld>
            <a:endParaRPr lang="en-AU"/>
          </a:p>
        </p:txBody>
      </p:sp>
      <p:sp>
        <p:nvSpPr>
          <p:cNvPr id="10" name="Footer Placeholder 9"/>
          <p:cNvSpPr>
            <a:spLocks noGrp="1"/>
          </p:cNvSpPr>
          <p:nvPr>
            <p:ph type="ftr" sz="quarter" idx="12"/>
          </p:nvPr>
        </p:nvSpPr>
        <p:spPr/>
        <p:txBody>
          <a:bodyPr/>
          <a:lstStyle/>
          <a:p>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1A6F901-78B9-4C2C-A0C1-CF1270614FCD}" type="slidenum">
              <a:rPr lang="en-AU" smtClean="0"/>
              <a:t>‹#›</a:t>
            </a:fld>
            <a:endParaRPr lang="en-A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A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C418B9A-A1B0-4A33-A2EB-E8C3EA8673E1}" type="datetimeFigureOut">
              <a:rPr lang="en-AU" smtClean="0"/>
              <a:t>4/12/2017</a:t>
            </a:fld>
            <a:endParaRPr lang="en-A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ciencecases.lib.buffalo.edu/cs/collection/detail.asp?case_id=681&amp;id=681" TargetMode="External"/><Relationship Id="rId13" Type="http://schemas.openxmlformats.org/officeDocument/2006/relationships/hyperlink" Target="http://sciencecases.lib.buffalo.edu/cs/collection/detail.asp?case_id=492&amp;id=492" TargetMode="External"/><Relationship Id="rId3" Type="http://schemas.openxmlformats.org/officeDocument/2006/relationships/hyperlink" Target="http://sciencecases.lib.buffalo.edu/cs/collection/detail.asp?case_id=352&amp;id=352" TargetMode="External"/><Relationship Id="rId7" Type="http://schemas.openxmlformats.org/officeDocument/2006/relationships/hyperlink" Target="http://sciencecases.lib.buffalo.edu/cs/collection/detail.asp?case_id=405&amp;id=405" TargetMode="External"/><Relationship Id="rId12" Type="http://schemas.openxmlformats.org/officeDocument/2006/relationships/hyperlink" Target="http://sciencecases.lib.buffalo.edu/cs/collection/detail.asp?case_id=838&amp;id=838" TargetMode="External"/><Relationship Id="rId17" Type="http://schemas.openxmlformats.org/officeDocument/2006/relationships/hyperlink" Target="http://sciencecases.lib.buffalo.edu/cs/collection/detail.asp?case_id=223&amp;id=223" TargetMode="External"/><Relationship Id="rId2" Type="http://schemas.openxmlformats.org/officeDocument/2006/relationships/hyperlink" Target="http://sciencecases.lib.buffalo.edu/cs/collection/detail.asp?case_id=357&amp;id=357" TargetMode="External"/><Relationship Id="rId16" Type="http://schemas.openxmlformats.org/officeDocument/2006/relationships/hyperlink" Target="http://sciencecases.lib.buffalo.edu/cs/collection/detail.asp?case_id=704&amp;id=704" TargetMode="External"/><Relationship Id="rId1" Type="http://schemas.openxmlformats.org/officeDocument/2006/relationships/slideLayout" Target="../slideLayouts/slideLayout2.xml"/><Relationship Id="rId6" Type="http://schemas.openxmlformats.org/officeDocument/2006/relationships/hyperlink" Target="http://sciencecases.lib.buffalo.edu/cs/collection/detail.asp?case_id=456&amp;id=456" TargetMode="External"/><Relationship Id="rId11" Type="http://schemas.openxmlformats.org/officeDocument/2006/relationships/hyperlink" Target="http://sciencecases.lib.buffalo.edu/cs/collection/detail.asp?case_id=673&amp;id=673" TargetMode="External"/><Relationship Id="rId5" Type="http://schemas.openxmlformats.org/officeDocument/2006/relationships/hyperlink" Target="http://sciencecases.lib.buffalo.edu/cs/collection/detail.asp?case_id=473&amp;id=473" TargetMode="External"/><Relationship Id="rId15" Type="http://schemas.openxmlformats.org/officeDocument/2006/relationships/hyperlink" Target="http://sciencecases.lib.buffalo.edu/cs/collection/detail.asp?case_id=725&amp;id=725" TargetMode="External"/><Relationship Id="rId10" Type="http://schemas.openxmlformats.org/officeDocument/2006/relationships/hyperlink" Target="http://sciencecases.lib.buffalo.edu/cs/collection/detail.asp?case_id=672&amp;id=672" TargetMode="External"/><Relationship Id="rId4" Type="http://schemas.openxmlformats.org/officeDocument/2006/relationships/hyperlink" Target="http://sciencecases.lib.buffalo.edu/cs/collection/detail.asp?case_id=282&amp;id=282" TargetMode="External"/><Relationship Id="rId9" Type="http://schemas.openxmlformats.org/officeDocument/2006/relationships/hyperlink" Target="http://sciencecases.lib.buffalo.edu/cs/collection/detail.asp?case_id=671&amp;id=671" TargetMode="External"/><Relationship Id="rId14" Type="http://schemas.openxmlformats.org/officeDocument/2006/relationships/hyperlink" Target="http://sciencecases.lib.buffalo.edu/cs/collection/detail.asp?case_id=493&amp;id=493"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crime-scene-investigator.net/" TargetMode="External"/><Relationship Id="rId2" Type="http://schemas.openxmlformats.org/officeDocument/2006/relationships/hyperlink" Target="http://aboutforensics.co.uk/case-studi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Forensic case study</a:t>
            </a:r>
            <a:endParaRPr lang="en-AU" dirty="0"/>
          </a:p>
        </p:txBody>
      </p:sp>
      <p:sp>
        <p:nvSpPr>
          <p:cNvPr id="3" name="Subtitle 2"/>
          <p:cNvSpPr>
            <a:spLocks noGrp="1"/>
          </p:cNvSpPr>
          <p:nvPr>
            <p:ph type="subTitle" idx="1"/>
          </p:nvPr>
        </p:nvSpPr>
        <p:spPr/>
        <p:txBody>
          <a:bodyPr/>
          <a:lstStyle/>
          <a:p>
            <a:r>
              <a:rPr lang="en-AU" dirty="0" smtClean="0"/>
              <a:t>Integrated Science</a:t>
            </a:r>
            <a:endParaRPr lang="en-AU" dirty="0"/>
          </a:p>
        </p:txBody>
      </p:sp>
      <p:pic>
        <p:nvPicPr>
          <p:cNvPr id="4099" name="Picture 3" descr="C:\Users\ev034826\AppData\Local\Microsoft\Windows\Temporary Internet Files\Content.IE5\6GZNCXRA\tire_tread_small2[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856" y="1196752"/>
            <a:ext cx="2038898" cy="200956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ev034826\AppData\Local\Microsoft\Windows\Temporary Internet Files\Content.IE5\O3OE5EDF\bloo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489" y="4725144"/>
            <a:ext cx="3810532" cy="1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906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Create the scene</a:t>
            </a:r>
            <a:endParaRPr lang="en-AU" dirty="0"/>
          </a:p>
        </p:txBody>
      </p:sp>
      <p:sp>
        <p:nvSpPr>
          <p:cNvPr id="3" name="Content Placeholder 2"/>
          <p:cNvSpPr>
            <a:spLocks noGrp="1"/>
          </p:cNvSpPr>
          <p:nvPr>
            <p:ph idx="1"/>
          </p:nvPr>
        </p:nvSpPr>
        <p:spPr/>
        <p:txBody>
          <a:bodyPr/>
          <a:lstStyle/>
          <a:p>
            <a:r>
              <a:rPr lang="en-AU" dirty="0" smtClean="0"/>
              <a:t>Outline your plot</a:t>
            </a:r>
          </a:p>
          <a:p>
            <a:endParaRPr lang="en-AU" dirty="0" smtClean="0"/>
          </a:p>
          <a:p>
            <a:r>
              <a:rPr lang="en-AU" dirty="0" smtClean="0"/>
              <a:t>Give your characters a personality and a story.</a:t>
            </a:r>
          </a:p>
          <a:p>
            <a:endParaRPr lang="en-AU" dirty="0" smtClean="0"/>
          </a:p>
          <a:p>
            <a:r>
              <a:rPr lang="en-AU" dirty="0" smtClean="0"/>
              <a:t>Detail your evidence</a:t>
            </a:r>
          </a:p>
          <a:p>
            <a:endParaRPr lang="en-AU" dirty="0" smtClean="0"/>
          </a:p>
          <a:p>
            <a:r>
              <a:rPr lang="en-AU" dirty="0" smtClean="0"/>
              <a:t>List resources needed to recreate your crime scene and evidence gathering, </a:t>
            </a:r>
            <a:r>
              <a:rPr lang="en-AU" dirty="0" err="1" smtClean="0"/>
              <a:t>ie</a:t>
            </a:r>
            <a:r>
              <a:rPr lang="en-AU" dirty="0" smtClean="0"/>
              <a:t>; fake blood; blood typing equipment; </a:t>
            </a:r>
          </a:p>
          <a:p>
            <a:pPr marL="114300" indent="0">
              <a:buNone/>
            </a:pPr>
            <a:endParaRPr lang="en-AU" dirty="0" smtClean="0"/>
          </a:p>
        </p:txBody>
      </p:sp>
    </p:spTree>
    <p:extLst>
      <p:ext uri="{BB962C8B-B14F-4D97-AF65-F5344CB8AC3E}">
        <p14:creationId xmlns:p14="http://schemas.microsoft.com/office/powerpoint/2010/main" val="2581453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7620000" cy="5996136"/>
          </a:xfrm>
        </p:spPr>
        <p:txBody>
          <a:bodyPr>
            <a:normAutofit fontScale="32500" lnSpcReduction="20000"/>
          </a:bodyPr>
          <a:lstStyle/>
          <a:p>
            <a:r>
              <a:rPr lang="en-AU" dirty="0"/>
              <a:t>Records 1 to 16 of 16 </a:t>
            </a:r>
            <a:br>
              <a:rPr lang="en-AU" dirty="0"/>
            </a:br>
            <a:r>
              <a:rPr lang="en-AU" dirty="0">
                <a:hlinkClick r:id="rId2"/>
              </a:rPr>
              <a:t>A Case of Mistaken Memory?</a:t>
            </a:r>
            <a:r>
              <a:rPr lang="en-AU" dirty="0"/>
              <a:t/>
            </a:r>
            <a:br>
              <a:rPr lang="en-AU" dirty="0"/>
            </a:br>
            <a:r>
              <a:rPr lang="en-AU" dirty="0"/>
              <a:t>This case explores the fundamental principles of memory, eyewitness accuracy, and police questioning techniques in witness identification in a criminal case. By studying the details of an actual series of attacks and the subsequent police investigation... </a:t>
            </a:r>
            <a:br>
              <a:rPr lang="en-AU" dirty="0"/>
            </a:br>
            <a:endParaRPr lang="en-AU" dirty="0"/>
          </a:p>
          <a:p>
            <a:r>
              <a:rPr lang="en-AU" dirty="0">
                <a:hlinkClick r:id="rId3"/>
              </a:rPr>
              <a:t>A Classic Case of Serial Murder</a:t>
            </a:r>
            <a:r>
              <a:rPr lang="en-AU" dirty="0"/>
              <a:t/>
            </a:r>
            <a:br>
              <a:rPr lang="en-AU" dirty="0"/>
            </a:br>
            <a:r>
              <a:rPr lang="en-AU" dirty="0"/>
              <a:t>In this case study, a newly appointed medical examiner uncovers an unusual trend in drowning cases, which she suspects may be the work of a serial murderer. To prove that she is right, she must rely on instrumentation designed and tested by a team of s... </a:t>
            </a:r>
            <a:br>
              <a:rPr lang="en-AU" dirty="0"/>
            </a:br>
            <a:endParaRPr lang="en-AU" dirty="0"/>
          </a:p>
          <a:p>
            <a:r>
              <a:rPr lang="en-AU" dirty="0">
                <a:hlinkClick r:id="rId4"/>
              </a:rPr>
              <a:t>A Headache to Die For</a:t>
            </a:r>
            <a:r>
              <a:rPr lang="en-AU" dirty="0"/>
              <a:t/>
            </a:r>
            <a:br>
              <a:rPr lang="en-AU" dirty="0"/>
            </a:br>
            <a:r>
              <a:rPr lang="en-AU" dirty="0"/>
              <a:t>This case, based on an actual case of product tampering that occurred in Seattle in 1986, was designed for use in an introductory course in forensic science for non-science majors. By working through the case, students gain an understanding of the </a:t>
            </a:r>
            <a:r>
              <a:rPr lang="en-AU" dirty="0" err="1"/>
              <a:t>vari</a:t>
            </a:r>
            <a:r>
              <a:rPr lang="en-AU" dirty="0"/>
              <a:t>... </a:t>
            </a:r>
            <a:br>
              <a:rPr lang="en-AU" dirty="0"/>
            </a:br>
            <a:endParaRPr lang="en-AU" dirty="0"/>
          </a:p>
          <a:p>
            <a:r>
              <a:rPr lang="en-AU" dirty="0">
                <a:hlinkClick r:id="rId5"/>
              </a:rPr>
              <a:t>Accidental Drowning or Foul Play?</a:t>
            </a:r>
            <a:r>
              <a:rPr lang="en-AU" dirty="0"/>
              <a:t/>
            </a:r>
            <a:br>
              <a:rPr lang="en-AU" dirty="0"/>
            </a:br>
            <a:r>
              <a:rPr lang="en-AU" dirty="0"/>
              <a:t>This case was developed for use in the first semester of a sophomore organic chemistry laboratory to illustrate how a combination of techniques is usually required in the identification of chemical compounds. It involves a murder mystery with a </a:t>
            </a:r>
            <a:r>
              <a:rPr lang="en-AU" dirty="0" err="1"/>
              <a:t>forensi</a:t>
            </a:r>
            <a:r>
              <a:rPr lang="en-AU" dirty="0"/>
              <a:t>... </a:t>
            </a:r>
            <a:br>
              <a:rPr lang="en-AU" dirty="0"/>
            </a:br>
            <a:endParaRPr lang="en-AU" dirty="0"/>
          </a:p>
          <a:p>
            <a:r>
              <a:rPr lang="en-AU" dirty="0">
                <a:hlinkClick r:id="rId6"/>
              </a:rPr>
              <a:t>Burning Down the House</a:t>
            </a:r>
            <a:r>
              <a:rPr lang="en-AU" dirty="0"/>
              <a:t/>
            </a:r>
            <a:br>
              <a:rPr lang="en-AU" dirty="0"/>
            </a:br>
            <a:r>
              <a:rPr lang="en-AU" dirty="0"/>
              <a:t>In this lab-based case, arson investigator “Marie </a:t>
            </a:r>
            <a:r>
              <a:rPr lang="en-AU" dirty="0" err="1"/>
              <a:t>Stanforth</a:t>
            </a:r>
            <a:r>
              <a:rPr lang="en-AU" dirty="0"/>
              <a:t>” comes under suspicion when her ex-husband dies in a fire. Students assume the role of forensic chemists working for the FBI to </a:t>
            </a:r>
            <a:r>
              <a:rPr lang="en-AU" dirty="0" err="1"/>
              <a:t>analyze</a:t>
            </a:r>
            <a:r>
              <a:rPr lang="en-AU" dirty="0"/>
              <a:t> charred samples recovered from the crime </a:t>
            </a:r>
            <a:r>
              <a:rPr lang="en-AU" dirty="0" err="1"/>
              <a:t>sce</a:t>
            </a:r>
            <a:r>
              <a:rPr lang="en-AU" dirty="0"/>
              <a:t>... </a:t>
            </a:r>
            <a:br>
              <a:rPr lang="en-AU" dirty="0"/>
            </a:br>
            <a:endParaRPr lang="en-AU" dirty="0"/>
          </a:p>
          <a:p>
            <a:r>
              <a:rPr lang="en-AU" dirty="0">
                <a:hlinkClick r:id="rId7"/>
              </a:rPr>
              <a:t>Dem Bones</a:t>
            </a:r>
            <a:r>
              <a:rPr lang="en-AU" dirty="0"/>
              <a:t/>
            </a:r>
            <a:br>
              <a:rPr lang="en-AU" dirty="0"/>
            </a:br>
            <a:r>
              <a:rPr lang="en-AU" dirty="0"/>
              <a:t>In this case study, a forensic anthropologist must determine the age and sex as well as look for signs of trauma to a skeleton found in a shallow grave in a state park. Students simulate the actual procedures used in a forensics lab and learn to </a:t>
            </a:r>
            <a:r>
              <a:rPr lang="en-AU" dirty="0" err="1"/>
              <a:t>identi</a:t>
            </a:r>
            <a:r>
              <a:rPr lang="en-AU" dirty="0"/>
              <a:t>... </a:t>
            </a:r>
            <a:br>
              <a:rPr lang="en-AU" dirty="0"/>
            </a:br>
            <a:endParaRPr lang="en-AU" dirty="0"/>
          </a:p>
          <a:p>
            <a:r>
              <a:rPr lang="en-AU" dirty="0">
                <a:hlinkClick r:id="rId8"/>
              </a:rPr>
              <a:t>King </a:t>
            </a:r>
            <a:r>
              <a:rPr lang="en-AU" dirty="0" err="1">
                <a:hlinkClick r:id="rId8"/>
              </a:rPr>
              <a:t>Tut's</a:t>
            </a:r>
            <a:r>
              <a:rPr lang="en-AU" dirty="0">
                <a:hlinkClick r:id="rId8"/>
              </a:rPr>
              <a:t> Family Secrets</a:t>
            </a:r>
            <a:r>
              <a:rPr lang="en-AU" dirty="0"/>
              <a:t/>
            </a:r>
            <a:br>
              <a:rPr lang="en-AU" dirty="0"/>
            </a:br>
            <a:r>
              <a:rPr lang="en-AU" dirty="0"/>
              <a:t>This "clicker case" is based on several articles published in 2010 that determined the genealogy of the ancient Egyptian pharaoh </a:t>
            </a:r>
            <a:r>
              <a:rPr lang="en-AU" dirty="0" err="1"/>
              <a:t>Tutankhamun</a:t>
            </a:r>
            <a:r>
              <a:rPr lang="en-AU" dirty="0"/>
              <a:t> based on microsatellite DNA analysis. The case begins with a description of the seven royal mummies found in Va... </a:t>
            </a:r>
            <a:br>
              <a:rPr lang="en-AU" dirty="0"/>
            </a:br>
            <a:endParaRPr lang="en-AU" dirty="0"/>
          </a:p>
          <a:p>
            <a:r>
              <a:rPr lang="en-AU" dirty="0">
                <a:hlinkClick r:id="rId9"/>
              </a:rPr>
              <a:t>Murder by HIV? Grades 5-8 Edition</a:t>
            </a:r>
            <a:r>
              <a:rPr lang="en-AU" dirty="0"/>
              <a:t/>
            </a:r>
            <a:br>
              <a:rPr lang="en-AU" dirty="0"/>
            </a:br>
            <a:r>
              <a:rPr lang="en-AU" dirty="0"/>
              <a:t>This case study gives students an opportunity to draw a conclusion about an actual crime that was prosecuted in Louisiana. A physician was accused of intentionally infecting his ex-girlfriend with HIV-tainted blood drawn from a patient in his practice.... </a:t>
            </a:r>
            <a:br>
              <a:rPr lang="en-AU" dirty="0"/>
            </a:br>
            <a:endParaRPr lang="en-AU" dirty="0"/>
          </a:p>
          <a:p>
            <a:r>
              <a:rPr lang="en-AU" dirty="0">
                <a:hlinkClick r:id="rId10"/>
              </a:rPr>
              <a:t>Murder by HIV? Grades 9-12 Edition</a:t>
            </a:r>
            <a:r>
              <a:rPr lang="en-AU" dirty="0"/>
              <a:t/>
            </a:r>
            <a:br>
              <a:rPr lang="en-AU" dirty="0"/>
            </a:br>
            <a:r>
              <a:rPr lang="en-AU" dirty="0"/>
              <a:t>This case study gives students an opportunity to draw a conclusion about an actual crime that was prosecuted in Louisiana. A physician was accused of intentionally infecting his ex-girlfriend with HIV-tainted blood drawn from a patient in his practice.... </a:t>
            </a:r>
            <a:br>
              <a:rPr lang="en-AU" dirty="0"/>
            </a:br>
            <a:endParaRPr lang="en-AU" dirty="0"/>
          </a:p>
          <a:p>
            <a:r>
              <a:rPr lang="en-AU" dirty="0">
                <a:hlinkClick r:id="rId11"/>
              </a:rPr>
              <a:t>Murder by HIV? Undergraduate Edition</a:t>
            </a:r>
            <a:r>
              <a:rPr lang="en-AU" dirty="0"/>
              <a:t/>
            </a:r>
            <a:br>
              <a:rPr lang="en-AU" dirty="0"/>
            </a:br>
            <a:r>
              <a:rPr lang="en-AU" dirty="0"/>
              <a:t>This case study gives students an opportunity to draw a conclusion about an actual crime that was prosecuted in Louisiana. A physician was accused of intentionally infecting his ex-girlfriend with HIV-tainted blood drawn from a patient in his practice.... </a:t>
            </a:r>
            <a:br>
              <a:rPr lang="en-AU" dirty="0"/>
            </a:br>
            <a:endParaRPr lang="en-AU" dirty="0"/>
          </a:p>
          <a:p>
            <a:r>
              <a:rPr lang="en-AU" dirty="0">
                <a:hlinkClick r:id="rId12"/>
              </a:rPr>
              <a:t>The Boy in the Temple</a:t>
            </a:r>
            <a:r>
              <a:rPr lang="en-AU" dirty="0"/>
              <a:t/>
            </a:r>
            <a:br>
              <a:rPr lang="en-AU" dirty="0"/>
            </a:br>
            <a:r>
              <a:rPr lang="en-AU" dirty="0"/>
              <a:t>This interrupted case study examines molecular genetic evidence reported in scientific literature to determine the fate of Louis-Charles, son of Louis XVI and Marie-Antoinette of France. Controversy and </a:t>
            </a:r>
            <a:r>
              <a:rPr lang="en-AU" dirty="0" err="1"/>
              <a:t>rumors</a:t>
            </a:r>
            <a:r>
              <a:rPr lang="en-AU" dirty="0"/>
              <a:t> surrounding the death of Louis-Charles </a:t>
            </a:r>
            <a:r>
              <a:rPr lang="en-AU" dirty="0" err="1"/>
              <a:t>sug</a:t>
            </a:r>
            <a:r>
              <a:rPr lang="en-AU" dirty="0"/>
              <a:t>... </a:t>
            </a:r>
            <a:br>
              <a:rPr lang="en-AU" dirty="0"/>
            </a:br>
            <a:endParaRPr lang="en-AU" dirty="0"/>
          </a:p>
          <a:p>
            <a:r>
              <a:rPr lang="en-AU" dirty="0">
                <a:hlinkClick r:id="rId13"/>
              </a:rPr>
              <a:t>The Case of the Druid Dracula</a:t>
            </a:r>
            <a:r>
              <a:rPr lang="en-AU" dirty="0"/>
              <a:t/>
            </a:r>
            <a:br>
              <a:rPr lang="en-AU" dirty="0"/>
            </a:br>
            <a:r>
              <a:rPr lang="en-AU" dirty="0"/>
              <a:t>This case is based on a lurid crime featured on the BBC program </a:t>
            </a:r>
            <a:r>
              <a:rPr lang="en-AU" dirty="0" err="1"/>
              <a:t>Crimewatch</a:t>
            </a:r>
            <a:r>
              <a:rPr lang="en-AU" dirty="0"/>
              <a:t> in December 2001 that was solved thanks to forensic DNA analysis. Students learn how the structure of DNA and the mechanism used by cells to duplicate DNA were critical... </a:t>
            </a:r>
            <a:br>
              <a:rPr lang="en-AU" dirty="0"/>
            </a:br>
            <a:endParaRPr lang="en-AU" dirty="0"/>
          </a:p>
          <a:p>
            <a:r>
              <a:rPr lang="en-AU" dirty="0">
                <a:hlinkClick r:id="rId14"/>
              </a:rPr>
              <a:t>The Case of the Druid Dracula: Clicker Case Version</a:t>
            </a:r>
            <a:r>
              <a:rPr lang="en-AU" dirty="0"/>
              <a:t/>
            </a:r>
            <a:br>
              <a:rPr lang="en-AU" dirty="0"/>
            </a:br>
            <a:r>
              <a:rPr lang="en-AU" dirty="0"/>
              <a:t>This “clicker case” is a modified version of another case in our collection by the same name. It uses a PowerPoint presentation (~3MB) to present the case, which is punctuated by multiple-choice questions that students answer in class using... </a:t>
            </a:r>
            <a:br>
              <a:rPr lang="en-AU" dirty="0"/>
            </a:br>
            <a:endParaRPr lang="en-AU" dirty="0"/>
          </a:p>
          <a:p>
            <a:r>
              <a:rPr lang="en-AU" dirty="0">
                <a:hlinkClick r:id="rId15"/>
              </a:rPr>
              <a:t>The Sad But True Case of Earl Washington</a:t>
            </a:r>
            <a:r>
              <a:rPr lang="en-AU" dirty="0"/>
              <a:t/>
            </a:r>
            <a:br>
              <a:rPr lang="en-AU" dirty="0"/>
            </a:br>
            <a:r>
              <a:rPr lang="en-AU" dirty="0"/>
              <a:t>In 1983, Earl Washington "confessed" to a violent crime that he did not commit and was sentenced to death row. After spending seventeen years in prison for something he didn't do, Earl was released in 2001 after his innocence was proven through the use... </a:t>
            </a:r>
            <a:br>
              <a:rPr lang="en-AU" dirty="0"/>
            </a:br>
            <a:endParaRPr lang="en-AU" dirty="0"/>
          </a:p>
          <a:p>
            <a:r>
              <a:rPr lang="en-AU" dirty="0">
                <a:hlinkClick r:id="rId16"/>
              </a:rPr>
              <a:t>Thomas and Sally</a:t>
            </a:r>
            <a:r>
              <a:rPr lang="en-AU" dirty="0"/>
              <a:t/>
            </a:r>
            <a:br>
              <a:rPr lang="en-AU" dirty="0"/>
            </a:br>
            <a:r>
              <a:rPr lang="en-AU" dirty="0"/>
              <a:t>Did Thomas Jefferson, third president of the United States, have children with his slave Sally </a:t>
            </a:r>
            <a:r>
              <a:rPr lang="en-AU" dirty="0" err="1"/>
              <a:t>Hemings</a:t>
            </a:r>
            <a:r>
              <a:rPr lang="en-AU" dirty="0"/>
              <a:t>? This PowerPoint clicker case explores this controversial question as students consider the evidence for Jefferson as the father of </a:t>
            </a:r>
            <a:r>
              <a:rPr lang="en-AU" dirty="0" err="1"/>
              <a:t>Eston</a:t>
            </a:r>
            <a:r>
              <a:rPr lang="en-AU" dirty="0"/>
              <a:t> </a:t>
            </a:r>
            <a:r>
              <a:rPr lang="en-AU" dirty="0" err="1"/>
              <a:t>Hemings</a:t>
            </a:r>
            <a:r>
              <a:rPr lang="en-AU" dirty="0"/>
              <a:t>, as... </a:t>
            </a:r>
            <a:br>
              <a:rPr lang="en-AU" dirty="0"/>
            </a:br>
            <a:endParaRPr lang="en-AU" dirty="0"/>
          </a:p>
          <a:p>
            <a:r>
              <a:rPr lang="en-AU" dirty="0">
                <a:hlinkClick r:id="rId17"/>
              </a:rPr>
              <a:t>What Do We Tell the Sheriff?</a:t>
            </a:r>
            <a:r>
              <a:rPr lang="en-AU" dirty="0"/>
              <a:t/>
            </a:r>
            <a:br>
              <a:rPr lang="en-AU" dirty="0"/>
            </a:br>
            <a:r>
              <a:rPr lang="en-AU" dirty="0"/>
              <a:t>Students explore the issues involved in investigating and reporting on a scatter of skeletal remains to the police in this case study.  In addition, the case teaches students about skeletal identification and the quantification of skeletal element... </a:t>
            </a:r>
          </a:p>
          <a:p>
            <a:endParaRPr lang="en-AU" dirty="0"/>
          </a:p>
        </p:txBody>
      </p:sp>
    </p:spTree>
    <p:extLst>
      <p:ext uri="{BB962C8B-B14F-4D97-AF65-F5344CB8AC3E}">
        <p14:creationId xmlns:p14="http://schemas.microsoft.com/office/powerpoint/2010/main" val="25992756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a:t>
            </a:r>
            <a:endParaRPr lang="en-AU" dirty="0"/>
          </a:p>
        </p:txBody>
      </p:sp>
      <p:sp>
        <p:nvSpPr>
          <p:cNvPr id="3" name="Content Placeholder 2"/>
          <p:cNvSpPr>
            <a:spLocks noGrp="1"/>
          </p:cNvSpPr>
          <p:nvPr>
            <p:ph idx="1"/>
          </p:nvPr>
        </p:nvSpPr>
        <p:spPr/>
        <p:txBody>
          <a:bodyPr/>
          <a:lstStyle/>
          <a:p>
            <a:pPr marL="114300" indent="0">
              <a:buNone/>
            </a:pPr>
            <a:r>
              <a:rPr lang="en-AU" dirty="0">
                <a:hlinkClick r:id="rId2"/>
              </a:rPr>
              <a:t>http://aboutforensics.co.uk/case-studies</a:t>
            </a:r>
            <a:r>
              <a:rPr lang="en-AU" dirty="0" smtClean="0">
                <a:hlinkClick r:id="rId2"/>
              </a:rPr>
              <a:t>/</a:t>
            </a:r>
            <a:endParaRPr lang="en-AU" dirty="0" smtClean="0"/>
          </a:p>
          <a:p>
            <a:r>
              <a:rPr lang="en-AU" dirty="0" smtClean="0"/>
              <a:t>Excellent links</a:t>
            </a:r>
          </a:p>
          <a:p>
            <a:endParaRPr lang="en-AU" dirty="0" smtClean="0"/>
          </a:p>
          <a:p>
            <a:pPr marL="114300" indent="0">
              <a:buNone/>
            </a:pPr>
            <a:r>
              <a:rPr lang="en-AU" dirty="0">
                <a:hlinkClick r:id="rId3"/>
              </a:rPr>
              <a:t>http://www.crime-scene-investigator.net</a:t>
            </a:r>
            <a:r>
              <a:rPr lang="en-AU" dirty="0" smtClean="0">
                <a:hlinkClick r:id="rId3"/>
              </a:rPr>
              <a:t>/</a:t>
            </a:r>
            <a:endParaRPr lang="en-AU" dirty="0" smtClean="0"/>
          </a:p>
          <a:p>
            <a:r>
              <a:rPr lang="en-AU" dirty="0" smtClean="0"/>
              <a:t>Great “how to videos”</a:t>
            </a:r>
          </a:p>
          <a:p>
            <a:endParaRPr lang="en-AU" dirty="0"/>
          </a:p>
          <a:p>
            <a:endParaRPr lang="en-AU" dirty="0"/>
          </a:p>
        </p:txBody>
      </p:sp>
    </p:spTree>
    <p:extLst>
      <p:ext uri="{BB962C8B-B14F-4D97-AF65-F5344CB8AC3E}">
        <p14:creationId xmlns:p14="http://schemas.microsoft.com/office/powerpoint/2010/main" val="5299219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r>
              <a:rPr lang="en-AU" sz="3600" dirty="0"/>
              <a:t>"The role of the expert witness is not to determine guilt or innocence, but rather to assist the court in determining what weight is to be placed on technical evidence entered which without assistance could not be interpreted properly." (Cassidy, 1980</a:t>
            </a:r>
            <a:r>
              <a:rPr lang="en-AU" dirty="0" smtClean="0"/>
              <a:t>)</a:t>
            </a:r>
          </a:p>
        </p:txBody>
      </p:sp>
    </p:spTree>
    <p:extLst>
      <p:ext uri="{BB962C8B-B14F-4D97-AF65-F5344CB8AC3E}">
        <p14:creationId xmlns:p14="http://schemas.microsoft.com/office/powerpoint/2010/main" val="304478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Bringing it all together</a:t>
            </a:r>
            <a:endParaRPr lang="en-AU" dirty="0"/>
          </a:p>
        </p:txBody>
      </p:sp>
      <p:sp>
        <p:nvSpPr>
          <p:cNvPr id="3" name="Content Placeholder 2"/>
          <p:cNvSpPr>
            <a:spLocks noGrp="1"/>
          </p:cNvSpPr>
          <p:nvPr>
            <p:ph idx="1"/>
          </p:nvPr>
        </p:nvSpPr>
        <p:spPr/>
        <p:txBody>
          <a:bodyPr/>
          <a:lstStyle/>
          <a:p>
            <a:r>
              <a:rPr lang="en-AU" dirty="0" smtClean="0"/>
              <a:t>Use the knowledge that you have gained during this course to develop a case story, so that a crime can be solved using your evidence.</a:t>
            </a:r>
          </a:p>
          <a:p>
            <a:endParaRPr lang="en-AU" dirty="0" smtClean="0"/>
          </a:p>
          <a:p>
            <a:r>
              <a:rPr lang="en-AU" dirty="0" smtClean="0"/>
              <a:t>Then present an evidenc</a:t>
            </a:r>
            <a:r>
              <a:rPr lang="en-AU" dirty="0"/>
              <a:t>e</a:t>
            </a:r>
            <a:r>
              <a:rPr lang="en-AU" dirty="0" smtClean="0"/>
              <a:t> report that presents all of the evidence used to convict your assailant – “beyond reasonable doubt”.</a:t>
            </a:r>
            <a:endParaRPr lang="en-AU" dirty="0"/>
          </a:p>
        </p:txBody>
      </p:sp>
      <p:pic>
        <p:nvPicPr>
          <p:cNvPr id="2051" name="Picture 3" descr="C:\Users\ev034826\AppData\Local\Microsoft\Windows\Temporary Internet Files\Content.IE5\4NNR9YPA\justic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4077072"/>
            <a:ext cx="1937568" cy="257484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ev034826\AppData\Local\Microsoft\Windows\Temporary Internet Files\Content.IE5\IGNNUK38\prisoner-296515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332656"/>
            <a:ext cx="1650503" cy="109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639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Case study &amp; report</a:t>
            </a:r>
            <a:endParaRPr lang="en-AU" dirty="0"/>
          </a:p>
        </p:txBody>
      </p:sp>
      <p:sp>
        <p:nvSpPr>
          <p:cNvPr id="3" name="Content Placeholder 2"/>
          <p:cNvSpPr>
            <a:spLocks noGrp="1"/>
          </p:cNvSpPr>
          <p:nvPr>
            <p:ph idx="1"/>
          </p:nvPr>
        </p:nvSpPr>
        <p:spPr/>
        <p:txBody>
          <a:bodyPr>
            <a:normAutofit/>
          </a:bodyPr>
          <a:lstStyle/>
          <a:p>
            <a:r>
              <a:rPr lang="en-AU" dirty="0" smtClean="0"/>
              <a:t>Groups of 2-3</a:t>
            </a:r>
          </a:p>
          <a:p>
            <a:pPr marL="114300" indent="0">
              <a:buNone/>
            </a:pPr>
            <a:endParaRPr lang="en-AU" dirty="0" smtClean="0"/>
          </a:p>
          <a:p>
            <a:r>
              <a:rPr lang="en-AU" dirty="0" smtClean="0"/>
              <a:t>ASSESSMENT A) Create a crime scene </a:t>
            </a:r>
          </a:p>
          <a:p>
            <a:pPr marL="411480" lvl="1" indent="0">
              <a:buNone/>
            </a:pPr>
            <a:endParaRPr lang="en-AU" dirty="0" smtClean="0"/>
          </a:p>
          <a:p>
            <a:r>
              <a:rPr lang="en-AU" dirty="0" smtClean="0"/>
              <a:t>ASSESSMENT B): Present an evidence report </a:t>
            </a:r>
          </a:p>
          <a:p>
            <a:pPr lvl="1"/>
            <a:r>
              <a:rPr lang="en-AU" dirty="0"/>
              <a:t>D</a:t>
            </a:r>
            <a:r>
              <a:rPr lang="en-AU" dirty="0" smtClean="0"/>
              <a:t>etail how you convicted your assailant.</a:t>
            </a:r>
            <a:endParaRPr lang="en-AU" dirty="0"/>
          </a:p>
        </p:txBody>
      </p:sp>
    </p:spTree>
    <p:extLst>
      <p:ext uri="{BB962C8B-B14F-4D97-AF65-F5344CB8AC3E}">
        <p14:creationId xmlns:p14="http://schemas.microsoft.com/office/powerpoint/2010/main" val="3603752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Create a crime scene</a:t>
            </a:r>
            <a:endParaRPr lang="en-AU" dirty="0"/>
          </a:p>
        </p:txBody>
      </p:sp>
      <p:sp>
        <p:nvSpPr>
          <p:cNvPr id="3" name="Content Placeholder 2"/>
          <p:cNvSpPr>
            <a:spLocks noGrp="1"/>
          </p:cNvSpPr>
          <p:nvPr>
            <p:ph idx="1"/>
          </p:nvPr>
        </p:nvSpPr>
        <p:spPr/>
        <p:txBody>
          <a:bodyPr/>
          <a:lstStyle/>
          <a:p>
            <a:pPr marL="114300" indent="0">
              <a:buNone/>
            </a:pPr>
            <a:r>
              <a:rPr lang="en-AU" dirty="0" smtClean="0"/>
              <a:t>ASSESSMENT (A)</a:t>
            </a:r>
          </a:p>
          <a:p>
            <a:pPr marL="114300" indent="0">
              <a:buNone/>
            </a:pPr>
            <a:endParaRPr lang="en-AU" dirty="0" smtClean="0"/>
          </a:p>
          <a:p>
            <a:r>
              <a:rPr lang="en-AU" dirty="0" smtClean="0"/>
              <a:t>Class </a:t>
            </a:r>
            <a:r>
              <a:rPr lang="en-AU" dirty="0"/>
              <a:t>walk through or presentation to try to solve each other’s crime </a:t>
            </a:r>
            <a:r>
              <a:rPr lang="en-AU" dirty="0" smtClean="0"/>
              <a:t>scenes.</a:t>
            </a:r>
          </a:p>
          <a:p>
            <a:endParaRPr lang="en-AU" dirty="0" smtClean="0"/>
          </a:p>
          <a:p>
            <a:r>
              <a:rPr lang="en-AU" dirty="0" smtClean="0"/>
              <a:t>This </a:t>
            </a:r>
            <a:r>
              <a:rPr lang="en-AU" dirty="0"/>
              <a:t>can be in your choice of format (must be decided today</a:t>
            </a:r>
            <a:r>
              <a:rPr lang="en-AU" dirty="0" smtClean="0"/>
              <a:t>)!</a:t>
            </a:r>
          </a:p>
          <a:p>
            <a:pPr lvl="1"/>
            <a:r>
              <a:rPr lang="en-AU" b="1" dirty="0" smtClean="0"/>
              <a:t>Story </a:t>
            </a:r>
            <a:r>
              <a:rPr lang="en-AU" b="1" dirty="0"/>
              <a:t>board </a:t>
            </a:r>
            <a:r>
              <a:rPr lang="en-AU" dirty="0"/>
              <a:t>(like media studies or </a:t>
            </a:r>
            <a:r>
              <a:rPr lang="en-AU" dirty="0" err="1"/>
              <a:t>english</a:t>
            </a:r>
            <a:r>
              <a:rPr lang="en-AU" dirty="0"/>
              <a:t> </a:t>
            </a:r>
            <a:r>
              <a:rPr lang="en-AU" dirty="0" smtClean="0"/>
              <a:t>projects)</a:t>
            </a:r>
          </a:p>
          <a:p>
            <a:pPr lvl="1"/>
            <a:r>
              <a:rPr lang="en-AU" b="1" dirty="0" smtClean="0"/>
              <a:t>Power </a:t>
            </a:r>
            <a:r>
              <a:rPr lang="en-AU" b="1" dirty="0"/>
              <a:t>point </a:t>
            </a:r>
            <a:r>
              <a:rPr lang="en-AU" b="1" dirty="0" smtClean="0"/>
              <a:t>presentation </a:t>
            </a:r>
            <a:r>
              <a:rPr lang="en-AU" dirty="0" smtClean="0"/>
              <a:t>(includes verbal presentation)</a:t>
            </a:r>
          </a:p>
          <a:p>
            <a:pPr lvl="1"/>
            <a:r>
              <a:rPr lang="en-AU" b="1" dirty="0" smtClean="0"/>
              <a:t>Film</a:t>
            </a:r>
          </a:p>
          <a:p>
            <a:pPr lvl="1"/>
            <a:r>
              <a:rPr lang="en-AU" dirty="0" smtClean="0"/>
              <a:t>An </a:t>
            </a:r>
            <a:r>
              <a:rPr lang="en-AU" b="1" dirty="0"/>
              <a:t>actual crime scene set up in the class </a:t>
            </a:r>
            <a:r>
              <a:rPr lang="en-AU" b="1" dirty="0" smtClean="0"/>
              <a:t>room</a:t>
            </a:r>
            <a:endParaRPr lang="en-AU" dirty="0" smtClean="0"/>
          </a:p>
          <a:p>
            <a:pPr lvl="1"/>
            <a:r>
              <a:rPr lang="en-AU" b="1" dirty="0" smtClean="0"/>
              <a:t>Model </a:t>
            </a:r>
            <a:r>
              <a:rPr lang="en-AU" b="1" dirty="0"/>
              <a:t>crime </a:t>
            </a:r>
            <a:r>
              <a:rPr lang="en-AU" b="1" dirty="0" smtClean="0"/>
              <a:t>scene </a:t>
            </a:r>
            <a:r>
              <a:rPr lang="en-AU" dirty="0" smtClean="0"/>
              <a:t>– </a:t>
            </a:r>
            <a:r>
              <a:rPr lang="en-AU" dirty="0" err="1" smtClean="0"/>
              <a:t>eg</a:t>
            </a:r>
            <a:r>
              <a:rPr lang="en-AU" dirty="0" smtClean="0"/>
              <a:t> in a shoe box</a:t>
            </a:r>
            <a:endParaRPr lang="en-AU" b="1" dirty="0"/>
          </a:p>
          <a:p>
            <a:endParaRPr lang="en-AU" dirty="0"/>
          </a:p>
        </p:txBody>
      </p:sp>
    </p:spTree>
    <p:extLst>
      <p:ext uri="{BB962C8B-B14F-4D97-AF65-F5344CB8AC3E}">
        <p14:creationId xmlns:p14="http://schemas.microsoft.com/office/powerpoint/2010/main" val="804307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Present a report</a:t>
            </a:r>
            <a:endParaRPr lang="en-AU" dirty="0"/>
          </a:p>
        </p:txBody>
      </p:sp>
      <p:sp>
        <p:nvSpPr>
          <p:cNvPr id="3" name="Content Placeholder 2"/>
          <p:cNvSpPr>
            <a:spLocks noGrp="1"/>
          </p:cNvSpPr>
          <p:nvPr>
            <p:ph idx="1"/>
          </p:nvPr>
        </p:nvSpPr>
        <p:spPr/>
        <p:txBody>
          <a:bodyPr/>
          <a:lstStyle/>
          <a:p>
            <a:pPr marL="114300" indent="0">
              <a:buNone/>
            </a:pPr>
            <a:r>
              <a:rPr lang="en-AU" dirty="0" smtClean="0"/>
              <a:t>ASSESSMENT </a:t>
            </a:r>
            <a:r>
              <a:rPr lang="en-AU" dirty="0"/>
              <a:t>B): Present an evidence report </a:t>
            </a:r>
            <a:endParaRPr lang="en-AU" dirty="0" smtClean="0"/>
          </a:p>
          <a:p>
            <a:pPr marL="114300" indent="0">
              <a:buNone/>
            </a:pPr>
            <a:endParaRPr lang="en-AU" dirty="0" smtClean="0"/>
          </a:p>
          <a:p>
            <a:r>
              <a:rPr lang="en-AU" dirty="0" smtClean="0"/>
              <a:t>Evidence, evidence, evidence</a:t>
            </a:r>
          </a:p>
          <a:p>
            <a:pPr lvl="1"/>
            <a:r>
              <a:rPr lang="en-AU" dirty="0" smtClean="0"/>
              <a:t>Detail </a:t>
            </a:r>
            <a:r>
              <a:rPr lang="en-AU" dirty="0"/>
              <a:t>how you convicted your </a:t>
            </a:r>
            <a:r>
              <a:rPr lang="en-AU" dirty="0" smtClean="0"/>
              <a:t>assailant</a:t>
            </a:r>
          </a:p>
          <a:p>
            <a:pPr lvl="1"/>
            <a:r>
              <a:rPr lang="en-AU" dirty="0" smtClean="0"/>
              <a:t>Provide detailed evidence</a:t>
            </a:r>
            <a:endParaRPr lang="en-AU" dirty="0"/>
          </a:p>
          <a:p>
            <a:pPr lvl="1"/>
            <a:r>
              <a:rPr lang="en-AU" dirty="0" smtClean="0"/>
              <a:t>Acceptable report formats</a:t>
            </a:r>
          </a:p>
          <a:p>
            <a:pPr lvl="2"/>
            <a:r>
              <a:rPr lang="en-AU" dirty="0" smtClean="0"/>
              <a:t>Written</a:t>
            </a:r>
          </a:p>
          <a:p>
            <a:pPr lvl="2"/>
            <a:r>
              <a:rPr lang="en-AU" dirty="0" smtClean="0"/>
              <a:t>Power point</a:t>
            </a:r>
          </a:p>
          <a:p>
            <a:pPr lvl="2"/>
            <a:endParaRPr lang="en-AU" dirty="0"/>
          </a:p>
          <a:p>
            <a:endParaRPr lang="en-AU" dirty="0"/>
          </a:p>
        </p:txBody>
      </p:sp>
    </p:spTree>
    <p:extLst>
      <p:ext uri="{BB962C8B-B14F-4D97-AF65-F5344CB8AC3E}">
        <p14:creationId xmlns:p14="http://schemas.microsoft.com/office/powerpoint/2010/main" val="546602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Today’s format:</a:t>
            </a:r>
            <a:endParaRPr lang="en-AU" dirty="0"/>
          </a:p>
        </p:txBody>
      </p:sp>
      <p:sp>
        <p:nvSpPr>
          <p:cNvPr id="3" name="Content Placeholder 2"/>
          <p:cNvSpPr>
            <a:spLocks noGrp="1"/>
          </p:cNvSpPr>
          <p:nvPr>
            <p:ph idx="1"/>
          </p:nvPr>
        </p:nvSpPr>
        <p:spPr/>
        <p:txBody>
          <a:bodyPr/>
          <a:lstStyle/>
          <a:p>
            <a:r>
              <a:rPr lang="en-AU" dirty="0" smtClean="0"/>
              <a:t>Form groups of 2, maximum 3</a:t>
            </a:r>
          </a:p>
          <a:p>
            <a:endParaRPr lang="en-AU" dirty="0" smtClean="0"/>
          </a:p>
          <a:p>
            <a:r>
              <a:rPr lang="en-AU" dirty="0" smtClean="0"/>
              <a:t>Each group come and get:</a:t>
            </a:r>
          </a:p>
          <a:p>
            <a:pPr lvl="1"/>
            <a:r>
              <a:rPr lang="en-AU" dirty="0" smtClean="0"/>
              <a:t>Butcher’s paper and a permanent marker.</a:t>
            </a:r>
          </a:p>
          <a:p>
            <a:pPr lvl="1"/>
            <a:endParaRPr lang="en-AU" dirty="0" smtClean="0"/>
          </a:p>
          <a:p>
            <a:r>
              <a:rPr lang="en-AU" dirty="0" smtClean="0"/>
              <a:t>Brainstorm through focus groups</a:t>
            </a:r>
          </a:p>
          <a:p>
            <a:endParaRPr lang="en-AU" dirty="0"/>
          </a:p>
          <a:p>
            <a:r>
              <a:rPr lang="en-AU" dirty="0" smtClean="0"/>
              <a:t>Discuss questions as a group</a:t>
            </a:r>
          </a:p>
          <a:p>
            <a:pPr marL="114300" indent="0">
              <a:buNone/>
            </a:pPr>
            <a:endParaRPr lang="en-AU" dirty="0" smtClean="0"/>
          </a:p>
        </p:txBody>
      </p:sp>
    </p:spTree>
    <p:extLst>
      <p:ext uri="{BB962C8B-B14F-4D97-AF65-F5344CB8AC3E}">
        <p14:creationId xmlns:p14="http://schemas.microsoft.com/office/powerpoint/2010/main" val="2191010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Focus groups</a:t>
            </a:r>
            <a:endParaRPr lang="en-AU" dirty="0"/>
          </a:p>
        </p:txBody>
      </p:sp>
      <p:sp>
        <p:nvSpPr>
          <p:cNvPr id="3" name="Content Placeholder 2"/>
          <p:cNvSpPr>
            <a:spLocks noGrp="1"/>
          </p:cNvSpPr>
          <p:nvPr>
            <p:ph idx="1"/>
          </p:nvPr>
        </p:nvSpPr>
        <p:spPr/>
        <p:txBody>
          <a:bodyPr>
            <a:normAutofit/>
          </a:bodyPr>
          <a:lstStyle/>
          <a:p>
            <a:pPr marL="114300" indent="0">
              <a:buNone/>
            </a:pPr>
            <a:r>
              <a:rPr lang="en-AU" b="1" dirty="0"/>
              <a:t>Question 1 – Write down (at least) five possible case study ideas.</a:t>
            </a:r>
          </a:p>
          <a:p>
            <a:r>
              <a:rPr lang="en-AU" dirty="0" smtClean="0"/>
              <a:t>10 min</a:t>
            </a:r>
          </a:p>
          <a:p>
            <a:r>
              <a:rPr lang="en-AU" dirty="0" smtClean="0"/>
              <a:t>Group share</a:t>
            </a:r>
          </a:p>
          <a:p>
            <a:endParaRPr lang="en-AU" dirty="0" smtClean="0"/>
          </a:p>
          <a:p>
            <a:pPr marL="114300" indent="0">
              <a:buNone/>
            </a:pPr>
            <a:r>
              <a:rPr lang="en-AU" b="1" dirty="0" smtClean="0"/>
              <a:t>Question 2 – Review the case-studies presented.</a:t>
            </a:r>
          </a:p>
          <a:p>
            <a:r>
              <a:rPr lang="en-AU" dirty="0"/>
              <a:t>Group share</a:t>
            </a:r>
          </a:p>
          <a:p>
            <a:pPr marL="114300" indent="0">
              <a:buNone/>
            </a:pPr>
            <a:endParaRPr lang="en-AU" b="1" dirty="0"/>
          </a:p>
        </p:txBody>
      </p:sp>
    </p:spTree>
    <p:extLst>
      <p:ext uri="{BB962C8B-B14F-4D97-AF65-F5344CB8AC3E}">
        <p14:creationId xmlns:p14="http://schemas.microsoft.com/office/powerpoint/2010/main" val="14420211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Focus group</a:t>
            </a:r>
            <a:endParaRPr lang="en-AU" dirty="0"/>
          </a:p>
        </p:txBody>
      </p:sp>
      <p:sp>
        <p:nvSpPr>
          <p:cNvPr id="3" name="Content Placeholder 2"/>
          <p:cNvSpPr>
            <a:spLocks noGrp="1"/>
          </p:cNvSpPr>
          <p:nvPr>
            <p:ph idx="1"/>
          </p:nvPr>
        </p:nvSpPr>
        <p:spPr/>
        <p:txBody>
          <a:bodyPr/>
          <a:lstStyle/>
          <a:p>
            <a:pPr marL="114300" indent="0">
              <a:buNone/>
            </a:pPr>
            <a:r>
              <a:rPr lang="en-AU" b="1" dirty="0"/>
              <a:t>Question 3 - Choose your “story”</a:t>
            </a:r>
          </a:p>
          <a:p>
            <a:r>
              <a:rPr lang="en-AU" dirty="0"/>
              <a:t>5 min</a:t>
            </a:r>
          </a:p>
          <a:p>
            <a:r>
              <a:rPr lang="en-AU" dirty="0"/>
              <a:t>Write your case study story on the group register.</a:t>
            </a:r>
          </a:p>
          <a:p>
            <a:pPr marL="114300" indent="0">
              <a:buNone/>
            </a:pPr>
            <a:endParaRPr lang="en-AU" dirty="0"/>
          </a:p>
          <a:p>
            <a:pPr marL="114300" indent="0">
              <a:buNone/>
            </a:pPr>
            <a:r>
              <a:rPr lang="en-AU" b="1" dirty="0"/>
              <a:t>Question 3 – Discuss and select your evidence types</a:t>
            </a:r>
            <a:endParaRPr lang="en-AU" dirty="0"/>
          </a:p>
          <a:p>
            <a:endParaRPr lang="en-AU" dirty="0"/>
          </a:p>
        </p:txBody>
      </p:sp>
    </p:spTree>
    <p:extLst>
      <p:ext uri="{BB962C8B-B14F-4D97-AF65-F5344CB8AC3E}">
        <p14:creationId xmlns:p14="http://schemas.microsoft.com/office/powerpoint/2010/main" val="36064510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439</TotalTime>
  <Words>393</Words>
  <Application>Microsoft Office PowerPoint</Application>
  <PresentationFormat>On-screen Show (4:3)</PresentationFormat>
  <Paragraphs>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Forensic case study</vt:lpstr>
      <vt:lpstr>PowerPoint Presentation</vt:lpstr>
      <vt:lpstr>Bringing it all together</vt:lpstr>
      <vt:lpstr>Case study &amp; report</vt:lpstr>
      <vt:lpstr>Create a crime scene</vt:lpstr>
      <vt:lpstr>Present a report</vt:lpstr>
      <vt:lpstr>Today’s format:</vt:lpstr>
      <vt:lpstr>Focus groups</vt:lpstr>
      <vt:lpstr>Focus group</vt:lpstr>
      <vt:lpstr>Create the scene</vt:lpstr>
      <vt:lpstr>PowerPoint Presentation</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Casts &amp; Impressions</dc:title>
  <dc:creator>BARRACLOUGH Shannon</dc:creator>
  <cp:lastModifiedBy>FINDLAY Jennifer</cp:lastModifiedBy>
  <cp:revision>34</cp:revision>
  <cp:lastPrinted>2017-12-04T01:30:50Z</cp:lastPrinted>
  <dcterms:created xsi:type="dcterms:W3CDTF">2017-08-13T22:35:22Z</dcterms:created>
  <dcterms:modified xsi:type="dcterms:W3CDTF">2017-12-04T01:31:13Z</dcterms:modified>
</cp:coreProperties>
</file>