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Lst>
  <p:sldSz cx="9144000" cy="6858000" type="screen4x3"/>
  <p:notesSz cx="9926638"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5"/>
  </p:normalViewPr>
  <p:slideViewPr>
    <p:cSldViewPr>
      <p:cViewPr varScale="1">
        <p:scale>
          <a:sx n="105" d="100"/>
          <a:sy n="105" d="100"/>
        </p:scale>
        <p:origin x="1188"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1543"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798" y="1"/>
            <a:ext cx="4301543" cy="341064"/>
          </a:xfrm>
          <a:prstGeom prst="rect">
            <a:avLst/>
          </a:prstGeom>
        </p:spPr>
        <p:txBody>
          <a:bodyPr vert="horz" lIns="91440" tIns="45720" rIns="91440" bIns="45720" rtlCol="0"/>
          <a:lstStyle>
            <a:lvl1pPr algn="r">
              <a:defRPr sz="1200"/>
            </a:lvl1pPr>
          </a:lstStyle>
          <a:p>
            <a:fld id="{CA78562F-0D7C-4286-88B5-67C18E88E6E9}" type="datetimeFigureOut">
              <a:rPr lang="en-US" smtClean="0"/>
              <a:t>10/31/2019</a:t>
            </a:fld>
            <a:endParaRPr lang="en-US"/>
          </a:p>
        </p:txBody>
      </p:sp>
      <p:sp>
        <p:nvSpPr>
          <p:cNvPr id="4" name="Footer Placeholder 3"/>
          <p:cNvSpPr>
            <a:spLocks noGrp="1"/>
          </p:cNvSpPr>
          <p:nvPr>
            <p:ph type="ftr" sz="quarter" idx="2"/>
          </p:nvPr>
        </p:nvSpPr>
        <p:spPr>
          <a:xfrm>
            <a:off x="0" y="6456612"/>
            <a:ext cx="4301543" cy="3410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798" y="6456612"/>
            <a:ext cx="4301543" cy="341063"/>
          </a:xfrm>
          <a:prstGeom prst="rect">
            <a:avLst/>
          </a:prstGeom>
        </p:spPr>
        <p:txBody>
          <a:bodyPr vert="horz" lIns="91440" tIns="45720" rIns="91440" bIns="45720" rtlCol="0" anchor="b"/>
          <a:lstStyle>
            <a:lvl1pPr algn="r">
              <a:defRPr sz="1200"/>
            </a:lvl1pPr>
          </a:lstStyle>
          <a:p>
            <a:fld id="{F36F9736-904A-4EF1-A18A-C9BFAB7723A3}" type="slidenum">
              <a:rPr lang="en-US" smtClean="0"/>
              <a:t>‹#›</a:t>
            </a:fld>
            <a:endParaRPr lang="en-US"/>
          </a:p>
        </p:txBody>
      </p:sp>
    </p:spTree>
    <p:extLst>
      <p:ext uri="{BB962C8B-B14F-4D97-AF65-F5344CB8AC3E}">
        <p14:creationId xmlns:p14="http://schemas.microsoft.com/office/powerpoint/2010/main" val="39538575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1543" cy="34145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3372" y="0"/>
            <a:ext cx="4301543" cy="341458"/>
          </a:xfrm>
          <a:prstGeom prst="rect">
            <a:avLst/>
          </a:prstGeom>
        </p:spPr>
        <p:txBody>
          <a:bodyPr vert="horz" lIns="91440" tIns="45720" rIns="91440" bIns="45720" rtlCol="0"/>
          <a:lstStyle>
            <a:lvl1pPr algn="r">
              <a:defRPr sz="1200"/>
            </a:lvl1pPr>
          </a:lstStyle>
          <a:p>
            <a:fld id="{92D432EC-FCE0-4BFE-8B92-906875AE9B8E}" type="datetimeFigureOut">
              <a:rPr lang="en-US" smtClean="0"/>
              <a:t>10/31/2019</a:t>
            </a:fld>
            <a:endParaRPr lang="en-US"/>
          </a:p>
        </p:txBody>
      </p:sp>
      <p:sp>
        <p:nvSpPr>
          <p:cNvPr id="4" name="Slide Image Placeholder 3"/>
          <p:cNvSpPr>
            <a:spLocks noGrp="1" noRot="1" noChangeAspect="1"/>
          </p:cNvSpPr>
          <p:nvPr>
            <p:ph type="sldImg" idx="2"/>
          </p:nvPr>
        </p:nvSpPr>
        <p:spPr>
          <a:xfrm>
            <a:off x="3433763" y="849313"/>
            <a:ext cx="3059112" cy="22939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2664" y="3271382"/>
            <a:ext cx="7941310" cy="2676584"/>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456219"/>
            <a:ext cx="4301543" cy="34145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3372" y="6456219"/>
            <a:ext cx="4301543" cy="341457"/>
          </a:xfrm>
          <a:prstGeom prst="rect">
            <a:avLst/>
          </a:prstGeom>
        </p:spPr>
        <p:txBody>
          <a:bodyPr vert="horz" lIns="91440" tIns="45720" rIns="91440" bIns="45720" rtlCol="0" anchor="b"/>
          <a:lstStyle>
            <a:lvl1pPr algn="r">
              <a:defRPr sz="1200"/>
            </a:lvl1pPr>
          </a:lstStyle>
          <a:p>
            <a:fld id="{8C1C4253-A321-40E1-8560-B250879E3472}" type="slidenum">
              <a:rPr lang="en-US" smtClean="0"/>
              <a:t>‹#›</a:t>
            </a:fld>
            <a:endParaRPr lang="en-US"/>
          </a:p>
        </p:txBody>
      </p:sp>
    </p:spTree>
    <p:extLst>
      <p:ext uri="{BB962C8B-B14F-4D97-AF65-F5344CB8AC3E}">
        <p14:creationId xmlns:p14="http://schemas.microsoft.com/office/powerpoint/2010/main" val="1772716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1C4253-A321-40E1-8560-B250879E3472}" type="slidenum">
              <a:rPr lang="en-US" smtClean="0"/>
              <a:t>1</a:t>
            </a:fld>
            <a:endParaRPr lang="en-US"/>
          </a:p>
        </p:txBody>
      </p:sp>
    </p:spTree>
    <p:extLst>
      <p:ext uri="{BB962C8B-B14F-4D97-AF65-F5344CB8AC3E}">
        <p14:creationId xmlns:p14="http://schemas.microsoft.com/office/powerpoint/2010/main" val="759840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1C4253-A321-40E1-8560-B250879E3472}" type="slidenum">
              <a:rPr lang="en-US" smtClean="0"/>
              <a:t>10</a:t>
            </a:fld>
            <a:endParaRPr lang="en-US"/>
          </a:p>
        </p:txBody>
      </p:sp>
    </p:spTree>
    <p:extLst>
      <p:ext uri="{BB962C8B-B14F-4D97-AF65-F5344CB8AC3E}">
        <p14:creationId xmlns:p14="http://schemas.microsoft.com/office/powerpoint/2010/main" val="956133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1C4253-A321-40E1-8560-B250879E3472}" type="slidenum">
              <a:rPr lang="en-US" smtClean="0"/>
              <a:t>11</a:t>
            </a:fld>
            <a:endParaRPr lang="en-US"/>
          </a:p>
        </p:txBody>
      </p:sp>
    </p:spTree>
    <p:extLst>
      <p:ext uri="{BB962C8B-B14F-4D97-AF65-F5344CB8AC3E}">
        <p14:creationId xmlns:p14="http://schemas.microsoft.com/office/powerpoint/2010/main" val="1961675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1C4253-A321-40E1-8560-B250879E3472}" type="slidenum">
              <a:rPr lang="en-US" smtClean="0"/>
              <a:t>12</a:t>
            </a:fld>
            <a:endParaRPr lang="en-US"/>
          </a:p>
        </p:txBody>
      </p:sp>
    </p:spTree>
    <p:extLst>
      <p:ext uri="{BB962C8B-B14F-4D97-AF65-F5344CB8AC3E}">
        <p14:creationId xmlns:p14="http://schemas.microsoft.com/office/powerpoint/2010/main" val="2323810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1C4253-A321-40E1-8560-B250879E3472}" type="slidenum">
              <a:rPr lang="en-US" smtClean="0"/>
              <a:t>13</a:t>
            </a:fld>
            <a:endParaRPr lang="en-US"/>
          </a:p>
        </p:txBody>
      </p:sp>
    </p:spTree>
    <p:extLst>
      <p:ext uri="{BB962C8B-B14F-4D97-AF65-F5344CB8AC3E}">
        <p14:creationId xmlns:p14="http://schemas.microsoft.com/office/powerpoint/2010/main" val="3564628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1C4253-A321-40E1-8560-B250879E3472}" type="slidenum">
              <a:rPr lang="en-US" smtClean="0"/>
              <a:t>14</a:t>
            </a:fld>
            <a:endParaRPr lang="en-US"/>
          </a:p>
        </p:txBody>
      </p:sp>
    </p:spTree>
    <p:extLst>
      <p:ext uri="{BB962C8B-B14F-4D97-AF65-F5344CB8AC3E}">
        <p14:creationId xmlns:p14="http://schemas.microsoft.com/office/powerpoint/2010/main" val="698644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1C4253-A321-40E1-8560-B250879E3472}" type="slidenum">
              <a:rPr lang="en-US" smtClean="0"/>
              <a:t>2</a:t>
            </a:fld>
            <a:endParaRPr lang="en-US"/>
          </a:p>
        </p:txBody>
      </p:sp>
    </p:spTree>
    <p:extLst>
      <p:ext uri="{BB962C8B-B14F-4D97-AF65-F5344CB8AC3E}">
        <p14:creationId xmlns:p14="http://schemas.microsoft.com/office/powerpoint/2010/main" val="164734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1C4253-A321-40E1-8560-B250879E3472}" type="slidenum">
              <a:rPr lang="en-US" smtClean="0"/>
              <a:t>3</a:t>
            </a:fld>
            <a:endParaRPr lang="en-US"/>
          </a:p>
        </p:txBody>
      </p:sp>
    </p:spTree>
    <p:extLst>
      <p:ext uri="{BB962C8B-B14F-4D97-AF65-F5344CB8AC3E}">
        <p14:creationId xmlns:p14="http://schemas.microsoft.com/office/powerpoint/2010/main" val="838062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1C4253-A321-40E1-8560-B250879E3472}" type="slidenum">
              <a:rPr lang="en-US" smtClean="0"/>
              <a:t>4</a:t>
            </a:fld>
            <a:endParaRPr lang="en-US"/>
          </a:p>
        </p:txBody>
      </p:sp>
    </p:spTree>
    <p:extLst>
      <p:ext uri="{BB962C8B-B14F-4D97-AF65-F5344CB8AC3E}">
        <p14:creationId xmlns:p14="http://schemas.microsoft.com/office/powerpoint/2010/main" val="2521857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1C4253-A321-40E1-8560-B250879E3472}" type="slidenum">
              <a:rPr lang="en-US" smtClean="0"/>
              <a:t>5</a:t>
            </a:fld>
            <a:endParaRPr lang="en-US"/>
          </a:p>
        </p:txBody>
      </p:sp>
    </p:spTree>
    <p:extLst>
      <p:ext uri="{BB962C8B-B14F-4D97-AF65-F5344CB8AC3E}">
        <p14:creationId xmlns:p14="http://schemas.microsoft.com/office/powerpoint/2010/main" val="4276875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1C4253-A321-40E1-8560-B250879E3472}" type="slidenum">
              <a:rPr lang="en-US" smtClean="0"/>
              <a:t>6</a:t>
            </a:fld>
            <a:endParaRPr lang="en-US"/>
          </a:p>
        </p:txBody>
      </p:sp>
    </p:spTree>
    <p:extLst>
      <p:ext uri="{BB962C8B-B14F-4D97-AF65-F5344CB8AC3E}">
        <p14:creationId xmlns:p14="http://schemas.microsoft.com/office/powerpoint/2010/main" val="2269201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1C4253-A321-40E1-8560-B250879E3472}" type="slidenum">
              <a:rPr lang="en-US" smtClean="0"/>
              <a:t>7</a:t>
            </a:fld>
            <a:endParaRPr lang="en-US"/>
          </a:p>
        </p:txBody>
      </p:sp>
    </p:spTree>
    <p:extLst>
      <p:ext uri="{BB962C8B-B14F-4D97-AF65-F5344CB8AC3E}">
        <p14:creationId xmlns:p14="http://schemas.microsoft.com/office/powerpoint/2010/main" val="1426578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1C4253-A321-40E1-8560-B250879E3472}" type="slidenum">
              <a:rPr lang="en-US" smtClean="0"/>
              <a:t>8</a:t>
            </a:fld>
            <a:endParaRPr lang="en-US"/>
          </a:p>
        </p:txBody>
      </p:sp>
    </p:spTree>
    <p:extLst>
      <p:ext uri="{BB962C8B-B14F-4D97-AF65-F5344CB8AC3E}">
        <p14:creationId xmlns:p14="http://schemas.microsoft.com/office/powerpoint/2010/main" val="1656105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1C4253-A321-40E1-8560-B250879E3472}" type="slidenum">
              <a:rPr lang="en-US" smtClean="0"/>
              <a:t>9</a:t>
            </a:fld>
            <a:endParaRPr lang="en-US"/>
          </a:p>
        </p:txBody>
      </p:sp>
    </p:spTree>
    <p:extLst>
      <p:ext uri="{BB962C8B-B14F-4D97-AF65-F5344CB8AC3E}">
        <p14:creationId xmlns:p14="http://schemas.microsoft.com/office/powerpoint/2010/main" val="1008332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2923745C-078D-4977-8878-43CC63DB035A}" type="datetimeFigureOut">
              <a:rPr lang="en-AU" smtClean="0"/>
              <a:t>31/10/2019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DF2F645-4E01-406E-B6E2-900560B2D38E}" type="slidenum">
              <a:rPr lang="en-AU" smtClean="0"/>
              <a:t>‹#›</a:t>
            </a:fld>
            <a:endParaRPr lang="en-AU"/>
          </a:p>
        </p:txBody>
      </p:sp>
    </p:spTree>
    <p:extLst>
      <p:ext uri="{BB962C8B-B14F-4D97-AF65-F5344CB8AC3E}">
        <p14:creationId xmlns:p14="http://schemas.microsoft.com/office/powerpoint/2010/main" val="1118804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923745C-078D-4977-8878-43CC63DB035A}" type="datetimeFigureOut">
              <a:rPr lang="en-AU" smtClean="0"/>
              <a:t>31/10/2019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DF2F645-4E01-406E-B6E2-900560B2D38E}" type="slidenum">
              <a:rPr lang="en-AU" smtClean="0"/>
              <a:t>‹#›</a:t>
            </a:fld>
            <a:endParaRPr lang="en-AU"/>
          </a:p>
        </p:txBody>
      </p:sp>
    </p:spTree>
    <p:extLst>
      <p:ext uri="{BB962C8B-B14F-4D97-AF65-F5344CB8AC3E}">
        <p14:creationId xmlns:p14="http://schemas.microsoft.com/office/powerpoint/2010/main" val="2140630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923745C-078D-4977-8878-43CC63DB035A}" type="datetimeFigureOut">
              <a:rPr lang="en-AU" smtClean="0"/>
              <a:t>31/10/2019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DF2F645-4E01-406E-B6E2-900560B2D38E}" type="slidenum">
              <a:rPr lang="en-AU" smtClean="0"/>
              <a:t>‹#›</a:t>
            </a:fld>
            <a:endParaRPr lang="en-AU"/>
          </a:p>
        </p:txBody>
      </p:sp>
    </p:spTree>
    <p:extLst>
      <p:ext uri="{BB962C8B-B14F-4D97-AF65-F5344CB8AC3E}">
        <p14:creationId xmlns:p14="http://schemas.microsoft.com/office/powerpoint/2010/main" val="808469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923745C-078D-4977-8878-43CC63DB035A}" type="datetimeFigureOut">
              <a:rPr lang="en-AU" smtClean="0"/>
              <a:t>31/10/2019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DF2F645-4E01-406E-B6E2-900560B2D38E}" type="slidenum">
              <a:rPr lang="en-AU" smtClean="0"/>
              <a:t>‹#›</a:t>
            </a:fld>
            <a:endParaRPr lang="en-AU"/>
          </a:p>
        </p:txBody>
      </p:sp>
    </p:spTree>
    <p:extLst>
      <p:ext uri="{BB962C8B-B14F-4D97-AF65-F5344CB8AC3E}">
        <p14:creationId xmlns:p14="http://schemas.microsoft.com/office/powerpoint/2010/main" val="1817506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23745C-078D-4977-8878-43CC63DB035A}" type="datetimeFigureOut">
              <a:rPr lang="en-AU" smtClean="0"/>
              <a:t>31/10/2019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DF2F645-4E01-406E-B6E2-900560B2D38E}" type="slidenum">
              <a:rPr lang="en-AU" smtClean="0"/>
              <a:t>‹#›</a:t>
            </a:fld>
            <a:endParaRPr lang="en-AU"/>
          </a:p>
        </p:txBody>
      </p:sp>
    </p:spTree>
    <p:extLst>
      <p:ext uri="{BB962C8B-B14F-4D97-AF65-F5344CB8AC3E}">
        <p14:creationId xmlns:p14="http://schemas.microsoft.com/office/powerpoint/2010/main" val="3151693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2923745C-078D-4977-8878-43CC63DB035A}" type="datetimeFigureOut">
              <a:rPr lang="en-AU" smtClean="0"/>
              <a:t>31/10/2019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DF2F645-4E01-406E-B6E2-900560B2D38E}" type="slidenum">
              <a:rPr lang="en-AU" smtClean="0"/>
              <a:t>‹#›</a:t>
            </a:fld>
            <a:endParaRPr lang="en-AU"/>
          </a:p>
        </p:txBody>
      </p:sp>
    </p:spTree>
    <p:extLst>
      <p:ext uri="{BB962C8B-B14F-4D97-AF65-F5344CB8AC3E}">
        <p14:creationId xmlns:p14="http://schemas.microsoft.com/office/powerpoint/2010/main" val="1987205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2923745C-078D-4977-8878-43CC63DB035A}" type="datetimeFigureOut">
              <a:rPr lang="en-AU" smtClean="0"/>
              <a:t>31/10/2019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DF2F645-4E01-406E-B6E2-900560B2D38E}" type="slidenum">
              <a:rPr lang="en-AU" smtClean="0"/>
              <a:t>‹#›</a:t>
            </a:fld>
            <a:endParaRPr lang="en-AU"/>
          </a:p>
        </p:txBody>
      </p:sp>
    </p:spTree>
    <p:extLst>
      <p:ext uri="{BB962C8B-B14F-4D97-AF65-F5344CB8AC3E}">
        <p14:creationId xmlns:p14="http://schemas.microsoft.com/office/powerpoint/2010/main" val="3974320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2923745C-078D-4977-8878-43CC63DB035A}" type="datetimeFigureOut">
              <a:rPr lang="en-AU" smtClean="0"/>
              <a:t>31/10/2019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DF2F645-4E01-406E-B6E2-900560B2D38E}" type="slidenum">
              <a:rPr lang="en-AU" smtClean="0"/>
              <a:t>‹#›</a:t>
            </a:fld>
            <a:endParaRPr lang="en-AU"/>
          </a:p>
        </p:txBody>
      </p:sp>
    </p:spTree>
    <p:extLst>
      <p:ext uri="{BB962C8B-B14F-4D97-AF65-F5344CB8AC3E}">
        <p14:creationId xmlns:p14="http://schemas.microsoft.com/office/powerpoint/2010/main" val="2965074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23745C-078D-4977-8878-43CC63DB035A}" type="datetimeFigureOut">
              <a:rPr lang="en-AU" smtClean="0"/>
              <a:t>31/10/2019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DF2F645-4E01-406E-B6E2-900560B2D38E}" type="slidenum">
              <a:rPr lang="en-AU" smtClean="0"/>
              <a:t>‹#›</a:t>
            </a:fld>
            <a:endParaRPr lang="en-AU"/>
          </a:p>
        </p:txBody>
      </p:sp>
    </p:spTree>
    <p:extLst>
      <p:ext uri="{BB962C8B-B14F-4D97-AF65-F5344CB8AC3E}">
        <p14:creationId xmlns:p14="http://schemas.microsoft.com/office/powerpoint/2010/main" val="1146113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23745C-078D-4977-8878-43CC63DB035A}" type="datetimeFigureOut">
              <a:rPr lang="en-AU" smtClean="0"/>
              <a:t>31/10/2019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DF2F645-4E01-406E-B6E2-900560B2D38E}" type="slidenum">
              <a:rPr lang="en-AU" smtClean="0"/>
              <a:t>‹#›</a:t>
            </a:fld>
            <a:endParaRPr lang="en-AU"/>
          </a:p>
        </p:txBody>
      </p:sp>
    </p:spTree>
    <p:extLst>
      <p:ext uri="{BB962C8B-B14F-4D97-AF65-F5344CB8AC3E}">
        <p14:creationId xmlns:p14="http://schemas.microsoft.com/office/powerpoint/2010/main" val="577210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23745C-078D-4977-8878-43CC63DB035A}" type="datetimeFigureOut">
              <a:rPr lang="en-AU" smtClean="0"/>
              <a:t>31/10/2019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DF2F645-4E01-406E-B6E2-900560B2D38E}" type="slidenum">
              <a:rPr lang="en-AU" smtClean="0"/>
              <a:t>‹#›</a:t>
            </a:fld>
            <a:endParaRPr lang="en-AU"/>
          </a:p>
        </p:txBody>
      </p:sp>
    </p:spTree>
    <p:extLst>
      <p:ext uri="{BB962C8B-B14F-4D97-AF65-F5344CB8AC3E}">
        <p14:creationId xmlns:p14="http://schemas.microsoft.com/office/powerpoint/2010/main" val="613835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3745C-078D-4977-8878-43CC63DB035A}" type="datetimeFigureOut">
              <a:rPr lang="en-AU" smtClean="0"/>
              <a:t>31/10/2019</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F2F645-4E01-406E-B6E2-900560B2D38E}" type="slidenum">
              <a:rPr lang="en-AU" smtClean="0"/>
              <a:t>‹#›</a:t>
            </a:fld>
            <a:endParaRPr lang="en-AU"/>
          </a:p>
        </p:txBody>
      </p:sp>
    </p:spTree>
    <p:extLst>
      <p:ext uri="{BB962C8B-B14F-4D97-AF65-F5344CB8AC3E}">
        <p14:creationId xmlns:p14="http://schemas.microsoft.com/office/powerpoint/2010/main" val="1015889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Aircraf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en.wikipedia.org/wiki/Launch_vehicl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l"/>
            <a:r>
              <a:rPr lang="en-NZ" sz="3200" b="1" dirty="0"/>
              <a:t>GENERAL INTEGRATED SCIENCE– UNIT 2</a:t>
            </a:r>
            <a:r>
              <a:rPr lang="en-AU" sz="3200" dirty="0"/>
              <a:t/>
            </a:r>
            <a:br>
              <a:rPr lang="en-AU" sz="3200" dirty="0"/>
            </a:br>
            <a:r>
              <a:rPr lang="en-NZ" sz="2800" b="1"/>
              <a:t>TASK </a:t>
            </a:r>
            <a:r>
              <a:rPr lang="en-NZ" sz="2800" b="1" smtClean="0"/>
              <a:t>13 </a:t>
            </a:r>
            <a:r>
              <a:rPr lang="en-NZ" sz="2800" b="1" dirty="0"/>
              <a:t>– Rocket Design Extended Response</a:t>
            </a:r>
            <a:r>
              <a:rPr lang="en-AU" sz="3200" dirty="0"/>
              <a:t/>
            </a:r>
            <a:br>
              <a:rPr lang="en-AU" sz="3200" dirty="0"/>
            </a:br>
            <a:endParaRPr lang="en-AU" sz="3200" dirty="0"/>
          </a:p>
        </p:txBody>
      </p:sp>
      <p:sp>
        <p:nvSpPr>
          <p:cNvPr id="3" name="Subtitle 2"/>
          <p:cNvSpPr>
            <a:spLocks noGrp="1"/>
          </p:cNvSpPr>
          <p:nvPr>
            <p:ph type="subTitle" idx="1"/>
          </p:nvPr>
        </p:nvSpPr>
        <p:spPr>
          <a:xfrm>
            <a:off x="251520" y="3886200"/>
            <a:ext cx="8496944" cy="2279104"/>
          </a:xfrm>
        </p:spPr>
        <p:txBody>
          <a:bodyPr>
            <a:normAutofit lnSpcReduction="10000"/>
          </a:bodyPr>
          <a:lstStyle/>
          <a:p>
            <a:r>
              <a:rPr lang="en-NZ" sz="2800" b="1" dirty="0" smtClean="0">
                <a:solidFill>
                  <a:schemeClr val="accent2"/>
                </a:solidFill>
              </a:rPr>
              <a:t>MARKING KEY </a:t>
            </a:r>
          </a:p>
          <a:p>
            <a:r>
              <a:rPr lang="en-NZ" sz="2000" dirty="0" smtClean="0">
                <a:solidFill>
                  <a:schemeClr val="accent2"/>
                </a:solidFill>
              </a:rPr>
              <a:t>Worth 20% of task mark</a:t>
            </a:r>
          </a:p>
          <a:p>
            <a:r>
              <a:rPr lang="en-NZ" sz="2000" smtClean="0">
                <a:solidFill>
                  <a:schemeClr val="accent2"/>
                </a:solidFill>
              </a:rPr>
              <a:t>41 possible marks</a:t>
            </a:r>
            <a:endParaRPr lang="en-NZ" sz="2000" dirty="0">
              <a:solidFill>
                <a:schemeClr val="accent2"/>
              </a:solidFill>
            </a:endParaRPr>
          </a:p>
          <a:p>
            <a:r>
              <a:rPr lang="en-NZ" sz="2000" b="1" dirty="0"/>
              <a:t>	</a:t>
            </a:r>
          </a:p>
          <a:p>
            <a:r>
              <a:rPr lang="en-NZ" sz="2000" b="1" dirty="0"/>
              <a:t>                        </a:t>
            </a:r>
          </a:p>
          <a:p>
            <a:r>
              <a:rPr lang="en-NZ" sz="2000" b="1" dirty="0"/>
              <a:t>WEIGHTING:   7.5 %</a:t>
            </a:r>
          </a:p>
          <a:p>
            <a:endParaRPr lang="en-NZ" sz="2000" b="1" dirty="0"/>
          </a:p>
          <a:p>
            <a:endParaRPr lang="en-AU" sz="2000" dirty="0"/>
          </a:p>
        </p:txBody>
      </p:sp>
      <p:pic>
        <p:nvPicPr>
          <p:cNvPr id="4" name="Picture 3" descr="EGC Upward &amp; Onward Logo"/>
          <p:cNvPicPr/>
          <p:nvPr/>
        </p:nvPicPr>
        <p:blipFill>
          <a:blip r:embed="rId3">
            <a:extLst>
              <a:ext uri="{28A0092B-C50C-407E-A947-70E740481C1C}">
                <a14:useLocalDpi xmlns:a14="http://schemas.microsoft.com/office/drawing/2010/main" val="0"/>
              </a:ext>
            </a:extLst>
          </a:blip>
          <a:srcRect l="5267" t="5890" r="3302" b="3780"/>
          <a:stretch>
            <a:fillRect/>
          </a:stretch>
        </p:blipFill>
        <p:spPr bwMode="auto">
          <a:xfrm>
            <a:off x="7092280" y="116632"/>
            <a:ext cx="1883147" cy="1800200"/>
          </a:xfrm>
          <a:prstGeom prst="rect">
            <a:avLst/>
          </a:prstGeom>
          <a:noFill/>
        </p:spPr>
      </p:pic>
    </p:spTree>
    <p:extLst>
      <p:ext uri="{BB962C8B-B14F-4D97-AF65-F5344CB8AC3E}">
        <p14:creationId xmlns:p14="http://schemas.microsoft.com/office/powerpoint/2010/main" val="957616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NZ" sz="2400" b="1" dirty="0"/>
              <a:t>Describe what Lift, Drag, Thrust and Weight are in relation to the flight of a rocket</a:t>
            </a:r>
            <a:r>
              <a:rPr lang="en-NZ" sz="2400" b="1" dirty="0" smtClean="0"/>
              <a:t>. [4 marks]</a:t>
            </a:r>
            <a:endParaRPr lang="en-AU" sz="2400" b="1" dirty="0"/>
          </a:p>
        </p:txBody>
      </p:sp>
      <p:sp>
        <p:nvSpPr>
          <p:cNvPr id="3" name="Content Placeholder 2"/>
          <p:cNvSpPr>
            <a:spLocks noGrp="1"/>
          </p:cNvSpPr>
          <p:nvPr>
            <p:ph idx="1"/>
          </p:nvPr>
        </p:nvSpPr>
        <p:spPr>
          <a:xfrm>
            <a:off x="457200" y="1600200"/>
            <a:ext cx="8229600" cy="3845023"/>
          </a:xfrm>
        </p:spPr>
        <p:txBody>
          <a:bodyPr/>
          <a:lstStyle/>
          <a:p>
            <a:pPr marL="0" indent="0">
              <a:buNone/>
            </a:pPr>
            <a:r>
              <a:rPr lang="en-AU" sz="2400" dirty="0" smtClean="0">
                <a:solidFill>
                  <a:schemeClr val="accent2"/>
                </a:solidFill>
              </a:rPr>
              <a:t>Lift: force created over fins that lifts the rocket up </a:t>
            </a:r>
            <a:r>
              <a:rPr lang="en-AU" sz="2400" b="1" dirty="0" smtClean="0">
                <a:solidFill>
                  <a:schemeClr val="accent2"/>
                </a:solidFill>
              </a:rPr>
              <a:t>(1)</a:t>
            </a:r>
          </a:p>
          <a:p>
            <a:pPr marL="0" indent="0">
              <a:buNone/>
            </a:pPr>
            <a:r>
              <a:rPr lang="en-AU" sz="2400" dirty="0" smtClean="0">
                <a:solidFill>
                  <a:schemeClr val="accent2"/>
                </a:solidFill>
              </a:rPr>
              <a:t>Drag: force of air resistance slowing the rockets movement </a:t>
            </a:r>
            <a:r>
              <a:rPr lang="en-AU" sz="2400" b="1" dirty="0" smtClean="0">
                <a:solidFill>
                  <a:schemeClr val="accent2"/>
                </a:solidFill>
              </a:rPr>
              <a:t>(1)</a:t>
            </a:r>
          </a:p>
          <a:p>
            <a:pPr marL="0" indent="0">
              <a:buNone/>
            </a:pPr>
            <a:r>
              <a:rPr lang="en-AU" sz="2400" dirty="0" smtClean="0">
                <a:solidFill>
                  <a:schemeClr val="accent2"/>
                </a:solidFill>
              </a:rPr>
              <a:t>Thrust: force produced by the engines, propelling the rocket forward </a:t>
            </a:r>
            <a:r>
              <a:rPr lang="en-AU" sz="2400" b="1" dirty="0" smtClean="0">
                <a:solidFill>
                  <a:schemeClr val="accent2"/>
                </a:solidFill>
              </a:rPr>
              <a:t>(1)</a:t>
            </a:r>
          </a:p>
          <a:p>
            <a:pPr marL="0" indent="0">
              <a:buNone/>
            </a:pPr>
            <a:r>
              <a:rPr lang="en-AU" sz="2400" dirty="0" smtClean="0">
                <a:solidFill>
                  <a:schemeClr val="accent2"/>
                </a:solidFill>
              </a:rPr>
              <a:t>Weight: fore of gravity trying to pull the rocket back down to Earth </a:t>
            </a:r>
            <a:r>
              <a:rPr lang="en-AU" sz="2400" b="1" dirty="0" smtClean="0">
                <a:solidFill>
                  <a:schemeClr val="accent2"/>
                </a:solidFill>
              </a:rPr>
              <a:t>(1)</a:t>
            </a:r>
            <a:endParaRPr lang="en-AU" b="1" dirty="0">
              <a:solidFill>
                <a:schemeClr val="accent2"/>
              </a:solidFill>
            </a:endParaRPr>
          </a:p>
        </p:txBody>
      </p:sp>
    </p:spTree>
    <p:extLst>
      <p:ext uri="{BB962C8B-B14F-4D97-AF65-F5344CB8AC3E}">
        <p14:creationId xmlns:p14="http://schemas.microsoft.com/office/powerpoint/2010/main" val="503145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NZ" sz="2400" b="1" dirty="0"/>
              <a:t>Research the type of fuel that was used to launch rockets in 1969, and briefly explain how it worked</a:t>
            </a:r>
            <a:r>
              <a:rPr lang="en-NZ" sz="2400" b="1" dirty="0" smtClean="0"/>
              <a:t>. [4 marks]</a:t>
            </a:r>
            <a:endParaRPr lang="en-AU" sz="2400" b="1" dirty="0"/>
          </a:p>
        </p:txBody>
      </p:sp>
      <p:sp>
        <p:nvSpPr>
          <p:cNvPr id="3" name="Content Placeholder 2"/>
          <p:cNvSpPr>
            <a:spLocks noGrp="1"/>
          </p:cNvSpPr>
          <p:nvPr>
            <p:ph idx="1"/>
          </p:nvPr>
        </p:nvSpPr>
        <p:spPr>
          <a:xfrm>
            <a:off x="457200" y="1600200"/>
            <a:ext cx="8229600" cy="4853135"/>
          </a:xfrm>
        </p:spPr>
        <p:txBody>
          <a:bodyPr>
            <a:normAutofit/>
          </a:bodyPr>
          <a:lstStyle/>
          <a:p>
            <a:pPr marL="0" indent="0">
              <a:buNone/>
            </a:pPr>
            <a:r>
              <a:rPr lang="en-AU" sz="2400" dirty="0" smtClean="0">
                <a:solidFill>
                  <a:schemeClr val="accent2"/>
                </a:solidFill>
              </a:rPr>
              <a:t>Lists one type of fuel and briefly explains how it works </a:t>
            </a:r>
            <a:r>
              <a:rPr lang="en-AU" sz="2400" b="1" dirty="0" smtClean="0">
                <a:solidFill>
                  <a:schemeClr val="accent2"/>
                </a:solidFill>
              </a:rPr>
              <a:t>(2 marks)</a:t>
            </a:r>
          </a:p>
          <a:p>
            <a:r>
              <a:rPr lang="en-AU" sz="2400" dirty="0">
                <a:solidFill>
                  <a:schemeClr val="accent2"/>
                </a:solidFill>
              </a:rPr>
              <a:t>H</a:t>
            </a:r>
            <a:r>
              <a:rPr lang="en-AU" sz="2400" dirty="0" smtClean="0">
                <a:solidFill>
                  <a:schemeClr val="accent2"/>
                </a:solidFill>
              </a:rPr>
              <a:t>ydrogen-oxygen fuel cells</a:t>
            </a:r>
          </a:p>
          <a:p>
            <a:pPr lvl="1"/>
            <a:r>
              <a:rPr lang="en-AU" sz="1600" dirty="0" smtClean="0">
                <a:solidFill>
                  <a:schemeClr val="accent2"/>
                </a:solidFill>
              </a:rPr>
              <a:t>Combine oxygen and hydrogen to make water. This releases energy which can be used for launch, and also produces water for the astronauts to drink.</a:t>
            </a:r>
          </a:p>
          <a:p>
            <a:r>
              <a:rPr lang="en-US" sz="2400" dirty="0" smtClean="0">
                <a:solidFill>
                  <a:schemeClr val="accent2"/>
                </a:solidFill>
              </a:rPr>
              <a:t>50-50 </a:t>
            </a:r>
            <a:r>
              <a:rPr lang="en-US" sz="2400" dirty="0">
                <a:solidFill>
                  <a:schemeClr val="accent2"/>
                </a:solidFill>
              </a:rPr>
              <a:t>mix of </a:t>
            </a:r>
            <a:r>
              <a:rPr lang="en-US" sz="2400" dirty="0" smtClean="0">
                <a:solidFill>
                  <a:schemeClr val="accent2"/>
                </a:solidFill>
              </a:rPr>
              <a:t>Dimethyl </a:t>
            </a:r>
            <a:r>
              <a:rPr lang="en-US" sz="2400" dirty="0">
                <a:solidFill>
                  <a:schemeClr val="accent2"/>
                </a:solidFill>
              </a:rPr>
              <a:t>Hydrazine (UDMH) &amp; </a:t>
            </a:r>
            <a:r>
              <a:rPr lang="en-US" sz="2400" dirty="0" smtClean="0">
                <a:solidFill>
                  <a:schemeClr val="accent2"/>
                </a:solidFill>
              </a:rPr>
              <a:t>Hydrazine with Nitrogen Tetroxide</a:t>
            </a:r>
          </a:p>
          <a:p>
            <a:pPr lvl="1"/>
            <a:r>
              <a:rPr lang="en-US" sz="2000" dirty="0" smtClean="0">
                <a:solidFill>
                  <a:schemeClr val="accent2"/>
                </a:solidFill>
              </a:rPr>
              <a:t>Highly reactive when mixed together, creates a combustion reaction which exerts massive energy for launch. </a:t>
            </a:r>
          </a:p>
          <a:p>
            <a:endParaRPr lang="en-US" sz="2200" dirty="0" smtClean="0">
              <a:solidFill>
                <a:schemeClr val="accent2"/>
              </a:solidFill>
            </a:endParaRPr>
          </a:p>
          <a:p>
            <a:endParaRPr lang="en-US" sz="2200" dirty="0">
              <a:solidFill>
                <a:schemeClr val="accent2"/>
              </a:solidFill>
            </a:endParaRPr>
          </a:p>
          <a:p>
            <a:r>
              <a:rPr lang="en-AU" sz="2000" dirty="0" smtClean="0">
                <a:solidFill>
                  <a:schemeClr val="accent2"/>
                </a:solidFill>
              </a:rPr>
              <a:t>Solid </a:t>
            </a:r>
            <a:r>
              <a:rPr lang="en-AU" sz="2000" dirty="0">
                <a:solidFill>
                  <a:schemeClr val="accent2"/>
                </a:solidFill>
              </a:rPr>
              <a:t>and liquid fuel (1)</a:t>
            </a:r>
          </a:p>
          <a:p>
            <a:r>
              <a:rPr lang="en-AU" sz="2000" dirty="0">
                <a:solidFill>
                  <a:schemeClr val="accent2"/>
                </a:solidFill>
              </a:rPr>
              <a:t>Liquid fuel to get off of </a:t>
            </a:r>
            <a:r>
              <a:rPr lang="en-AU" sz="2000" dirty="0" smtClean="0">
                <a:solidFill>
                  <a:schemeClr val="accent2"/>
                </a:solidFill>
              </a:rPr>
              <a:t>Earth, solid </a:t>
            </a:r>
            <a:r>
              <a:rPr lang="en-AU" sz="2000" dirty="0">
                <a:solidFill>
                  <a:schemeClr val="accent2"/>
                </a:solidFill>
              </a:rPr>
              <a:t>fuel cannot be shut off once it starts burning but very powerful (1). </a:t>
            </a:r>
          </a:p>
          <a:p>
            <a:endParaRPr lang="en-US" sz="2200" dirty="0" smtClean="0">
              <a:solidFill>
                <a:schemeClr val="accent2"/>
              </a:solidFill>
            </a:endParaRPr>
          </a:p>
          <a:p>
            <a:endParaRPr lang="en-US" sz="2200" dirty="0">
              <a:solidFill>
                <a:schemeClr val="accent2"/>
              </a:solidFill>
            </a:endParaRPr>
          </a:p>
          <a:p>
            <a:pPr marL="0" indent="0">
              <a:buNone/>
            </a:pPr>
            <a:endParaRPr lang="en-AU" dirty="0"/>
          </a:p>
        </p:txBody>
      </p:sp>
    </p:spTree>
    <p:extLst>
      <p:ext uri="{BB962C8B-B14F-4D97-AF65-F5344CB8AC3E}">
        <p14:creationId xmlns:p14="http://schemas.microsoft.com/office/powerpoint/2010/main" val="3878728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NZ" sz="2400" b="1" dirty="0"/>
              <a:t>Research the type of fuel that is used to launch rockets today, in 2019, and discuss why the type of fuel might have changed. </a:t>
            </a:r>
            <a:r>
              <a:rPr lang="en-NZ" sz="2400" b="1" dirty="0" smtClean="0"/>
              <a:t>[3 marks]</a:t>
            </a:r>
            <a:endParaRPr lang="en-AU" sz="2400" b="1" dirty="0"/>
          </a:p>
        </p:txBody>
      </p:sp>
      <p:sp>
        <p:nvSpPr>
          <p:cNvPr id="3" name="Content Placeholder 2"/>
          <p:cNvSpPr>
            <a:spLocks noGrp="1"/>
          </p:cNvSpPr>
          <p:nvPr>
            <p:ph idx="1"/>
          </p:nvPr>
        </p:nvSpPr>
        <p:spPr>
          <a:xfrm>
            <a:off x="457200" y="1600200"/>
            <a:ext cx="8229600" cy="4925144"/>
          </a:xfrm>
        </p:spPr>
        <p:txBody>
          <a:bodyPr>
            <a:normAutofit fontScale="85000" lnSpcReduction="20000"/>
          </a:bodyPr>
          <a:lstStyle/>
          <a:p>
            <a:pPr marL="0" indent="0">
              <a:buNone/>
            </a:pPr>
            <a:r>
              <a:rPr lang="en-AU" sz="2400" dirty="0" smtClean="0">
                <a:solidFill>
                  <a:schemeClr val="accent2"/>
                </a:solidFill>
              </a:rPr>
              <a:t>Any one of the following fuels </a:t>
            </a:r>
            <a:r>
              <a:rPr lang="en-AU" sz="2400" b="1" dirty="0" smtClean="0">
                <a:solidFill>
                  <a:schemeClr val="accent2"/>
                </a:solidFill>
              </a:rPr>
              <a:t>(1):</a:t>
            </a:r>
          </a:p>
          <a:p>
            <a:r>
              <a:rPr lang="en-AU" sz="2400" dirty="0" smtClean="0">
                <a:solidFill>
                  <a:schemeClr val="accent2"/>
                </a:solidFill>
              </a:rPr>
              <a:t>graphene foam </a:t>
            </a:r>
          </a:p>
          <a:p>
            <a:r>
              <a:rPr lang="en-US" sz="2400" dirty="0" smtClean="0">
                <a:solidFill>
                  <a:schemeClr val="accent2"/>
                </a:solidFill>
              </a:rPr>
              <a:t>AF-M315E, an </a:t>
            </a:r>
            <a:r>
              <a:rPr lang="en-US" sz="2400" dirty="0">
                <a:solidFill>
                  <a:schemeClr val="accent2"/>
                </a:solidFill>
              </a:rPr>
              <a:t>energetic ionic liquid (EIL) made of hydroxyl ammonium nitrate </a:t>
            </a:r>
            <a:r>
              <a:rPr lang="en-US" sz="2400" dirty="0" smtClean="0">
                <a:solidFill>
                  <a:schemeClr val="accent2"/>
                </a:solidFill>
              </a:rPr>
              <a:t>fuel/oxidizer (used June 2019)</a:t>
            </a:r>
          </a:p>
          <a:p>
            <a:r>
              <a:rPr lang="en-US" sz="2400" dirty="0" smtClean="0">
                <a:solidFill>
                  <a:schemeClr val="accent2"/>
                </a:solidFill>
              </a:rPr>
              <a:t>ALICE – </a:t>
            </a:r>
            <a:r>
              <a:rPr lang="en-US" sz="2400" dirty="0" err="1" smtClean="0">
                <a:solidFill>
                  <a:schemeClr val="accent2"/>
                </a:solidFill>
              </a:rPr>
              <a:t>nano</a:t>
            </a:r>
            <a:r>
              <a:rPr lang="en-US" sz="2400" dirty="0" smtClean="0">
                <a:solidFill>
                  <a:schemeClr val="accent2"/>
                </a:solidFill>
              </a:rPr>
              <a:t>-aluminum and ice (2009)</a:t>
            </a:r>
          </a:p>
          <a:p>
            <a:r>
              <a:rPr lang="en-US" sz="2400" dirty="0" smtClean="0">
                <a:solidFill>
                  <a:schemeClr val="accent2"/>
                </a:solidFill>
              </a:rPr>
              <a:t>Future – metallic hydrogen</a:t>
            </a:r>
            <a:endParaRPr lang="en-AU" sz="2400" dirty="0" smtClean="0">
              <a:solidFill>
                <a:schemeClr val="accent2"/>
              </a:solidFill>
            </a:endParaRPr>
          </a:p>
          <a:p>
            <a:pPr marL="0" indent="0">
              <a:buNone/>
            </a:pPr>
            <a:endParaRPr lang="en-AU" sz="2400" dirty="0">
              <a:solidFill>
                <a:schemeClr val="accent2"/>
              </a:solidFill>
            </a:endParaRPr>
          </a:p>
          <a:p>
            <a:pPr marL="0" indent="0">
              <a:buNone/>
            </a:pPr>
            <a:r>
              <a:rPr lang="en-AU" sz="2400" dirty="0" smtClean="0">
                <a:solidFill>
                  <a:schemeClr val="accent2"/>
                </a:solidFill>
              </a:rPr>
              <a:t>Two reasons why fuel type has changed </a:t>
            </a:r>
            <a:r>
              <a:rPr lang="en-AU" sz="2400" b="1" dirty="0" smtClean="0">
                <a:solidFill>
                  <a:schemeClr val="accent2"/>
                </a:solidFill>
              </a:rPr>
              <a:t>(2):</a:t>
            </a:r>
          </a:p>
          <a:p>
            <a:r>
              <a:rPr lang="en-AU" sz="2400" dirty="0" smtClean="0">
                <a:solidFill>
                  <a:schemeClr val="accent2"/>
                </a:solidFill>
              </a:rPr>
              <a:t>Reduction of pollution</a:t>
            </a:r>
          </a:p>
          <a:p>
            <a:r>
              <a:rPr lang="en-AU" sz="2400" dirty="0" smtClean="0">
                <a:solidFill>
                  <a:schemeClr val="accent2"/>
                </a:solidFill>
              </a:rPr>
              <a:t>More efficient weight-for-weight</a:t>
            </a:r>
          </a:p>
          <a:p>
            <a:r>
              <a:rPr lang="en-AU" sz="2400" dirty="0" smtClean="0">
                <a:solidFill>
                  <a:schemeClr val="accent2"/>
                </a:solidFill>
              </a:rPr>
              <a:t>New fuels can be made by recombining waste products/using substances from Mars</a:t>
            </a:r>
          </a:p>
          <a:p>
            <a:r>
              <a:rPr lang="en-AU" sz="2400" dirty="0" smtClean="0">
                <a:solidFill>
                  <a:schemeClr val="accent2"/>
                </a:solidFill>
              </a:rPr>
              <a:t>More stable/safer</a:t>
            </a:r>
          </a:p>
          <a:p>
            <a:r>
              <a:rPr lang="en-AU" sz="2400" dirty="0" smtClean="0">
                <a:solidFill>
                  <a:schemeClr val="accent2"/>
                </a:solidFill>
              </a:rPr>
              <a:t>Less likely to leak out of tank due to small atomic size</a:t>
            </a:r>
          </a:p>
          <a:p>
            <a:r>
              <a:rPr lang="en-AU" sz="2400" dirty="0" smtClean="0">
                <a:solidFill>
                  <a:schemeClr val="accent2"/>
                </a:solidFill>
              </a:rPr>
              <a:t>Lower toxicity</a:t>
            </a:r>
          </a:p>
          <a:p>
            <a:r>
              <a:rPr lang="en-AU" sz="2400" dirty="0" smtClean="0">
                <a:solidFill>
                  <a:schemeClr val="accent2"/>
                </a:solidFill>
              </a:rPr>
              <a:t>Low vaporization</a:t>
            </a:r>
            <a:endParaRPr lang="en-AU" dirty="0">
              <a:solidFill>
                <a:schemeClr val="accent2"/>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8304" y="5661248"/>
            <a:ext cx="1500148" cy="1126357"/>
          </a:xfrm>
          <a:prstGeom prst="rect">
            <a:avLst/>
          </a:prstGeom>
        </p:spPr>
      </p:pic>
    </p:spTree>
    <p:extLst>
      <p:ext uri="{BB962C8B-B14F-4D97-AF65-F5344CB8AC3E}">
        <p14:creationId xmlns:p14="http://schemas.microsoft.com/office/powerpoint/2010/main" val="4285727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NZ" sz="2400" b="1" dirty="0"/>
              <a:t>State how much the average rocket would cost to build in </a:t>
            </a:r>
            <a:r>
              <a:rPr lang="en-NZ" sz="2400" b="1" dirty="0" smtClean="0"/>
              <a:t>2019 [3 marks]</a:t>
            </a:r>
            <a:endParaRPr lang="en-AU" sz="2400" b="1" dirty="0"/>
          </a:p>
        </p:txBody>
      </p:sp>
      <p:sp>
        <p:nvSpPr>
          <p:cNvPr id="3" name="Content Placeholder 2"/>
          <p:cNvSpPr>
            <a:spLocks noGrp="1"/>
          </p:cNvSpPr>
          <p:nvPr>
            <p:ph idx="1"/>
          </p:nvPr>
        </p:nvSpPr>
        <p:spPr>
          <a:xfrm>
            <a:off x="457200" y="1600200"/>
            <a:ext cx="8229600" cy="4925143"/>
          </a:xfrm>
        </p:spPr>
        <p:txBody>
          <a:bodyPr>
            <a:noAutofit/>
          </a:bodyPr>
          <a:lstStyle/>
          <a:p>
            <a:r>
              <a:rPr lang="en-AU" sz="2800" dirty="0" smtClean="0">
                <a:solidFill>
                  <a:schemeClr val="accent2"/>
                </a:solidFill>
              </a:rPr>
              <a:t>Wide range of costs depending on payloads and size </a:t>
            </a:r>
            <a:r>
              <a:rPr lang="en-AU" sz="2400" b="1" dirty="0" smtClean="0">
                <a:solidFill>
                  <a:schemeClr val="accent2"/>
                </a:solidFill>
              </a:rPr>
              <a:t>(1)</a:t>
            </a:r>
          </a:p>
          <a:p>
            <a:r>
              <a:rPr lang="en-AU" sz="2800" dirty="0" smtClean="0">
                <a:solidFill>
                  <a:schemeClr val="accent2"/>
                </a:solidFill>
              </a:rPr>
              <a:t>Two examples </a:t>
            </a:r>
            <a:r>
              <a:rPr lang="en-AU" sz="2400" b="1" dirty="0" smtClean="0">
                <a:solidFill>
                  <a:schemeClr val="accent2"/>
                </a:solidFill>
              </a:rPr>
              <a:t>(2 marks)</a:t>
            </a:r>
          </a:p>
          <a:p>
            <a:pPr lvl="1"/>
            <a:r>
              <a:rPr lang="en-US" sz="2400" dirty="0" err="1" smtClean="0">
                <a:solidFill>
                  <a:schemeClr val="accent2"/>
                </a:solidFill>
              </a:rPr>
              <a:t>SpaceX</a:t>
            </a:r>
            <a:r>
              <a:rPr lang="en-US" sz="2400" dirty="0" smtClean="0">
                <a:solidFill>
                  <a:schemeClr val="accent2"/>
                </a:solidFill>
              </a:rPr>
              <a:t> </a:t>
            </a:r>
            <a:r>
              <a:rPr lang="en-US" sz="2400" dirty="0">
                <a:solidFill>
                  <a:schemeClr val="accent2"/>
                </a:solidFill>
              </a:rPr>
              <a:t>website advertises mission prices of $62 million for a Falcon 9 and $90 million for a Falcon </a:t>
            </a:r>
            <a:r>
              <a:rPr lang="en-US" sz="2400" dirty="0" smtClean="0">
                <a:solidFill>
                  <a:schemeClr val="accent2"/>
                </a:solidFill>
              </a:rPr>
              <a:t>Heavy. </a:t>
            </a:r>
          </a:p>
          <a:p>
            <a:pPr lvl="1"/>
            <a:r>
              <a:rPr lang="en-US" sz="2400" dirty="0" smtClean="0">
                <a:solidFill>
                  <a:schemeClr val="accent2"/>
                </a:solidFill>
              </a:rPr>
              <a:t>NASA SLS ~$500 million</a:t>
            </a:r>
            <a:endParaRPr lang="en-AU" sz="2400" dirty="0">
              <a:solidFill>
                <a:schemeClr val="accent2"/>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3861048"/>
            <a:ext cx="3754164" cy="2742563"/>
          </a:xfrm>
          <a:prstGeom prst="rect">
            <a:avLst/>
          </a:prstGeom>
        </p:spPr>
      </p:pic>
    </p:spTree>
    <p:extLst>
      <p:ext uri="{BB962C8B-B14F-4D97-AF65-F5344CB8AC3E}">
        <p14:creationId xmlns:p14="http://schemas.microsoft.com/office/powerpoint/2010/main" val="2006796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784976" cy="1143000"/>
          </a:xfrm>
        </p:spPr>
        <p:txBody>
          <a:bodyPr>
            <a:noAutofit/>
          </a:bodyPr>
          <a:lstStyle/>
          <a:p>
            <a:pPr lvl="0"/>
            <a:r>
              <a:rPr lang="en-NZ" sz="2000" b="1" dirty="0"/>
              <a:t>It is important to form your own opinions that are based on evidence. Discuss whether you believe it is worthwhile spending billions of dollars on space exploration. Include in your discussion two pieces of scientific, economic or ethical evidence. </a:t>
            </a:r>
            <a:r>
              <a:rPr lang="en-NZ" sz="2000" b="1" dirty="0" smtClean="0"/>
              <a:t>[4 marks]</a:t>
            </a:r>
            <a:endParaRPr lang="en-AU" sz="2000" b="1" dirty="0"/>
          </a:p>
        </p:txBody>
      </p:sp>
      <p:sp>
        <p:nvSpPr>
          <p:cNvPr id="3" name="Content Placeholder 2"/>
          <p:cNvSpPr>
            <a:spLocks noGrp="1"/>
          </p:cNvSpPr>
          <p:nvPr>
            <p:ph idx="1"/>
          </p:nvPr>
        </p:nvSpPr>
        <p:spPr>
          <a:xfrm>
            <a:off x="457200" y="1600200"/>
            <a:ext cx="8229600" cy="4925143"/>
          </a:xfrm>
        </p:spPr>
        <p:txBody>
          <a:bodyPr>
            <a:normAutofit/>
          </a:bodyPr>
          <a:lstStyle/>
          <a:p>
            <a:pPr marL="0" indent="0">
              <a:buNone/>
            </a:pPr>
            <a:r>
              <a:rPr lang="en-AU" sz="2400" dirty="0" smtClean="0">
                <a:solidFill>
                  <a:schemeClr val="accent2"/>
                </a:solidFill>
              </a:rPr>
              <a:t>4 - </a:t>
            </a:r>
            <a:r>
              <a:rPr lang="en-US" sz="2400" dirty="0">
                <a:solidFill>
                  <a:schemeClr val="accent2"/>
                </a:solidFill>
              </a:rPr>
              <a:t>Presents clear and logical arguments that are supported by evidence. Interprets, compares and evaluates scientific information to support various points of view. </a:t>
            </a:r>
            <a:endParaRPr lang="en-US" sz="2400" dirty="0" smtClean="0">
              <a:solidFill>
                <a:schemeClr val="accent2"/>
              </a:solidFill>
            </a:endParaRPr>
          </a:p>
          <a:p>
            <a:pPr marL="0" indent="0">
              <a:buNone/>
            </a:pPr>
            <a:r>
              <a:rPr lang="en-US" sz="2400" dirty="0" smtClean="0">
                <a:solidFill>
                  <a:schemeClr val="accent2"/>
                </a:solidFill>
              </a:rPr>
              <a:t>3 -  </a:t>
            </a:r>
            <a:r>
              <a:rPr lang="en-US" sz="2400" dirty="0">
                <a:solidFill>
                  <a:schemeClr val="accent2"/>
                </a:solidFill>
              </a:rPr>
              <a:t>Presents arguments or statements that are not well-supported by evidence. Interprets and compares scientific information to support a point of </a:t>
            </a:r>
            <a:r>
              <a:rPr lang="en-US" sz="2400" dirty="0" smtClean="0">
                <a:solidFill>
                  <a:schemeClr val="accent2"/>
                </a:solidFill>
              </a:rPr>
              <a:t>view</a:t>
            </a:r>
          </a:p>
          <a:p>
            <a:pPr marL="0" indent="0">
              <a:buNone/>
            </a:pPr>
            <a:r>
              <a:rPr lang="en-US" sz="2400" dirty="0">
                <a:solidFill>
                  <a:schemeClr val="accent2"/>
                </a:solidFill>
              </a:rPr>
              <a:t>2 -  Presents statements of ideas with some development of an argument. Selects some scientific information to support a point of view, but includes some irrelevant or incorrect </a:t>
            </a:r>
            <a:r>
              <a:rPr lang="en-US" sz="2400" dirty="0" smtClean="0">
                <a:solidFill>
                  <a:schemeClr val="accent2"/>
                </a:solidFill>
              </a:rPr>
              <a:t>information</a:t>
            </a:r>
          </a:p>
          <a:p>
            <a:pPr marL="0" indent="0">
              <a:buNone/>
            </a:pPr>
            <a:r>
              <a:rPr lang="en-US" sz="2400" dirty="0">
                <a:solidFill>
                  <a:schemeClr val="accent2"/>
                </a:solidFill>
              </a:rPr>
              <a:t>1 - Presents statements of ideas with limited development of an argument. Selects inappropriate scientific information to support a point of view</a:t>
            </a:r>
            <a:endParaRPr lang="en-AU" dirty="0">
              <a:solidFill>
                <a:schemeClr val="accent2"/>
              </a:solidFill>
            </a:endParaRPr>
          </a:p>
        </p:txBody>
      </p:sp>
    </p:spTree>
    <p:extLst>
      <p:ext uri="{BB962C8B-B14F-4D97-AF65-F5344CB8AC3E}">
        <p14:creationId xmlns:p14="http://schemas.microsoft.com/office/powerpoint/2010/main" val="3588831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NZ" sz="2400" b="1" dirty="0"/>
              <a:t>What are the main features of a rocket? </a:t>
            </a:r>
            <a:r>
              <a:rPr lang="en-NZ" sz="2400" b="1" dirty="0" smtClean="0"/>
              <a:t>[4 marks]</a:t>
            </a:r>
            <a:r>
              <a:rPr lang="en-AU" sz="2400" b="1" dirty="0"/>
              <a:t/>
            </a:r>
            <a:br>
              <a:rPr lang="en-AU" sz="2400" b="1" dirty="0"/>
            </a:br>
            <a:endParaRPr lang="en-AU" sz="2400" b="1" dirty="0"/>
          </a:p>
        </p:txBody>
      </p:sp>
      <p:sp>
        <p:nvSpPr>
          <p:cNvPr id="3" name="Content Placeholder 2"/>
          <p:cNvSpPr>
            <a:spLocks noGrp="1"/>
          </p:cNvSpPr>
          <p:nvPr>
            <p:ph idx="1"/>
          </p:nvPr>
        </p:nvSpPr>
        <p:spPr>
          <a:xfrm>
            <a:off x="457200" y="1600200"/>
            <a:ext cx="8229600" cy="3628999"/>
          </a:xfrm>
        </p:spPr>
        <p:txBody>
          <a:bodyPr>
            <a:normAutofit/>
          </a:bodyPr>
          <a:lstStyle/>
          <a:p>
            <a:pPr marL="0" indent="0">
              <a:buNone/>
            </a:pPr>
            <a:r>
              <a:rPr lang="en-AU" b="1" dirty="0" smtClean="0">
                <a:solidFill>
                  <a:srgbClr val="C00000"/>
                </a:solidFill>
              </a:rPr>
              <a:t>4 Marks:</a:t>
            </a:r>
          </a:p>
          <a:p>
            <a:r>
              <a:rPr lang="en-AU" dirty="0" smtClean="0">
                <a:solidFill>
                  <a:srgbClr val="C00000"/>
                </a:solidFill>
              </a:rPr>
              <a:t>Structural </a:t>
            </a:r>
            <a:r>
              <a:rPr lang="en-AU" dirty="0">
                <a:solidFill>
                  <a:srgbClr val="C00000"/>
                </a:solidFill>
              </a:rPr>
              <a:t>System (Nose Cone, frame, fin) </a:t>
            </a:r>
            <a:r>
              <a:rPr lang="en-AU" dirty="0" smtClean="0">
                <a:solidFill>
                  <a:srgbClr val="C00000"/>
                </a:solidFill>
              </a:rPr>
              <a:t> </a:t>
            </a:r>
            <a:endParaRPr lang="en-AU" dirty="0">
              <a:solidFill>
                <a:srgbClr val="C00000"/>
              </a:solidFill>
            </a:endParaRPr>
          </a:p>
          <a:p>
            <a:r>
              <a:rPr lang="en-AU" dirty="0">
                <a:solidFill>
                  <a:srgbClr val="C00000"/>
                </a:solidFill>
              </a:rPr>
              <a:t>Payload </a:t>
            </a:r>
            <a:r>
              <a:rPr lang="en-AU" dirty="0" smtClean="0">
                <a:solidFill>
                  <a:srgbClr val="C00000"/>
                </a:solidFill>
              </a:rPr>
              <a:t>system</a:t>
            </a:r>
            <a:endParaRPr lang="en-AU" dirty="0">
              <a:solidFill>
                <a:srgbClr val="C00000"/>
              </a:solidFill>
            </a:endParaRPr>
          </a:p>
          <a:p>
            <a:r>
              <a:rPr lang="en-AU" dirty="0" smtClean="0">
                <a:solidFill>
                  <a:srgbClr val="C00000"/>
                </a:solidFill>
              </a:rPr>
              <a:t>Guidance system</a:t>
            </a:r>
            <a:endParaRPr lang="en-AU" dirty="0">
              <a:solidFill>
                <a:srgbClr val="C00000"/>
              </a:solidFill>
            </a:endParaRPr>
          </a:p>
          <a:p>
            <a:r>
              <a:rPr lang="en-AU" dirty="0">
                <a:solidFill>
                  <a:srgbClr val="C00000"/>
                </a:solidFill>
              </a:rPr>
              <a:t>Propulsion system (fuel, oxidiser, pumps, nozzle)</a:t>
            </a:r>
          </a:p>
        </p:txBody>
      </p:sp>
    </p:spTree>
    <p:extLst>
      <p:ext uri="{BB962C8B-B14F-4D97-AF65-F5344CB8AC3E}">
        <p14:creationId xmlns:p14="http://schemas.microsoft.com/office/powerpoint/2010/main" val="1397968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l"/>
            <a:r>
              <a:rPr lang="en-NZ" sz="2400" b="1" dirty="0"/>
              <a:t>What are the different types of:</a:t>
            </a:r>
            <a:r>
              <a:rPr lang="en-AU" sz="2400" b="1" dirty="0"/>
              <a:t> </a:t>
            </a:r>
            <a:r>
              <a:rPr lang="en-NZ" sz="2400" b="1" dirty="0"/>
              <a:t>Nose cone</a:t>
            </a:r>
            <a:r>
              <a:rPr lang="en-AU" sz="2400" b="1" dirty="0"/>
              <a:t>, </a:t>
            </a:r>
            <a:r>
              <a:rPr lang="en-NZ" sz="2400" b="1" dirty="0"/>
              <a:t>Fins </a:t>
            </a:r>
            <a:r>
              <a:rPr lang="en-AU" sz="2400" b="1" dirty="0"/>
              <a:t>&amp; </a:t>
            </a:r>
            <a:r>
              <a:rPr lang="en-NZ" sz="2400" b="1" dirty="0"/>
              <a:t>Body Shape </a:t>
            </a:r>
            <a:r>
              <a:rPr lang="en-NZ" sz="2400" b="1" dirty="0" smtClean="0"/>
              <a:t>[3 marks]</a:t>
            </a:r>
            <a:endParaRPr lang="en-AU" sz="2400" b="1" dirty="0"/>
          </a:p>
        </p:txBody>
      </p:sp>
      <p:sp>
        <p:nvSpPr>
          <p:cNvPr id="3" name="Content Placeholder 2"/>
          <p:cNvSpPr>
            <a:spLocks noGrp="1"/>
          </p:cNvSpPr>
          <p:nvPr>
            <p:ph idx="1"/>
          </p:nvPr>
        </p:nvSpPr>
        <p:spPr>
          <a:xfrm>
            <a:off x="457200" y="1600201"/>
            <a:ext cx="8229600" cy="2692896"/>
          </a:xfrm>
        </p:spPr>
        <p:txBody>
          <a:bodyPr>
            <a:normAutofit fontScale="92500" lnSpcReduction="10000"/>
          </a:bodyPr>
          <a:lstStyle/>
          <a:p>
            <a:pPr marL="0" indent="0">
              <a:buNone/>
            </a:pPr>
            <a:r>
              <a:rPr lang="en-AU" sz="2400" b="1" dirty="0">
                <a:solidFill>
                  <a:schemeClr val="accent2"/>
                </a:solidFill>
              </a:rPr>
              <a:t>Cone</a:t>
            </a:r>
            <a:r>
              <a:rPr lang="en-AU" sz="2400" dirty="0">
                <a:solidFill>
                  <a:schemeClr val="accent2"/>
                </a:solidFill>
              </a:rPr>
              <a:t> –  parabolic, elliptical, ogive, conical, solid cylinder, vented cylinder</a:t>
            </a:r>
            <a:r>
              <a:rPr lang="en-AU" sz="2400" dirty="0" smtClean="0">
                <a:solidFill>
                  <a:schemeClr val="accent2"/>
                </a:solidFill>
              </a:rPr>
              <a:t>) </a:t>
            </a:r>
            <a:r>
              <a:rPr lang="en-AU" sz="2400" b="1" dirty="0" smtClean="0">
                <a:solidFill>
                  <a:schemeClr val="accent2"/>
                </a:solidFill>
              </a:rPr>
              <a:t>(1 mark for listing 3)</a:t>
            </a:r>
            <a:endParaRPr lang="en-AU" sz="2400" b="1" dirty="0">
              <a:solidFill>
                <a:schemeClr val="accent2"/>
              </a:solidFill>
            </a:endParaRPr>
          </a:p>
          <a:p>
            <a:pPr marL="0" indent="0">
              <a:buNone/>
            </a:pPr>
            <a:endParaRPr lang="en-AU" sz="2400" dirty="0">
              <a:solidFill>
                <a:schemeClr val="accent2"/>
              </a:solidFill>
            </a:endParaRPr>
          </a:p>
          <a:p>
            <a:pPr marL="0" indent="0">
              <a:buNone/>
            </a:pPr>
            <a:r>
              <a:rPr lang="en-AU" sz="2400" b="1" dirty="0">
                <a:solidFill>
                  <a:schemeClr val="accent2"/>
                </a:solidFill>
              </a:rPr>
              <a:t>Fins</a:t>
            </a:r>
            <a:r>
              <a:rPr lang="en-AU" sz="2400" dirty="0">
                <a:solidFill>
                  <a:schemeClr val="accent2"/>
                </a:solidFill>
              </a:rPr>
              <a:t> – semi-circular, triangle, elliptical, trapezoidal, square, clipped </a:t>
            </a:r>
            <a:r>
              <a:rPr lang="en-AU" sz="2400" dirty="0" smtClean="0">
                <a:solidFill>
                  <a:schemeClr val="accent2"/>
                </a:solidFill>
              </a:rPr>
              <a:t>delta </a:t>
            </a:r>
            <a:r>
              <a:rPr lang="en-AU" sz="2400" b="1" dirty="0" smtClean="0">
                <a:solidFill>
                  <a:schemeClr val="accent2"/>
                </a:solidFill>
              </a:rPr>
              <a:t>(1 mark for listing 3)</a:t>
            </a:r>
            <a:endParaRPr lang="en-AU" sz="2400" b="1" dirty="0">
              <a:solidFill>
                <a:schemeClr val="accent2"/>
              </a:solidFill>
            </a:endParaRPr>
          </a:p>
          <a:p>
            <a:pPr marL="0" indent="0">
              <a:buNone/>
            </a:pPr>
            <a:endParaRPr lang="en-AU" sz="2400" dirty="0">
              <a:solidFill>
                <a:schemeClr val="accent2"/>
              </a:solidFill>
            </a:endParaRPr>
          </a:p>
          <a:p>
            <a:pPr marL="0" indent="0">
              <a:buNone/>
            </a:pPr>
            <a:r>
              <a:rPr lang="en-AU" sz="2400" b="1" dirty="0">
                <a:solidFill>
                  <a:schemeClr val="accent2"/>
                </a:solidFill>
              </a:rPr>
              <a:t>Body Shape </a:t>
            </a:r>
            <a:r>
              <a:rPr lang="en-AU" sz="2400" dirty="0">
                <a:solidFill>
                  <a:schemeClr val="accent2"/>
                </a:solidFill>
              </a:rPr>
              <a:t>– cylinder, bullet</a:t>
            </a:r>
            <a:r>
              <a:rPr lang="en-AU" sz="2400" dirty="0" smtClean="0">
                <a:solidFill>
                  <a:schemeClr val="accent2"/>
                </a:solidFill>
              </a:rPr>
              <a:t>, </a:t>
            </a:r>
            <a:r>
              <a:rPr lang="en-AU" sz="2400" dirty="0" err="1" smtClean="0">
                <a:solidFill>
                  <a:schemeClr val="accent2"/>
                </a:solidFill>
              </a:rPr>
              <a:t>triangulae</a:t>
            </a:r>
            <a:r>
              <a:rPr lang="en-AU" sz="2400" dirty="0" smtClean="0">
                <a:solidFill>
                  <a:schemeClr val="accent2"/>
                </a:solidFill>
              </a:rPr>
              <a:t>, </a:t>
            </a:r>
            <a:r>
              <a:rPr lang="en-AU" sz="2400" dirty="0" err="1" smtClean="0">
                <a:solidFill>
                  <a:schemeClr val="accent2"/>
                </a:solidFill>
              </a:rPr>
              <a:t>etc</a:t>
            </a:r>
            <a:r>
              <a:rPr lang="en-AU" sz="2400" dirty="0" smtClean="0">
                <a:solidFill>
                  <a:schemeClr val="accent2"/>
                </a:solidFill>
              </a:rPr>
              <a:t> </a:t>
            </a:r>
            <a:r>
              <a:rPr lang="en-AU" sz="2400" b="1" dirty="0" smtClean="0">
                <a:solidFill>
                  <a:schemeClr val="accent2"/>
                </a:solidFill>
              </a:rPr>
              <a:t>(1 mark for listing 2)</a:t>
            </a:r>
            <a:endParaRPr lang="en-AU" b="1" dirty="0">
              <a:solidFill>
                <a:schemeClr val="accent2"/>
              </a:solidFill>
            </a:endParaRPr>
          </a:p>
        </p:txBody>
      </p:sp>
    </p:spTree>
    <p:extLst>
      <p:ext uri="{BB962C8B-B14F-4D97-AF65-F5344CB8AC3E}">
        <p14:creationId xmlns:p14="http://schemas.microsoft.com/office/powerpoint/2010/main" val="730712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l"/>
            <a:r>
              <a:rPr lang="en-AU" sz="2400" b="1" dirty="0"/>
              <a:t>Rockets have different shapes based on these features. Which shape rocket do you believe will fly the furthest</a:t>
            </a:r>
            <a:r>
              <a:rPr lang="en-AU" sz="2400" b="1" dirty="0" smtClean="0"/>
              <a:t>? [3 marks]</a:t>
            </a:r>
            <a:endParaRPr lang="en-AU" sz="2400" b="1" dirty="0"/>
          </a:p>
        </p:txBody>
      </p:sp>
      <p:sp>
        <p:nvSpPr>
          <p:cNvPr id="3" name="Content Placeholder 2"/>
          <p:cNvSpPr>
            <a:spLocks noGrp="1"/>
          </p:cNvSpPr>
          <p:nvPr>
            <p:ph idx="1"/>
          </p:nvPr>
        </p:nvSpPr>
        <p:spPr>
          <a:xfrm>
            <a:off x="457200" y="1600201"/>
            <a:ext cx="8229600" cy="2692896"/>
          </a:xfrm>
        </p:spPr>
        <p:txBody>
          <a:bodyPr/>
          <a:lstStyle/>
          <a:p>
            <a:pPr marL="0" indent="0">
              <a:buNone/>
            </a:pPr>
            <a:r>
              <a:rPr lang="en-AU" sz="2400" dirty="0">
                <a:solidFill>
                  <a:srgbClr val="C00000"/>
                </a:solidFill>
              </a:rPr>
              <a:t>Cone shaped nose cone with </a:t>
            </a:r>
            <a:r>
              <a:rPr lang="en-AU" sz="2400" dirty="0" smtClean="0">
                <a:solidFill>
                  <a:srgbClr val="C00000"/>
                </a:solidFill>
              </a:rPr>
              <a:t>elliptical </a:t>
            </a:r>
            <a:r>
              <a:rPr lang="en-AU" sz="2400" dirty="0">
                <a:solidFill>
                  <a:srgbClr val="C00000"/>
                </a:solidFill>
              </a:rPr>
              <a:t>fin</a:t>
            </a:r>
            <a:r>
              <a:rPr lang="en-AU" sz="2400" dirty="0" smtClean="0">
                <a:solidFill>
                  <a:srgbClr val="C00000"/>
                </a:solidFill>
              </a:rPr>
              <a:t>. </a:t>
            </a:r>
            <a:r>
              <a:rPr lang="en-AU" sz="2400" b="1" dirty="0" smtClean="0">
                <a:solidFill>
                  <a:srgbClr val="C00000"/>
                </a:solidFill>
              </a:rPr>
              <a:t>(1 mark)</a:t>
            </a:r>
            <a:endParaRPr lang="en-AU" sz="2400" b="1" dirty="0">
              <a:solidFill>
                <a:srgbClr val="C00000"/>
              </a:solidFill>
            </a:endParaRPr>
          </a:p>
          <a:p>
            <a:pPr marL="0" indent="0">
              <a:buNone/>
            </a:pPr>
            <a:endParaRPr lang="en-AU" sz="2400" dirty="0">
              <a:solidFill>
                <a:srgbClr val="C00000"/>
              </a:solidFill>
            </a:endParaRPr>
          </a:p>
          <a:p>
            <a:pPr marL="0" indent="0">
              <a:buNone/>
            </a:pPr>
            <a:r>
              <a:rPr lang="en-AU" sz="2400" dirty="0">
                <a:solidFill>
                  <a:srgbClr val="C00000"/>
                </a:solidFill>
              </a:rPr>
              <a:t>Cone nose cone – more </a:t>
            </a:r>
            <a:r>
              <a:rPr lang="en-AU" sz="2400" dirty="0" smtClean="0">
                <a:solidFill>
                  <a:srgbClr val="C00000"/>
                </a:solidFill>
              </a:rPr>
              <a:t>aerodynamic </a:t>
            </a:r>
            <a:r>
              <a:rPr lang="en-AU" sz="2400" b="1" dirty="0" smtClean="0">
                <a:solidFill>
                  <a:srgbClr val="C00000"/>
                </a:solidFill>
              </a:rPr>
              <a:t>(1 mark)</a:t>
            </a:r>
            <a:endParaRPr lang="en-AU" sz="2400" b="1" dirty="0">
              <a:solidFill>
                <a:srgbClr val="C00000"/>
              </a:solidFill>
            </a:endParaRPr>
          </a:p>
          <a:p>
            <a:pPr marL="0" indent="0">
              <a:buNone/>
            </a:pPr>
            <a:r>
              <a:rPr lang="en-AU" sz="2400" dirty="0">
                <a:solidFill>
                  <a:srgbClr val="C00000"/>
                </a:solidFill>
              </a:rPr>
              <a:t>Elliptical fin – least amount of drag, most amount of lift</a:t>
            </a:r>
            <a:r>
              <a:rPr lang="en-AU" sz="2400" b="1" dirty="0" smtClean="0">
                <a:solidFill>
                  <a:srgbClr val="C00000"/>
                </a:solidFill>
              </a:rPr>
              <a:t>. (1 mark)</a:t>
            </a:r>
            <a:endParaRPr lang="en-AU" sz="2400" b="1" dirty="0">
              <a:solidFill>
                <a:srgbClr val="C00000"/>
              </a:solidFill>
            </a:endParaRPr>
          </a:p>
        </p:txBody>
      </p:sp>
    </p:spTree>
    <p:extLst>
      <p:ext uri="{BB962C8B-B14F-4D97-AF65-F5344CB8AC3E}">
        <p14:creationId xmlns:p14="http://schemas.microsoft.com/office/powerpoint/2010/main" val="3921572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NZ" sz="2400" b="1" dirty="0"/>
              <a:t>Describe the term ‘payload</a:t>
            </a:r>
            <a:r>
              <a:rPr lang="en-NZ" sz="2400" b="1" dirty="0" smtClean="0"/>
              <a:t>’. [1 mark]</a:t>
            </a:r>
            <a:endParaRPr lang="en-AU" sz="2400" b="1" dirty="0"/>
          </a:p>
        </p:txBody>
      </p:sp>
      <p:sp>
        <p:nvSpPr>
          <p:cNvPr id="3" name="Content Placeholder 2"/>
          <p:cNvSpPr>
            <a:spLocks noGrp="1"/>
          </p:cNvSpPr>
          <p:nvPr>
            <p:ph idx="1"/>
          </p:nvPr>
        </p:nvSpPr>
        <p:spPr>
          <a:xfrm>
            <a:off x="457200" y="1600201"/>
            <a:ext cx="8229600" cy="2692896"/>
          </a:xfrm>
        </p:spPr>
        <p:txBody>
          <a:bodyPr>
            <a:normAutofit/>
          </a:bodyPr>
          <a:lstStyle/>
          <a:p>
            <a:pPr marL="0" indent="0">
              <a:buNone/>
            </a:pPr>
            <a:r>
              <a:rPr lang="en-AU" sz="3600" dirty="0">
                <a:solidFill>
                  <a:schemeClr val="accent2"/>
                </a:solidFill>
                <a:latin typeface="Calibri" panose="020F0502020204030204" pitchFamily="34" charset="0"/>
                <a:cs typeface="Calibri" panose="020F0502020204030204" pitchFamily="34" charset="0"/>
              </a:rPr>
              <a:t>Payload is the carrying capacity of an </a:t>
            </a:r>
            <a:r>
              <a:rPr lang="en-AU" sz="3600" dirty="0">
                <a:solidFill>
                  <a:schemeClr val="accent2"/>
                </a:solidFill>
                <a:latin typeface="Calibri" panose="020F0502020204030204" pitchFamily="34" charset="0"/>
                <a:cs typeface="Calibri" panose="020F0502020204030204" pitchFamily="34" charset="0"/>
                <a:hlinkClick r:id="rId3" tooltip="Aircraft">
                  <a:extLst>
                    <a:ext uri="{A12FA001-AC4F-418D-AE19-62706E023703}">
                      <ahyp:hlinkClr xmlns:ahyp="http://schemas.microsoft.com/office/drawing/2018/hyperlinkcolor" xmlns="" val="tx"/>
                    </a:ext>
                  </a:extLst>
                </a:hlinkClick>
              </a:rPr>
              <a:t>aircraft</a:t>
            </a:r>
            <a:r>
              <a:rPr lang="en-AU" sz="3600" dirty="0">
                <a:solidFill>
                  <a:schemeClr val="accent2"/>
                </a:solidFill>
                <a:latin typeface="Calibri" panose="020F0502020204030204" pitchFamily="34" charset="0"/>
                <a:cs typeface="Calibri" panose="020F0502020204030204" pitchFamily="34" charset="0"/>
              </a:rPr>
              <a:t> or </a:t>
            </a:r>
            <a:r>
              <a:rPr lang="en-AU" sz="3600" dirty="0">
                <a:solidFill>
                  <a:schemeClr val="accent2"/>
                </a:solidFill>
                <a:latin typeface="Calibri" panose="020F0502020204030204" pitchFamily="34" charset="0"/>
                <a:cs typeface="Calibri" panose="020F0502020204030204" pitchFamily="34" charset="0"/>
                <a:hlinkClick r:id="rId4" tooltip="Launch vehicle">
                  <a:extLst>
                    <a:ext uri="{A12FA001-AC4F-418D-AE19-62706E023703}">
                      <ahyp:hlinkClr xmlns:ahyp="http://schemas.microsoft.com/office/drawing/2018/hyperlinkcolor" xmlns="" val="tx"/>
                    </a:ext>
                  </a:extLst>
                </a:hlinkClick>
              </a:rPr>
              <a:t>launch vehicle</a:t>
            </a:r>
            <a:r>
              <a:rPr lang="en-AU" sz="3600" dirty="0">
                <a:solidFill>
                  <a:schemeClr val="accent2"/>
                </a:solidFill>
                <a:latin typeface="Calibri" panose="020F0502020204030204" pitchFamily="34" charset="0"/>
                <a:cs typeface="Calibri" panose="020F0502020204030204" pitchFamily="34" charset="0"/>
              </a:rPr>
              <a:t>, usually measured in terms of weight</a:t>
            </a:r>
            <a:r>
              <a:rPr lang="en-AU" sz="3600" b="1" dirty="0" smtClean="0">
                <a:solidFill>
                  <a:schemeClr val="accent2"/>
                </a:solidFill>
                <a:latin typeface="Calibri" panose="020F0502020204030204" pitchFamily="34" charset="0"/>
                <a:cs typeface="Calibri" panose="020F0502020204030204" pitchFamily="34" charset="0"/>
              </a:rPr>
              <a:t>. (1 mark)</a:t>
            </a:r>
            <a:endParaRPr lang="en-AU" sz="36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105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NZ" sz="2400" b="1" dirty="0"/>
              <a:t>List two materials that could be used to build a rocket, and justify why they are effective</a:t>
            </a:r>
            <a:r>
              <a:rPr lang="en-NZ" sz="2400" b="1" dirty="0" smtClean="0"/>
              <a:t>. [3 mark]</a:t>
            </a:r>
            <a:endParaRPr lang="en-AU" sz="2400" b="1" dirty="0"/>
          </a:p>
        </p:txBody>
      </p:sp>
      <p:sp>
        <p:nvSpPr>
          <p:cNvPr id="3" name="Content Placeholder 2"/>
          <p:cNvSpPr>
            <a:spLocks noGrp="1"/>
          </p:cNvSpPr>
          <p:nvPr>
            <p:ph idx="1"/>
          </p:nvPr>
        </p:nvSpPr>
        <p:spPr>
          <a:xfrm>
            <a:off x="457200" y="1600200"/>
            <a:ext cx="8229600" cy="4997151"/>
          </a:xfrm>
        </p:spPr>
        <p:txBody>
          <a:bodyPr>
            <a:noAutofit/>
          </a:bodyPr>
          <a:lstStyle/>
          <a:p>
            <a:pPr marL="0" indent="0">
              <a:buNone/>
            </a:pPr>
            <a:r>
              <a:rPr lang="en-AU" dirty="0" smtClean="0">
                <a:solidFill>
                  <a:srgbClr val="C00000"/>
                </a:solidFill>
              </a:rPr>
              <a:t>Any two of the following </a:t>
            </a:r>
            <a:r>
              <a:rPr lang="en-AU" b="1" dirty="0" smtClean="0">
                <a:solidFill>
                  <a:srgbClr val="C00000"/>
                </a:solidFill>
              </a:rPr>
              <a:t>(2 marks):</a:t>
            </a:r>
          </a:p>
          <a:p>
            <a:r>
              <a:rPr lang="en-AU" dirty="0" smtClean="0">
                <a:solidFill>
                  <a:srgbClr val="C00000"/>
                </a:solidFill>
              </a:rPr>
              <a:t>Titanium </a:t>
            </a:r>
          </a:p>
          <a:p>
            <a:r>
              <a:rPr lang="en-AU" dirty="0" smtClean="0">
                <a:solidFill>
                  <a:srgbClr val="C00000"/>
                </a:solidFill>
              </a:rPr>
              <a:t>Aluminium</a:t>
            </a:r>
          </a:p>
          <a:p>
            <a:r>
              <a:rPr lang="en-AU" dirty="0" smtClean="0">
                <a:solidFill>
                  <a:srgbClr val="C00000"/>
                </a:solidFill>
              </a:rPr>
              <a:t>Carbon-fibre</a:t>
            </a:r>
            <a:endParaRPr lang="en-AU" dirty="0">
              <a:solidFill>
                <a:srgbClr val="C00000"/>
              </a:solidFill>
            </a:endParaRPr>
          </a:p>
          <a:p>
            <a:pPr marL="0" indent="0">
              <a:buNone/>
            </a:pPr>
            <a:endParaRPr lang="en-AU" dirty="0" smtClean="0">
              <a:solidFill>
                <a:srgbClr val="C00000"/>
              </a:solidFill>
            </a:endParaRPr>
          </a:p>
          <a:p>
            <a:pPr marL="0" indent="0">
              <a:buNone/>
            </a:pPr>
            <a:r>
              <a:rPr lang="en-AU" dirty="0" smtClean="0">
                <a:solidFill>
                  <a:srgbClr val="C00000"/>
                </a:solidFill>
              </a:rPr>
              <a:t>Justification </a:t>
            </a:r>
            <a:r>
              <a:rPr lang="en-AU" b="1" dirty="0" smtClean="0">
                <a:solidFill>
                  <a:srgbClr val="C00000"/>
                </a:solidFill>
              </a:rPr>
              <a:t>(1 mark) </a:t>
            </a:r>
          </a:p>
          <a:p>
            <a:pPr lvl="1"/>
            <a:r>
              <a:rPr lang="en-AU" dirty="0" smtClean="0">
                <a:solidFill>
                  <a:srgbClr val="C00000"/>
                </a:solidFill>
              </a:rPr>
              <a:t>strong </a:t>
            </a:r>
            <a:r>
              <a:rPr lang="en-AU" dirty="0">
                <a:solidFill>
                  <a:srgbClr val="C00000"/>
                </a:solidFill>
              </a:rPr>
              <a:t>and light </a:t>
            </a:r>
            <a:r>
              <a:rPr lang="en-AU" dirty="0" smtClean="0">
                <a:solidFill>
                  <a:srgbClr val="C00000"/>
                </a:solidFill>
              </a:rPr>
              <a:t>weight</a:t>
            </a:r>
          </a:p>
          <a:p>
            <a:pPr lvl="1"/>
            <a:r>
              <a:rPr lang="en-AU" b="1" dirty="0" err="1" smtClean="0">
                <a:solidFill>
                  <a:srgbClr val="C00000"/>
                </a:solidFill>
              </a:rPr>
              <a:t>etc</a:t>
            </a:r>
            <a:endParaRPr lang="en-AU" b="1" dirty="0">
              <a:solidFill>
                <a:srgbClr val="C00000"/>
              </a:solidFill>
            </a:endParaRPr>
          </a:p>
        </p:txBody>
      </p:sp>
    </p:spTree>
    <p:extLst>
      <p:ext uri="{BB962C8B-B14F-4D97-AF65-F5344CB8AC3E}">
        <p14:creationId xmlns:p14="http://schemas.microsoft.com/office/powerpoint/2010/main" val="1370352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NZ" sz="2400" b="1" dirty="0"/>
              <a:t>List two materials that could </a:t>
            </a:r>
            <a:r>
              <a:rPr lang="en-NZ" sz="2400" b="1" i="1" u="sng" dirty="0"/>
              <a:t>not</a:t>
            </a:r>
            <a:r>
              <a:rPr lang="en-NZ" sz="2400" b="1" dirty="0"/>
              <a:t> be used to build a rocket, and justify why they would be ineffective. </a:t>
            </a:r>
            <a:r>
              <a:rPr lang="en-NZ" sz="2400" b="1" dirty="0" smtClean="0"/>
              <a:t>[3 marks]</a:t>
            </a:r>
            <a:endParaRPr lang="en-AU" sz="2400" b="1" dirty="0"/>
          </a:p>
        </p:txBody>
      </p:sp>
      <p:sp>
        <p:nvSpPr>
          <p:cNvPr id="3" name="Content Placeholder 2"/>
          <p:cNvSpPr>
            <a:spLocks noGrp="1"/>
          </p:cNvSpPr>
          <p:nvPr>
            <p:ph idx="1"/>
          </p:nvPr>
        </p:nvSpPr>
        <p:spPr>
          <a:xfrm>
            <a:off x="457200" y="1600201"/>
            <a:ext cx="8229600" cy="2692896"/>
          </a:xfrm>
        </p:spPr>
        <p:txBody>
          <a:bodyPr>
            <a:noAutofit/>
          </a:bodyPr>
          <a:lstStyle/>
          <a:p>
            <a:r>
              <a:rPr lang="en-AU" dirty="0">
                <a:solidFill>
                  <a:srgbClr val="C00000"/>
                </a:solidFill>
              </a:rPr>
              <a:t>Any two logical </a:t>
            </a:r>
            <a:r>
              <a:rPr lang="en-AU" dirty="0" smtClean="0">
                <a:solidFill>
                  <a:srgbClr val="C00000"/>
                </a:solidFill>
              </a:rPr>
              <a:t>materials (2 marks)</a:t>
            </a:r>
          </a:p>
          <a:p>
            <a:r>
              <a:rPr lang="en-AU" dirty="0">
                <a:solidFill>
                  <a:srgbClr val="C00000"/>
                </a:solidFill>
              </a:rPr>
              <a:t>J</a:t>
            </a:r>
            <a:r>
              <a:rPr lang="en-AU" dirty="0" smtClean="0">
                <a:solidFill>
                  <a:srgbClr val="C00000"/>
                </a:solidFill>
              </a:rPr>
              <a:t>ustification (1 mark)</a:t>
            </a:r>
          </a:p>
          <a:p>
            <a:endParaRPr lang="en-AU" dirty="0">
              <a:solidFill>
                <a:srgbClr val="C00000"/>
              </a:solidFill>
            </a:endParaRPr>
          </a:p>
          <a:p>
            <a:pPr marL="0" indent="0">
              <a:buNone/>
            </a:pPr>
            <a:r>
              <a:rPr lang="en-AU" dirty="0" smtClean="0">
                <a:solidFill>
                  <a:srgbClr val="C00000"/>
                </a:solidFill>
              </a:rPr>
              <a:t>E.g. (gold </a:t>
            </a:r>
            <a:r>
              <a:rPr lang="en-AU" dirty="0">
                <a:solidFill>
                  <a:srgbClr val="C00000"/>
                </a:solidFill>
              </a:rPr>
              <a:t>[</a:t>
            </a:r>
            <a:r>
              <a:rPr lang="en-AU" dirty="0" smtClean="0">
                <a:solidFill>
                  <a:srgbClr val="C00000"/>
                </a:solidFill>
              </a:rPr>
              <a:t>cost &amp; density], </a:t>
            </a:r>
            <a:r>
              <a:rPr lang="en-AU" dirty="0">
                <a:solidFill>
                  <a:srgbClr val="C00000"/>
                </a:solidFill>
              </a:rPr>
              <a:t>chlorine [gas], crystals [brittle], etc</a:t>
            </a:r>
            <a:r>
              <a:rPr lang="en-AU" dirty="0" smtClean="0">
                <a:solidFill>
                  <a:srgbClr val="C00000"/>
                </a:solidFill>
              </a:rPr>
              <a:t>.)</a:t>
            </a:r>
            <a:endParaRPr lang="en-AU" sz="4000" b="1" dirty="0">
              <a:solidFill>
                <a:srgbClr val="C00000"/>
              </a:solidFill>
            </a:endParaRPr>
          </a:p>
        </p:txBody>
      </p:sp>
    </p:spTree>
    <p:extLst>
      <p:ext uri="{BB962C8B-B14F-4D97-AF65-F5344CB8AC3E}">
        <p14:creationId xmlns:p14="http://schemas.microsoft.com/office/powerpoint/2010/main" val="453123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NZ" sz="2400" b="1" dirty="0"/>
              <a:t>Newton’s Laws of Motion apply to how rockets fly. Explain how Newton’s first law relates to rocket flight</a:t>
            </a:r>
            <a:r>
              <a:rPr lang="en-NZ" sz="2400" b="1" dirty="0" smtClean="0"/>
              <a:t>. [3 marks]</a:t>
            </a:r>
            <a:endParaRPr lang="en-AU" sz="2400" b="1" dirty="0"/>
          </a:p>
        </p:txBody>
      </p:sp>
      <p:sp>
        <p:nvSpPr>
          <p:cNvPr id="3" name="Content Placeholder 2"/>
          <p:cNvSpPr>
            <a:spLocks noGrp="1"/>
          </p:cNvSpPr>
          <p:nvPr>
            <p:ph idx="1"/>
          </p:nvPr>
        </p:nvSpPr>
        <p:spPr>
          <a:xfrm>
            <a:off x="457200" y="1600200"/>
            <a:ext cx="8229600" cy="4349079"/>
          </a:xfrm>
        </p:spPr>
        <p:txBody>
          <a:bodyPr>
            <a:normAutofit fontScale="92500"/>
          </a:bodyPr>
          <a:lstStyle/>
          <a:p>
            <a:r>
              <a:rPr lang="en-AU" dirty="0" smtClean="0">
                <a:solidFill>
                  <a:srgbClr val="C00000"/>
                </a:solidFill>
              </a:rPr>
              <a:t>States Newtons First Law (1)</a:t>
            </a:r>
            <a:endParaRPr lang="en-AU" b="1" dirty="0">
              <a:solidFill>
                <a:srgbClr val="C00000"/>
              </a:solidFill>
            </a:endParaRPr>
          </a:p>
          <a:p>
            <a:endParaRPr lang="en-AU" dirty="0">
              <a:solidFill>
                <a:srgbClr val="C00000"/>
              </a:solidFill>
            </a:endParaRPr>
          </a:p>
          <a:p>
            <a:r>
              <a:rPr lang="en-AU" dirty="0">
                <a:solidFill>
                  <a:srgbClr val="C00000"/>
                </a:solidFill>
              </a:rPr>
              <a:t>A rocket will not take off of the ground until a force pushes it up </a:t>
            </a:r>
            <a:r>
              <a:rPr lang="en-AU" b="1" dirty="0" smtClean="0">
                <a:solidFill>
                  <a:srgbClr val="C00000"/>
                </a:solidFill>
              </a:rPr>
              <a:t>(1)</a:t>
            </a:r>
          </a:p>
          <a:p>
            <a:endParaRPr lang="en-AU" dirty="0">
              <a:solidFill>
                <a:srgbClr val="C00000"/>
              </a:solidFill>
            </a:endParaRPr>
          </a:p>
          <a:p>
            <a:r>
              <a:rPr lang="en-AU" dirty="0" smtClean="0">
                <a:solidFill>
                  <a:srgbClr val="C00000"/>
                </a:solidFill>
              </a:rPr>
              <a:t>A rocket will keep on moving through space because it is a vacuum / until acted on by another body’s gravity or crashing into something </a:t>
            </a:r>
            <a:r>
              <a:rPr lang="en-AU" b="1" dirty="0" smtClean="0">
                <a:solidFill>
                  <a:srgbClr val="C00000"/>
                </a:solidFill>
              </a:rPr>
              <a:t>(1)</a:t>
            </a:r>
            <a:endParaRPr lang="en-AU" b="1" dirty="0">
              <a:solidFill>
                <a:srgbClr val="C00000"/>
              </a:solidFill>
            </a:endParaRPr>
          </a:p>
        </p:txBody>
      </p:sp>
    </p:spTree>
    <p:extLst>
      <p:ext uri="{BB962C8B-B14F-4D97-AF65-F5344CB8AC3E}">
        <p14:creationId xmlns:p14="http://schemas.microsoft.com/office/powerpoint/2010/main" val="2868633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NZ" sz="2400" b="1" dirty="0"/>
              <a:t>Explain how Newton’s third law relates to rocket flight</a:t>
            </a:r>
            <a:r>
              <a:rPr lang="en-NZ" sz="2400" b="1" dirty="0" smtClean="0"/>
              <a:t>. [3 marks]</a:t>
            </a:r>
            <a:endParaRPr lang="en-AU" sz="2400" b="1" dirty="0"/>
          </a:p>
        </p:txBody>
      </p:sp>
      <p:sp>
        <p:nvSpPr>
          <p:cNvPr id="3" name="Content Placeholder 2"/>
          <p:cNvSpPr>
            <a:spLocks noGrp="1"/>
          </p:cNvSpPr>
          <p:nvPr>
            <p:ph idx="1"/>
          </p:nvPr>
        </p:nvSpPr>
        <p:spPr>
          <a:xfrm>
            <a:off x="457200" y="1600200"/>
            <a:ext cx="8229600" cy="4853135"/>
          </a:xfrm>
        </p:spPr>
        <p:txBody>
          <a:bodyPr>
            <a:normAutofit/>
          </a:bodyPr>
          <a:lstStyle/>
          <a:p>
            <a:r>
              <a:rPr lang="en-AU" sz="2400" dirty="0" smtClean="0">
                <a:solidFill>
                  <a:schemeClr val="accent2"/>
                </a:solidFill>
              </a:rPr>
              <a:t>States Newton’s Third Law </a:t>
            </a:r>
            <a:r>
              <a:rPr lang="en-AU" sz="2400" b="1" dirty="0" smtClean="0">
                <a:solidFill>
                  <a:schemeClr val="accent2"/>
                </a:solidFill>
              </a:rPr>
              <a:t>(1)</a:t>
            </a:r>
          </a:p>
          <a:p>
            <a:endParaRPr lang="en-AU" sz="2400" dirty="0">
              <a:solidFill>
                <a:schemeClr val="accent2"/>
              </a:solidFill>
            </a:endParaRPr>
          </a:p>
          <a:p>
            <a:r>
              <a:rPr lang="en-AU" sz="2400" dirty="0" smtClean="0">
                <a:solidFill>
                  <a:schemeClr val="accent2"/>
                </a:solidFill>
              </a:rPr>
              <a:t>When the rocket launches, high amount of fuel as expelled down to the ground. This action causes the reaction of the rocket moving up </a:t>
            </a:r>
            <a:r>
              <a:rPr lang="en-AU" sz="2400" b="1" dirty="0" smtClean="0">
                <a:solidFill>
                  <a:schemeClr val="accent2"/>
                </a:solidFill>
              </a:rPr>
              <a:t>(1)</a:t>
            </a:r>
          </a:p>
          <a:p>
            <a:endParaRPr lang="en-AU" sz="2400" dirty="0">
              <a:solidFill>
                <a:schemeClr val="accent2"/>
              </a:solidFill>
            </a:endParaRPr>
          </a:p>
          <a:p>
            <a:r>
              <a:rPr lang="en-AU" sz="2400" dirty="0" smtClean="0">
                <a:solidFill>
                  <a:schemeClr val="accent2"/>
                </a:solidFill>
              </a:rPr>
              <a:t>This continues as the rocket leaves the atmosphere, with the fuel pushing on the air particles below the rocket to push it forwards </a:t>
            </a:r>
            <a:r>
              <a:rPr lang="en-AU" sz="2400" b="1" dirty="0" smtClean="0">
                <a:solidFill>
                  <a:schemeClr val="accent2"/>
                </a:solidFill>
              </a:rPr>
              <a:t>(1)</a:t>
            </a:r>
            <a:endParaRPr lang="en-AU" b="1" dirty="0">
              <a:solidFill>
                <a:schemeClr val="accent2"/>
              </a:solidFill>
            </a:endParaRPr>
          </a:p>
        </p:txBody>
      </p:sp>
    </p:spTree>
    <p:extLst>
      <p:ext uri="{BB962C8B-B14F-4D97-AF65-F5344CB8AC3E}">
        <p14:creationId xmlns:p14="http://schemas.microsoft.com/office/powerpoint/2010/main" val="2052718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1028</Words>
  <Application>Microsoft Office PowerPoint</Application>
  <PresentationFormat>On-screen Show (4:3)</PresentationFormat>
  <Paragraphs>107</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GENERAL INTEGRATED SCIENCE– UNIT 2 TASK 13 – Rocket Design Extended Response </vt:lpstr>
      <vt:lpstr>What are the main features of a rocket? [4 marks] </vt:lpstr>
      <vt:lpstr>What are the different types of: Nose cone, Fins &amp; Body Shape [3 marks]</vt:lpstr>
      <vt:lpstr>Rockets have different shapes based on these features. Which shape rocket do you believe will fly the furthest? [3 marks]</vt:lpstr>
      <vt:lpstr>Describe the term ‘payload’. [1 mark]</vt:lpstr>
      <vt:lpstr>List two materials that could be used to build a rocket, and justify why they are effective. [3 mark]</vt:lpstr>
      <vt:lpstr>List two materials that could not be used to build a rocket, and justify why they would be ineffective. [3 marks]</vt:lpstr>
      <vt:lpstr>Newton’s Laws of Motion apply to how rockets fly. Explain how Newton’s first law relates to rocket flight. [3 marks]</vt:lpstr>
      <vt:lpstr>Explain how Newton’s third law relates to rocket flight. [3 marks]</vt:lpstr>
      <vt:lpstr>Describe what Lift, Drag, Thrust and Weight are in relation to the flight of a rocket. [4 marks]</vt:lpstr>
      <vt:lpstr>Research the type of fuel that was used to launch rockets in 1969, and briefly explain how it worked. [4 marks]</vt:lpstr>
      <vt:lpstr>Research the type of fuel that is used to launch rockets today, in 2019, and discuss why the type of fuel might have changed. [3 marks]</vt:lpstr>
      <vt:lpstr>State how much the average rocket would cost to build in 2019 [3 marks]</vt:lpstr>
      <vt:lpstr>It is important to form your own opinions that are based on evidence. Discuss whether you believe it is worthwhile spending billions of dollars on space exploration. Include in your discussion two pieces of scientific, economic or ethical evidence. [4 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INTEGRATED SCIENCE– UNIT 2 TASK 12 – Rocket Design Extended Response </dc:title>
  <dc:creator>MCCAULEY Kiara</dc:creator>
  <cp:lastModifiedBy>MCCAULEY Kiara [Eastern Goldfields College]</cp:lastModifiedBy>
  <cp:revision>45</cp:revision>
  <cp:lastPrinted>2019-10-30T02:45:26Z</cp:lastPrinted>
  <dcterms:created xsi:type="dcterms:W3CDTF">2019-10-24T01:57:32Z</dcterms:created>
  <dcterms:modified xsi:type="dcterms:W3CDTF">2019-10-31T01:34:29Z</dcterms:modified>
</cp:coreProperties>
</file>