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7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18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923745C-078D-4977-8878-43CC63DB035A}" type="datetimeFigureOut">
              <a:rPr lang="en-AU" smtClean="0"/>
              <a:t>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111880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923745C-078D-4977-8878-43CC63DB035A}" type="datetimeFigureOut">
              <a:rPr lang="en-AU" smtClean="0"/>
              <a:t>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214063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923745C-078D-4977-8878-43CC63DB035A}" type="datetimeFigureOut">
              <a:rPr lang="en-AU" smtClean="0"/>
              <a:t>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80846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923745C-078D-4977-8878-43CC63DB035A}" type="datetimeFigureOut">
              <a:rPr lang="en-AU" smtClean="0"/>
              <a:t>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181750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3745C-078D-4977-8878-43CC63DB035A}" type="datetimeFigureOut">
              <a:rPr lang="en-AU" smtClean="0"/>
              <a:t>1/11/2019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315169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923745C-078D-4977-8878-43CC63DB035A}" type="datetimeFigureOut">
              <a:rPr lang="en-AU" smtClean="0"/>
              <a:t>1/11/2019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198720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923745C-078D-4977-8878-43CC63DB035A}" type="datetimeFigureOut">
              <a:rPr lang="en-AU" smtClean="0"/>
              <a:t>1/11/2019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397432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923745C-078D-4977-8878-43CC63DB035A}" type="datetimeFigureOut">
              <a:rPr lang="en-AU" smtClean="0"/>
              <a:t>1/11/2019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296507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3745C-078D-4977-8878-43CC63DB035A}" type="datetimeFigureOut">
              <a:rPr lang="en-AU" smtClean="0"/>
              <a:t>1/11/2019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114611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3745C-078D-4977-8878-43CC63DB035A}" type="datetimeFigureOut">
              <a:rPr lang="en-AU" smtClean="0"/>
              <a:t>1/11/2019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57721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3745C-078D-4977-8878-43CC63DB035A}" type="datetimeFigureOut">
              <a:rPr lang="en-AU" smtClean="0"/>
              <a:t>1/11/2019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F2F645-4E01-406E-B6E2-900560B2D38E}" type="slidenum">
              <a:rPr lang="en-AU" smtClean="0"/>
              <a:t>‹#›</a:t>
            </a:fld>
            <a:endParaRPr lang="en-AU"/>
          </a:p>
        </p:txBody>
      </p:sp>
    </p:spTree>
    <p:extLst>
      <p:ext uri="{BB962C8B-B14F-4D97-AF65-F5344CB8AC3E}">
        <p14:creationId xmlns:p14="http://schemas.microsoft.com/office/powerpoint/2010/main" val="61383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3745C-078D-4977-8878-43CC63DB035A}" type="datetimeFigureOut">
              <a:rPr lang="en-AU" smtClean="0"/>
              <a:t>1/11/2019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2F645-4E01-406E-B6E2-900560B2D38E}" type="slidenum">
              <a:rPr lang="en-AU" smtClean="0"/>
              <a:t>‹#›</a:t>
            </a:fld>
            <a:endParaRPr lang="en-AU"/>
          </a:p>
        </p:txBody>
      </p:sp>
    </p:spTree>
    <p:extLst>
      <p:ext uri="{BB962C8B-B14F-4D97-AF65-F5344CB8AC3E}">
        <p14:creationId xmlns:p14="http://schemas.microsoft.com/office/powerpoint/2010/main" val="1015889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waterrocketmanual.com/how_they_work.htm" TargetMode="External"/><Relationship Id="rId3" Type="http://schemas.openxmlformats.org/officeDocument/2006/relationships/hyperlink" Target="http://www.aerospaceweb.org/question/aerodynamics/q0151.shtml" TargetMode="External"/><Relationship Id="rId7" Type="http://schemas.openxmlformats.org/officeDocument/2006/relationships/hyperlink" Target="http://www.aircommandrockets.com/flying_higher.htm" TargetMode="External"/><Relationship Id="rId2" Type="http://schemas.openxmlformats.org/officeDocument/2006/relationships/hyperlink" Target="https://www.apogeerockets.com/education/downloads/Newsletter346.pdf" TargetMode="External"/><Relationship Id="rId1" Type="http://schemas.openxmlformats.org/officeDocument/2006/relationships/slideLayout" Target="../slideLayouts/slideLayout2.xml"/><Relationship Id="rId6" Type="http://schemas.openxmlformats.org/officeDocument/2006/relationships/hyperlink" Target="http://www.npl.co.uk/upload/pdf/wr_booklet_print.pdf" TargetMode="External"/><Relationship Id="rId5" Type="http://schemas.openxmlformats.org/officeDocument/2006/relationships/hyperlink" Target="https://www.apogeerockets.com/education/downloads/Newsletter442.pdf" TargetMode="External"/><Relationship Id="rId10" Type="http://schemas.openxmlformats.org/officeDocument/2006/relationships/hyperlink" Target="https://www.scarsdaleschools.k12.ny.us/cms/lib5/NY01001205/Centricity/Domain/330/water_rocket_physics_and_principles_18621.pdf" TargetMode="External"/><Relationship Id="rId4" Type="http://schemas.openxmlformats.org/officeDocument/2006/relationships/hyperlink" Target="http://ffden-2.phys.uaf.edu/102spring2004_web_projects/andrew_allen/Rocket_Engine.html" TargetMode="External"/><Relationship Id="rId9" Type="http://schemas.openxmlformats.org/officeDocument/2006/relationships/hyperlink" Target="https://www.meprogram.com.au/wp-content/uploads/2016/02/Rocket-Design-Info.do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NZ" sz="3200" b="1" dirty="0"/>
              <a:t>GENERAL INTEGRATED SCIENCE– UNIT 2</a:t>
            </a:r>
            <a:r>
              <a:rPr lang="en-AU" sz="3200" dirty="0"/>
              <a:t/>
            </a:r>
            <a:br>
              <a:rPr lang="en-AU" sz="3200" dirty="0"/>
            </a:br>
            <a:r>
              <a:rPr lang="en-NZ" sz="2800" b="1"/>
              <a:t>TASK </a:t>
            </a:r>
            <a:r>
              <a:rPr lang="en-NZ" sz="2800" b="1" smtClean="0"/>
              <a:t>13 </a:t>
            </a:r>
            <a:r>
              <a:rPr lang="en-NZ" sz="2800" b="1" dirty="0"/>
              <a:t>– Rocket Design Extended Response</a:t>
            </a:r>
            <a:r>
              <a:rPr lang="en-AU" sz="3200" dirty="0"/>
              <a:t/>
            </a:r>
            <a:br>
              <a:rPr lang="en-AU" sz="3200" dirty="0"/>
            </a:br>
            <a:endParaRPr lang="en-AU" sz="3200" dirty="0"/>
          </a:p>
        </p:txBody>
      </p:sp>
      <p:sp>
        <p:nvSpPr>
          <p:cNvPr id="3" name="Subtitle 2"/>
          <p:cNvSpPr>
            <a:spLocks noGrp="1"/>
          </p:cNvSpPr>
          <p:nvPr>
            <p:ph type="subTitle" idx="1"/>
          </p:nvPr>
        </p:nvSpPr>
        <p:spPr>
          <a:xfrm>
            <a:off x="251520" y="3886200"/>
            <a:ext cx="8496944" cy="2279104"/>
          </a:xfrm>
        </p:spPr>
        <p:txBody>
          <a:bodyPr>
            <a:normAutofit/>
          </a:bodyPr>
          <a:lstStyle/>
          <a:p>
            <a:r>
              <a:rPr lang="en-NZ" sz="2000" b="1" dirty="0"/>
              <a:t>NAME: </a:t>
            </a:r>
            <a:endParaRPr lang="en-NZ" sz="2000" b="1" dirty="0" smtClean="0"/>
          </a:p>
          <a:p>
            <a:r>
              <a:rPr lang="en-NZ" sz="2000" b="1" dirty="0"/>
              <a:t>	</a:t>
            </a:r>
            <a:endParaRPr lang="en-NZ" sz="2000" b="1" dirty="0" smtClean="0"/>
          </a:p>
          <a:p>
            <a:r>
              <a:rPr lang="en-NZ" sz="2000" b="1" dirty="0" smtClean="0"/>
              <a:t>                        </a:t>
            </a:r>
          </a:p>
          <a:p>
            <a:r>
              <a:rPr lang="en-NZ" sz="2000" b="1" dirty="0" smtClean="0"/>
              <a:t>WEIGHTING</a:t>
            </a:r>
            <a:r>
              <a:rPr lang="en-NZ" sz="2000" b="1" dirty="0"/>
              <a:t>:   7.5 </a:t>
            </a:r>
            <a:r>
              <a:rPr lang="en-NZ" sz="2000" b="1" dirty="0" smtClean="0"/>
              <a:t>%</a:t>
            </a:r>
          </a:p>
          <a:p>
            <a:endParaRPr lang="en-NZ" sz="2000" b="1" dirty="0" smtClean="0"/>
          </a:p>
          <a:p>
            <a:r>
              <a:rPr lang="en-NZ" sz="2000" b="1" dirty="0" smtClean="0"/>
              <a:t>DUE </a:t>
            </a:r>
            <a:r>
              <a:rPr lang="en-NZ" sz="2000" b="1" smtClean="0"/>
              <a:t>DATE – Double Period, Week 4</a:t>
            </a:r>
            <a:endParaRPr lang="en-AU" sz="2000" dirty="0"/>
          </a:p>
          <a:p>
            <a:endParaRPr lang="en-AU" sz="2000" dirty="0"/>
          </a:p>
        </p:txBody>
      </p:sp>
      <p:pic>
        <p:nvPicPr>
          <p:cNvPr id="4" name="Picture 3" descr="EGC Upward &amp; Onward Logo"/>
          <p:cNvPicPr/>
          <p:nvPr/>
        </p:nvPicPr>
        <p:blipFill>
          <a:blip r:embed="rId2">
            <a:extLst>
              <a:ext uri="{28A0092B-C50C-407E-A947-70E740481C1C}">
                <a14:useLocalDpi xmlns:a14="http://schemas.microsoft.com/office/drawing/2010/main" val="0"/>
              </a:ext>
            </a:extLst>
          </a:blip>
          <a:srcRect l="5267" t="5890" r="3302" b="3780"/>
          <a:stretch>
            <a:fillRect/>
          </a:stretch>
        </p:blipFill>
        <p:spPr bwMode="auto">
          <a:xfrm>
            <a:off x="7092280" y="116632"/>
            <a:ext cx="1883147" cy="1800200"/>
          </a:xfrm>
          <a:prstGeom prst="rect">
            <a:avLst/>
          </a:prstGeom>
          <a:noFill/>
        </p:spPr>
      </p:pic>
    </p:spTree>
    <p:extLst>
      <p:ext uri="{BB962C8B-B14F-4D97-AF65-F5344CB8AC3E}">
        <p14:creationId xmlns:p14="http://schemas.microsoft.com/office/powerpoint/2010/main" val="95761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List two materials that could be used to build a rocket, and justify why they are effective.</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137035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List two materials that could </a:t>
            </a:r>
            <a:r>
              <a:rPr lang="en-NZ" sz="2400" b="1" i="1" u="sng" dirty="0"/>
              <a:t>not</a:t>
            </a:r>
            <a:r>
              <a:rPr lang="en-NZ" sz="2400" b="1" dirty="0"/>
              <a:t> be used to build a rocket, and justify why they would be ineffective. </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45312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smtClean="0"/>
              <a:t>Newton’s Laws of Motion apply to how rockets fly. Explain how Newton’s first law relates to rocket flight.</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286863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smtClean="0"/>
              <a:t>Explain how Newton’s third law relates to rocket flight.</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205271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smtClean="0"/>
              <a:t>Describe what Lift, Drag, Thrust and Weight are in relation to the flight of a rocket.</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50314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Research the type of fuel that was used to launch rockets in 1969, and briefly explain how it worked.</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387872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Research the type of fuel that is used to launch rockets today, in 2019, and discuss why the type of fuel might have changed. </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4285727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State how much the average rocket would cost to build in 2019</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200679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1143000"/>
          </a:xfrm>
        </p:spPr>
        <p:txBody>
          <a:bodyPr>
            <a:noAutofit/>
          </a:bodyPr>
          <a:lstStyle/>
          <a:p>
            <a:pPr lvl="0"/>
            <a:r>
              <a:rPr lang="en-NZ" sz="2000" b="1" dirty="0"/>
              <a:t>It is important to form your own opinions that are based on evidence. Discuss whether you believe it is worthwhile spending billions of dollars on space exploration. Include in your discussion two pieces of scientific, economic or ethical evidence. </a:t>
            </a:r>
            <a:endParaRPr lang="en-AU" sz="20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358883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Assignment Information</a:t>
            </a:r>
            <a:endParaRPr lang="en-AU" dirty="0"/>
          </a:p>
        </p:txBody>
      </p:sp>
      <p:sp>
        <p:nvSpPr>
          <p:cNvPr id="3" name="Content Placeholder 2"/>
          <p:cNvSpPr>
            <a:spLocks noGrp="1"/>
          </p:cNvSpPr>
          <p:nvPr>
            <p:ph idx="1"/>
          </p:nvPr>
        </p:nvSpPr>
        <p:spPr>
          <a:xfrm>
            <a:off x="179512" y="1340768"/>
            <a:ext cx="8784976" cy="5256584"/>
          </a:xfrm>
        </p:spPr>
        <p:txBody>
          <a:bodyPr>
            <a:normAutofit fontScale="77500" lnSpcReduction="20000"/>
          </a:bodyPr>
          <a:lstStyle/>
          <a:p>
            <a:pPr marL="0" indent="0">
              <a:buNone/>
            </a:pPr>
            <a:r>
              <a:rPr lang="en-AU" b="1" dirty="0" smtClean="0"/>
              <a:t>This </a:t>
            </a:r>
            <a:r>
              <a:rPr lang="en-AU" b="1" dirty="0"/>
              <a:t>assessment contains two parts:</a:t>
            </a:r>
            <a:endParaRPr lang="en-AU" dirty="0"/>
          </a:p>
          <a:p>
            <a:pPr lvl="0"/>
            <a:r>
              <a:rPr lang="en-AU" dirty="0"/>
              <a:t>Part 1 (20%) – one week to work on take home research notes</a:t>
            </a:r>
          </a:p>
          <a:p>
            <a:pPr lvl="0"/>
            <a:r>
              <a:rPr lang="en-AU" dirty="0"/>
              <a:t>Part 2 (80%) – in-class validation test based on research questions</a:t>
            </a:r>
            <a:r>
              <a:rPr lang="en-NZ" dirty="0"/>
              <a:t>. Notes are </a:t>
            </a:r>
            <a:r>
              <a:rPr lang="en-NZ" u="sng" dirty="0"/>
              <a:t>not</a:t>
            </a:r>
            <a:r>
              <a:rPr lang="en-NZ" dirty="0"/>
              <a:t> allowed and </a:t>
            </a:r>
            <a:r>
              <a:rPr lang="en-NZ" b="1" dirty="0"/>
              <a:t>MUST</a:t>
            </a:r>
            <a:r>
              <a:rPr lang="en-NZ" dirty="0"/>
              <a:t> be handed in prior to commencing Part 2.</a:t>
            </a:r>
            <a:endParaRPr lang="en-AU" dirty="0"/>
          </a:p>
          <a:p>
            <a:r>
              <a:rPr lang="en-NZ" sz="800" dirty="0"/>
              <a:t> </a:t>
            </a:r>
            <a:endParaRPr lang="en-AU" sz="4800" dirty="0"/>
          </a:p>
          <a:p>
            <a:pPr marL="0" indent="0">
              <a:buNone/>
            </a:pPr>
            <a:r>
              <a:rPr lang="en-NZ" b="1" dirty="0"/>
              <a:t>Assessment Policy:</a:t>
            </a:r>
            <a:endParaRPr lang="en-AU" dirty="0"/>
          </a:p>
          <a:p>
            <a:pPr lvl="0"/>
            <a:r>
              <a:rPr lang="en-NZ" dirty="0"/>
              <a:t>All work in each individual assessment task must be the work of the student</a:t>
            </a:r>
            <a:endParaRPr lang="en-AU" dirty="0"/>
          </a:p>
          <a:p>
            <a:pPr lvl="0"/>
            <a:r>
              <a:rPr lang="en-NZ" dirty="0"/>
              <a:t>For any late out-of-class assessment task, where the student </a:t>
            </a:r>
            <a:r>
              <a:rPr lang="en-NZ" b="1" dirty="0"/>
              <a:t>does not </a:t>
            </a:r>
            <a:r>
              <a:rPr lang="en-NZ" dirty="0"/>
              <a:t>provide a reason which is acceptable to the college, the following penalties apply: 	</a:t>
            </a:r>
            <a:endParaRPr lang="en-AU" dirty="0"/>
          </a:p>
          <a:p>
            <a:pPr lvl="2"/>
            <a:r>
              <a:rPr lang="en-NZ" i="1" dirty="0"/>
              <a:t>10% reduction in the mark (if submitted one day late) </a:t>
            </a:r>
            <a:r>
              <a:rPr lang="en-NZ" b="1" i="1" dirty="0"/>
              <a:t>or</a:t>
            </a:r>
            <a:endParaRPr lang="en-AU" dirty="0"/>
          </a:p>
          <a:p>
            <a:pPr lvl="2"/>
            <a:r>
              <a:rPr lang="en-NZ" i="1" dirty="0"/>
              <a:t>20% reduction in the mark (if submitted two days late) </a:t>
            </a:r>
            <a:r>
              <a:rPr lang="en-NZ" b="1" i="1" dirty="0"/>
              <a:t>or</a:t>
            </a:r>
            <a:endParaRPr lang="en-AU" dirty="0"/>
          </a:p>
          <a:p>
            <a:pPr lvl="2"/>
            <a:r>
              <a:rPr lang="en-NZ" i="1" dirty="0"/>
              <a:t>30% reduction in the mark (if submitted three days late) </a:t>
            </a:r>
            <a:r>
              <a:rPr lang="en-NZ" b="1" i="1" dirty="0"/>
              <a:t>or</a:t>
            </a:r>
            <a:endParaRPr lang="en-AU" dirty="0"/>
          </a:p>
          <a:p>
            <a:pPr lvl="2"/>
            <a:r>
              <a:rPr lang="en-NZ" i="1" dirty="0"/>
              <a:t>50% reduction in the mark (if submitted more than three days late)</a:t>
            </a:r>
            <a:endParaRPr lang="en-AU" dirty="0"/>
          </a:p>
          <a:p>
            <a:endParaRPr lang="en-AU" dirty="0"/>
          </a:p>
        </p:txBody>
      </p:sp>
    </p:spTree>
    <p:extLst>
      <p:ext uri="{BB962C8B-B14F-4D97-AF65-F5344CB8AC3E}">
        <p14:creationId xmlns:p14="http://schemas.microsoft.com/office/powerpoint/2010/main" val="240920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Curriculum Points Covered</a:t>
            </a:r>
            <a:endParaRPr lang="en-AU" dirty="0"/>
          </a:p>
        </p:txBody>
      </p:sp>
      <p:sp>
        <p:nvSpPr>
          <p:cNvPr id="3" name="Content Placeholder 2"/>
          <p:cNvSpPr>
            <a:spLocks noGrp="1"/>
          </p:cNvSpPr>
          <p:nvPr>
            <p:ph idx="1"/>
          </p:nvPr>
        </p:nvSpPr>
        <p:spPr>
          <a:xfrm>
            <a:off x="179512" y="1340768"/>
            <a:ext cx="8784976" cy="5256584"/>
          </a:xfrm>
        </p:spPr>
        <p:txBody>
          <a:bodyPr>
            <a:noAutofit/>
          </a:bodyPr>
          <a:lstStyle/>
          <a:p>
            <a:pPr lvl="0"/>
            <a:r>
              <a:rPr lang="en-NZ" sz="2000" dirty="0"/>
              <a:t>The physical and chemical properties of a substance determine what it is used </a:t>
            </a:r>
            <a:r>
              <a:rPr lang="en-NZ" sz="2000" dirty="0" smtClean="0"/>
              <a:t>for</a:t>
            </a:r>
          </a:p>
          <a:p>
            <a:pPr lvl="0"/>
            <a:r>
              <a:rPr lang="en-US" sz="2000" dirty="0" smtClean="0"/>
              <a:t>The </a:t>
            </a:r>
            <a:r>
              <a:rPr lang="en-US" sz="2000" dirty="0"/>
              <a:t>Laws of Motion can assist in predicting the motion of </a:t>
            </a:r>
            <a:r>
              <a:rPr lang="en-US" sz="2000"/>
              <a:t>objects </a:t>
            </a:r>
            <a:endParaRPr lang="en-US" sz="2000" dirty="0" smtClean="0"/>
          </a:p>
          <a:p>
            <a:pPr lvl="0"/>
            <a:r>
              <a:rPr lang="en-US" sz="2000" dirty="0"/>
              <a:t>F</a:t>
            </a:r>
            <a:r>
              <a:rPr lang="en-US" sz="2000" dirty="0" smtClean="0"/>
              <a:t>orces </a:t>
            </a:r>
            <a:r>
              <a:rPr lang="en-US" sz="2000" dirty="0"/>
              <a:t>can be exerted by one object on another by direct contact or from a </a:t>
            </a:r>
            <a:r>
              <a:rPr lang="en-US" sz="2000" dirty="0" smtClean="0"/>
              <a:t>distance</a:t>
            </a:r>
          </a:p>
          <a:p>
            <a:pPr lvl="0"/>
            <a:r>
              <a:rPr lang="en-US" sz="2000" dirty="0" smtClean="0"/>
              <a:t>Chemical </a:t>
            </a:r>
            <a:r>
              <a:rPr lang="en-US" sz="2000" dirty="0"/>
              <a:t>reactions involve energy; different types of reactions are used to produce a variety of products</a:t>
            </a:r>
            <a:endParaRPr lang="en-AU" sz="2000" dirty="0"/>
          </a:p>
          <a:p>
            <a:pPr lvl="0"/>
            <a:r>
              <a:rPr lang="en-NZ" sz="2000" dirty="0"/>
              <a:t>The use of scientific knowledge is influenced by social, economic and ethical considerations</a:t>
            </a:r>
            <a:endParaRPr lang="en-AU" sz="2000" dirty="0"/>
          </a:p>
          <a:p>
            <a:pPr lvl="0"/>
            <a:r>
              <a:rPr lang="en-NZ" sz="2000" dirty="0"/>
              <a:t>The use of scientific knowledge may have beneficial consequences</a:t>
            </a:r>
            <a:endParaRPr lang="en-AU" sz="2000" dirty="0"/>
          </a:p>
          <a:p>
            <a:pPr lvl="0"/>
            <a:r>
              <a:rPr lang="en-NZ" sz="2000" dirty="0" smtClean="0"/>
              <a:t>Scientific </a:t>
            </a:r>
            <a:r>
              <a:rPr lang="en-NZ" sz="2000" dirty="0"/>
              <a:t>knowledge can be used to develop and evaluate projected economic and environmental impacts</a:t>
            </a:r>
            <a:endParaRPr lang="en-AU" sz="2000" dirty="0"/>
          </a:p>
          <a:p>
            <a:pPr lvl="0"/>
            <a:r>
              <a:rPr lang="en-NZ" sz="2000" dirty="0" smtClean="0"/>
              <a:t>Scientific </a:t>
            </a:r>
            <a:r>
              <a:rPr lang="en-NZ" sz="2000" dirty="0"/>
              <a:t>ideas can be communicated for a particular purpose when using appropriate scientific language and </a:t>
            </a:r>
            <a:r>
              <a:rPr lang="en-NZ" sz="2000" dirty="0" smtClean="0"/>
              <a:t>representations</a:t>
            </a:r>
            <a:endParaRPr lang="en-AU" sz="2000" dirty="0"/>
          </a:p>
        </p:txBody>
      </p:sp>
    </p:spTree>
    <p:extLst>
      <p:ext uri="{BB962C8B-B14F-4D97-AF65-F5344CB8AC3E}">
        <p14:creationId xmlns:p14="http://schemas.microsoft.com/office/powerpoint/2010/main" val="156037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1143000"/>
          </a:xfrm>
        </p:spPr>
        <p:txBody>
          <a:bodyPr/>
          <a:lstStyle/>
          <a:p>
            <a:r>
              <a:rPr lang="en-AU" b="1" dirty="0" smtClean="0"/>
              <a:t>PART 1 – Research Notes </a:t>
            </a:r>
            <a:endParaRPr lang="en-AU" b="1" dirty="0"/>
          </a:p>
        </p:txBody>
      </p:sp>
    </p:spTree>
    <p:extLst>
      <p:ext uri="{BB962C8B-B14F-4D97-AF65-F5344CB8AC3E}">
        <p14:creationId xmlns:p14="http://schemas.microsoft.com/office/powerpoint/2010/main" val="332093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852936"/>
            <a:ext cx="8229600" cy="1143000"/>
          </a:xfrm>
        </p:spPr>
        <p:txBody>
          <a:bodyPr>
            <a:noAutofit/>
          </a:bodyPr>
          <a:lstStyle/>
          <a:p>
            <a:pPr algn="l">
              <a:lnSpc>
                <a:spcPct val="150000"/>
              </a:lnSpc>
            </a:pPr>
            <a:r>
              <a:rPr lang="en-AU" sz="2400" b="1" dirty="0" smtClean="0"/>
              <a:t>Useful websites:</a:t>
            </a:r>
            <a:r>
              <a:rPr lang="en-AU" sz="2000" dirty="0" smtClean="0"/>
              <a:t/>
            </a:r>
            <a:br>
              <a:rPr lang="en-AU" sz="2000" dirty="0" smtClean="0"/>
            </a:br>
            <a:r>
              <a:rPr lang="en-NZ" sz="2000" u="sng" dirty="0">
                <a:hlinkClick r:id="rId2"/>
              </a:rPr>
              <a:t>https://www.apogeerockets.com/education/downloads/Newsletter346.pdf</a:t>
            </a:r>
            <a:r>
              <a:rPr lang="en-AU" sz="2000" dirty="0"/>
              <a:t/>
            </a:r>
            <a:br>
              <a:rPr lang="en-AU" sz="2000" dirty="0"/>
            </a:br>
            <a:r>
              <a:rPr lang="en-NZ" sz="2000" u="sng" dirty="0">
                <a:hlinkClick r:id="rId3"/>
              </a:rPr>
              <a:t>http://www.aerospaceweb.org/question/aerodynamics/q0151.shtml</a:t>
            </a:r>
            <a:r>
              <a:rPr lang="en-AU" sz="2000" dirty="0"/>
              <a:t/>
            </a:r>
            <a:br>
              <a:rPr lang="en-AU" sz="2000" dirty="0"/>
            </a:br>
            <a:r>
              <a:rPr lang="en-NZ" sz="2000" u="sng" dirty="0">
                <a:hlinkClick r:id="rId4"/>
              </a:rPr>
              <a:t>http://ffden-2.phys.uaf.edu/102spring2004_web_projects/andrew_allen/Rocket_Engine.html</a:t>
            </a:r>
            <a:r>
              <a:rPr lang="en-AU" sz="2000" dirty="0"/>
              <a:t/>
            </a:r>
            <a:br>
              <a:rPr lang="en-AU" sz="2000" dirty="0"/>
            </a:br>
            <a:r>
              <a:rPr lang="en-NZ" sz="2000" u="sng" dirty="0">
                <a:hlinkClick r:id="rId5"/>
              </a:rPr>
              <a:t>https://www.apogeerockets.com/education/downloads/Newsletter442.pdf</a:t>
            </a:r>
            <a:r>
              <a:rPr lang="en-AU" sz="2000" dirty="0"/>
              <a:t/>
            </a:r>
            <a:br>
              <a:rPr lang="en-AU" sz="2000" dirty="0"/>
            </a:br>
            <a:r>
              <a:rPr lang="en-NZ" sz="2000" u="sng" dirty="0">
                <a:hlinkClick r:id="rId6"/>
              </a:rPr>
              <a:t>http://www.npl.co.uk/upload/pdf/wr_booklet_print.pdf</a:t>
            </a:r>
            <a:r>
              <a:rPr lang="en-AU" sz="2000" dirty="0"/>
              <a:t/>
            </a:r>
            <a:br>
              <a:rPr lang="en-AU" sz="2000" dirty="0"/>
            </a:br>
            <a:r>
              <a:rPr lang="en-NZ" sz="2000" u="sng" dirty="0">
                <a:hlinkClick r:id="rId7"/>
              </a:rPr>
              <a:t>http://www.aircommandrockets.com/flying_higher.htm</a:t>
            </a:r>
            <a:r>
              <a:rPr lang="en-AU" sz="2000" dirty="0"/>
              <a:t/>
            </a:r>
            <a:br>
              <a:rPr lang="en-AU" sz="2000" dirty="0"/>
            </a:br>
            <a:r>
              <a:rPr lang="en-NZ" sz="2000" u="sng" dirty="0">
                <a:hlinkClick r:id="rId8"/>
              </a:rPr>
              <a:t>http://www.waterrocketmanual.com/how_they_work.htm</a:t>
            </a:r>
            <a:r>
              <a:rPr lang="en-AU" sz="2000" dirty="0"/>
              <a:t/>
            </a:r>
            <a:br>
              <a:rPr lang="en-AU" sz="2000" dirty="0"/>
            </a:br>
            <a:r>
              <a:rPr lang="en-NZ" sz="2000" u="sng" dirty="0">
                <a:hlinkClick r:id="rId9"/>
              </a:rPr>
              <a:t>https://www.meprogram.com.au/wp-content/uploads/2016/02/Rocket-Design-Info.doc</a:t>
            </a:r>
            <a:r>
              <a:rPr lang="en-AU" sz="2000" dirty="0"/>
              <a:t/>
            </a:r>
            <a:br>
              <a:rPr lang="en-AU" sz="2000" dirty="0"/>
            </a:br>
            <a:r>
              <a:rPr lang="en-NZ" sz="2000" u="sng" dirty="0">
                <a:hlinkClick r:id="rId10"/>
              </a:rPr>
              <a:t>https://www.scarsdaleschools.k12.ny.us/cms/lib5/NY01001205/Centricity/Domain/330/water_rocket_physics_and_principles_18621.pdf</a:t>
            </a:r>
            <a:r>
              <a:rPr lang="en-AU" sz="2000" dirty="0"/>
              <a:t/>
            </a:r>
            <a:br>
              <a:rPr lang="en-AU" sz="2000" dirty="0"/>
            </a:br>
            <a:endParaRPr lang="en-AU" sz="2000" dirty="0"/>
          </a:p>
        </p:txBody>
      </p:sp>
    </p:spTree>
    <p:extLst>
      <p:ext uri="{BB962C8B-B14F-4D97-AF65-F5344CB8AC3E}">
        <p14:creationId xmlns:p14="http://schemas.microsoft.com/office/powerpoint/2010/main" val="92238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What are the main features of a rocket? </a:t>
            </a:r>
            <a:r>
              <a:rPr lang="en-AU" sz="2400" b="1" dirty="0"/>
              <a:t/>
            </a:r>
            <a:br>
              <a:rPr lang="en-AU" sz="2400" b="1" dirty="0"/>
            </a:b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139796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NZ" sz="2400" b="1" dirty="0"/>
              <a:t>What are the different types </a:t>
            </a:r>
            <a:r>
              <a:rPr lang="en-NZ" sz="2400" b="1" dirty="0" smtClean="0"/>
              <a:t>of:</a:t>
            </a:r>
            <a:r>
              <a:rPr lang="en-AU" sz="2400" b="1" dirty="0" smtClean="0"/>
              <a:t> </a:t>
            </a:r>
            <a:r>
              <a:rPr lang="en-NZ" sz="2400" b="1" dirty="0" smtClean="0"/>
              <a:t>Nose cone</a:t>
            </a:r>
            <a:r>
              <a:rPr lang="en-AU" sz="2400" b="1" dirty="0" smtClean="0"/>
              <a:t>, </a:t>
            </a:r>
            <a:r>
              <a:rPr lang="en-NZ" sz="2400" b="1" dirty="0" smtClean="0"/>
              <a:t>Fins </a:t>
            </a:r>
            <a:r>
              <a:rPr lang="en-AU" sz="2400" b="1" dirty="0" smtClean="0"/>
              <a:t>&amp; </a:t>
            </a:r>
            <a:r>
              <a:rPr lang="en-NZ" sz="2400" b="1" dirty="0" smtClean="0"/>
              <a:t>Body </a:t>
            </a:r>
            <a:r>
              <a:rPr lang="en-NZ" sz="2400" b="1" dirty="0"/>
              <a:t>Shape </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73071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AU" sz="2400" b="1" dirty="0" smtClean="0"/>
              <a:t>Rockets have different shapes based on these features. Which shape rocket do you believe will fly the furthest?</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392157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NZ" sz="2400" b="1" dirty="0"/>
              <a:t>Describe the term ‘payload’.</a:t>
            </a:r>
            <a:endParaRPr lang="en-AU" sz="2400" b="1" dirty="0"/>
          </a:p>
        </p:txBody>
      </p:sp>
      <p:sp>
        <p:nvSpPr>
          <p:cNvPr id="3" name="Content Placeholder 2"/>
          <p:cNvSpPr>
            <a:spLocks noGrp="1"/>
          </p:cNvSpPr>
          <p:nvPr>
            <p:ph idx="1"/>
          </p:nvPr>
        </p:nvSpPr>
        <p:spPr>
          <a:xfrm>
            <a:off x="457200" y="1600201"/>
            <a:ext cx="8229600" cy="2692896"/>
          </a:xfrm>
        </p:spPr>
        <p:txBody>
          <a:bodyPr/>
          <a:lstStyle/>
          <a:p>
            <a:pPr marL="0" indent="0">
              <a:buNone/>
            </a:pPr>
            <a:r>
              <a:rPr lang="en-AU" sz="2400" dirty="0" smtClean="0"/>
              <a:t>Answer</a:t>
            </a:r>
            <a:endParaRPr lang="en-AU" dirty="0"/>
          </a:p>
        </p:txBody>
      </p:sp>
      <p:sp>
        <p:nvSpPr>
          <p:cNvPr id="4" name="Content Placeholder 2"/>
          <p:cNvSpPr txBox="1">
            <a:spLocks/>
          </p:cNvSpPr>
          <p:nvPr/>
        </p:nvSpPr>
        <p:spPr>
          <a:xfrm>
            <a:off x="587896" y="5013176"/>
            <a:ext cx="8229600" cy="1376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sz="2000" dirty="0" smtClean="0"/>
              <a:t>References.</a:t>
            </a:r>
            <a:endParaRPr lang="en-AU" sz="2000" dirty="0"/>
          </a:p>
        </p:txBody>
      </p:sp>
    </p:spTree>
    <p:extLst>
      <p:ext uri="{BB962C8B-B14F-4D97-AF65-F5344CB8AC3E}">
        <p14:creationId xmlns:p14="http://schemas.microsoft.com/office/powerpoint/2010/main" val="4011053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463</Words>
  <Application>Microsoft Office PowerPoint</Application>
  <PresentationFormat>On-screen Show (4:3)</PresentationFormat>
  <Paragraphs>69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GENERAL INTEGRATED SCIENCE– UNIT 2 TASK 13 – Rocket Design Extended Response </vt:lpstr>
      <vt:lpstr>Assignment Information</vt:lpstr>
      <vt:lpstr>Curriculum Points Covered</vt:lpstr>
      <vt:lpstr>PART 1 – Research Notes </vt:lpstr>
      <vt:lpstr>Useful websites: https://www.apogeerockets.com/education/downloads/Newsletter346.pdf http://www.aerospaceweb.org/question/aerodynamics/q0151.shtml http://ffden-2.phys.uaf.edu/102spring2004_web_projects/andrew_allen/Rocket_Engine.html https://www.apogeerockets.com/education/downloads/Newsletter442.pdf http://www.npl.co.uk/upload/pdf/wr_booklet_print.pdf http://www.aircommandrockets.com/flying_higher.htm http://www.waterrocketmanual.com/how_they_work.htm https://www.meprogram.com.au/wp-content/uploads/2016/02/Rocket-Design-Info.doc https://www.scarsdaleschools.k12.ny.us/cms/lib5/NY01001205/Centricity/Domain/330/water_rocket_physics_and_principles_18621.pdf </vt:lpstr>
      <vt:lpstr>What are the main features of a rocket?  </vt:lpstr>
      <vt:lpstr>What are the different types of: Nose cone, Fins &amp; Body Shape </vt:lpstr>
      <vt:lpstr>Rockets have different shapes based on these features. Which shape rocket do you believe will fly the furthest?</vt:lpstr>
      <vt:lpstr>Describe the term ‘payload’.</vt:lpstr>
      <vt:lpstr>List two materials that could be used to build a rocket, and justify why they are effective.</vt:lpstr>
      <vt:lpstr>List two materials that could not be used to build a rocket, and justify why they would be ineffective. </vt:lpstr>
      <vt:lpstr>Newton’s Laws of Motion apply to how rockets fly. Explain how Newton’s first law relates to rocket flight.</vt:lpstr>
      <vt:lpstr>Explain how Newton’s third law relates to rocket flight.</vt:lpstr>
      <vt:lpstr>Describe what Lift, Drag, Thrust and Weight are in relation to the flight of a rocket.</vt:lpstr>
      <vt:lpstr>Research the type of fuel that was used to launch rockets in 1969, and briefly explain how it worked.</vt:lpstr>
      <vt:lpstr>Research the type of fuel that is used to launch rockets today, in 2019, and discuss why the type of fuel might have changed. </vt:lpstr>
      <vt:lpstr>State how much the average rocket would cost to build in 2019</vt:lpstr>
      <vt:lpstr>It is important to form your own opinions that are based on evidence. Discuss whether you believe it is worthwhile spending billions of dollars on space exploration. Include in your discussion two pieces of scientific, economic or ethical evidence.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INTEGRATED SCIENCE– UNIT 2 TASK 12 – Rocket Design Extended Response </dc:title>
  <dc:creator>MCCAULEY Kiara</dc:creator>
  <cp:lastModifiedBy>MCCAULEY Kiara [Eastern Goldfields College]</cp:lastModifiedBy>
  <cp:revision>11</cp:revision>
  <dcterms:created xsi:type="dcterms:W3CDTF">2019-10-24T01:57:32Z</dcterms:created>
  <dcterms:modified xsi:type="dcterms:W3CDTF">2019-11-01T04:03:32Z</dcterms:modified>
</cp:coreProperties>
</file>