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922255F4-3054-457B-A7BD-8D6334ECB4D2}" type="datetimeFigureOut">
              <a:rPr lang="en-AU" smtClean="0"/>
              <a:t>19/08/2019</a:t>
            </a:fld>
            <a:endParaRPr lang="en-AU"/>
          </a:p>
        </p:txBody>
      </p:sp>
      <p:sp>
        <p:nvSpPr>
          <p:cNvPr id="17" name="Slide Number Placeholder 16"/>
          <p:cNvSpPr>
            <a:spLocks noGrp="1"/>
          </p:cNvSpPr>
          <p:nvPr>
            <p:ph type="sldNum" sz="quarter" idx="11"/>
          </p:nvPr>
        </p:nvSpPr>
        <p:spPr/>
        <p:txBody>
          <a:bodyPr/>
          <a:lstStyle/>
          <a:p>
            <a:fld id="{BF908918-1ACD-42EB-9665-07FF048CE86A}" type="slidenum">
              <a:rPr lang="en-AU" smtClean="0"/>
              <a:t>‹#›</a:t>
            </a:fld>
            <a:endParaRPr lang="en-AU"/>
          </a:p>
        </p:txBody>
      </p:sp>
      <p:sp>
        <p:nvSpPr>
          <p:cNvPr id="19" name="Footer Placeholder 18"/>
          <p:cNvSpPr>
            <a:spLocks noGrp="1"/>
          </p:cNvSpPr>
          <p:nvPr>
            <p:ph type="ftr" sz="quarter" idx="12"/>
          </p:nvPr>
        </p:nvSpPr>
        <p:spPr/>
        <p:txBody>
          <a:body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255F4-3054-457B-A7BD-8D6334ECB4D2}" type="datetimeFigureOut">
              <a:rPr lang="en-AU" smtClean="0"/>
              <a:t>19/08/2019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F908918-1ACD-42EB-9665-07FF048CE86A}"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255F4-3054-457B-A7BD-8D6334ECB4D2}" type="datetimeFigureOut">
              <a:rPr lang="en-AU" smtClean="0"/>
              <a:t>19/08/2019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F908918-1ACD-42EB-9665-07FF048CE86A}" type="slidenum">
              <a:rPr lang="en-AU" smtClean="0"/>
              <a:t>‹#›</a:t>
            </a:fld>
            <a:endParaRPr lang="en-AU"/>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922255F4-3054-457B-A7BD-8D6334ECB4D2}" type="datetimeFigureOut">
              <a:rPr lang="en-AU" smtClean="0"/>
              <a:t>19/08/2019</a:t>
            </a:fld>
            <a:endParaRPr lang="en-AU"/>
          </a:p>
        </p:txBody>
      </p:sp>
      <p:sp>
        <p:nvSpPr>
          <p:cNvPr id="12" name="Slide Number Placeholder 11"/>
          <p:cNvSpPr>
            <a:spLocks noGrp="1"/>
          </p:cNvSpPr>
          <p:nvPr>
            <p:ph type="sldNum" sz="quarter" idx="15"/>
          </p:nvPr>
        </p:nvSpPr>
        <p:spPr/>
        <p:txBody>
          <a:bodyPr/>
          <a:lstStyle/>
          <a:p>
            <a:fld id="{BF908918-1ACD-42EB-9665-07FF048CE86A}" type="slidenum">
              <a:rPr lang="en-AU" smtClean="0"/>
              <a:t>‹#›</a:t>
            </a:fld>
            <a:endParaRPr lang="en-AU"/>
          </a:p>
        </p:txBody>
      </p:sp>
      <p:sp>
        <p:nvSpPr>
          <p:cNvPr id="13" name="Footer Placeholder 12"/>
          <p:cNvSpPr>
            <a:spLocks noGrp="1"/>
          </p:cNvSpPr>
          <p:nvPr>
            <p:ph type="ftr" sz="quarter" idx="16"/>
          </p:nvPr>
        </p:nvSpPr>
        <p:spPr/>
        <p:txBody>
          <a:bodyPr/>
          <a:lstStyle/>
          <a:p>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922255F4-3054-457B-A7BD-8D6334ECB4D2}" type="datetimeFigureOut">
              <a:rPr lang="en-AU" smtClean="0"/>
              <a:t>19/08/2019</a:t>
            </a:fld>
            <a:endParaRPr lang="en-AU"/>
          </a:p>
        </p:txBody>
      </p:sp>
      <p:sp>
        <p:nvSpPr>
          <p:cNvPr id="14" name="Slide Number Placeholder 13"/>
          <p:cNvSpPr>
            <a:spLocks noGrp="1"/>
          </p:cNvSpPr>
          <p:nvPr>
            <p:ph type="sldNum" sz="quarter" idx="11"/>
          </p:nvPr>
        </p:nvSpPr>
        <p:spPr/>
        <p:txBody>
          <a:bodyPr/>
          <a:lstStyle/>
          <a:p>
            <a:fld id="{BF908918-1ACD-42EB-9665-07FF048CE86A}" type="slidenum">
              <a:rPr lang="en-AU" smtClean="0"/>
              <a:t>‹#›</a:t>
            </a:fld>
            <a:endParaRPr lang="en-AU"/>
          </a:p>
        </p:txBody>
      </p:sp>
      <p:sp>
        <p:nvSpPr>
          <p:cNvPr id="15" name="Footer Placeholder 14"/>
          <p:cNvSpPr>
            <a:spLocks noGrp="1"/>
          </p:cNvSpPr>
          <p:nvPr>
            <p:ph type="ftr" sz="quarter" idx="12"/>
          </p:nvPr>
        </p:nvSpPr>
        <p:spPr/>
        <p:txBody>
          <a:bodyPr/>
          <a:lstStyle/>
          <a:p>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922255F4-3054-457B-A7BD-8D6334ECB4D2}" type="datetimeFigureOut">
              <a:rPr lang="en-AU" smtClean="0"/>
              <a:t>19/08/2019</a:t>
            </a:fld>
            <a:endParaRPr lang="en-AU"/>
          </a:p>
        </p:txBody>
      </p:sp>
      <p:sp>
        <p:nvSpPr>
          <p:cNvPr id="12" name="Slide Number Placeholder 11"/>
          <p:cNvSpPr>
            <a:spLocks noGrp="1"/>
          </p:cNvSpPr>
          <p:nvPr>
            <p:ph type="sldNum" sz="quarter" idx="16"/>
          </p:nvPr>
        </p:nvSpPr>
        <p:spPr/>
        <p:txBody>
          <a:bodyPr/>
          <a:lstStyle/>
          <a:p>
            <a:fld id="{BF908918-1ACD-42EB-9665-07FF048CE86A}" type="slidenum">
              <a:rPr lang="en-AU" smtClean="0"/>
              <a:t>‹#›</a:t>
            </a:fld>
            <a:endParaRPr lang="en-AU"/>
          </a:p>
        </p:txBody>
      </p:sp>
      <p:sp>
        <p:nvSpPr>
          <p:cNvPr id="13" name="Footer Placeholder 12"/>
          <p:cNvSpPr>
            <a:spLocks noGrp="1"/>
          </p:cNvSpPr>
          <p:nvPr>
            <p:ph type="ftr" sz="quarter" idx="17"/>
          </p:nvPr>
        </p:nvSpPr>
        <p:spPr/>
        <p:txBody>
          <a:bodyPr/>
          <a:lstStyle/>
          <a:p>
            <a:endParaRPr lang="en-AU"/>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922255F4-3054-457B-A7BD-8D6334ECB4D2}" type="datetimeFigureOut">
              <a:rPr lang="en-AU" smtClean="0"/>
              <a:t>19/08/2019</a:t>
            </a:fld>
            <a:endParaRPr lang="en-AU"/>
          </a:p>
        </p:txBody>
      </p:sp>
      <p:sp>
        <p:nvSpPr>
          <p:cNvPr id="12" name="Slide Number Placeholder 11"/>
          <p:cNvSpPr>
            <a:spLocks noGrp="1"/>
          </p:cNvSpPr>
          <p:nvPr>
            <p:ph type="sldNum" sz="quarter" idx="17"/>
          </p:nvPr>
        </p:nvSpPr>
        <p:spPr/>
        <p:txBody>
          <a:bodyPr/>
          <a:lstStyle/>
          <a:p>
            <a:fld id="{BF908918-1ACD-42EB-9665-07FF048CE86A}" type="slidenum">
              <a:rPr lang="en-AU" smtClean="0"/>
              <a:t>‹#›</a:t>
            </a:fld>
            <a:endParaRPr lang="en-AU"/>
          </a:p>
        </p:txBody>
      </p:sp>
      <p:sp>
        <p:nvSpPr>
          <p:cNvPr id="13" name="Footer Placeholder 12"/>
          <p:cNvSpPr>
            <a:spLocks noGrp="1"/>
          </p:cNvSpPr>
          <p:nvPr>
            <p:ph type="ftr" sz="quarter" idx="18"/>
          </p:nvPr>
        </p:nvSpPr>
        <p:spPr/>
        <p:txBody>
          <a:bodyPr/>
          <a:lstStyle/>
          <a:p>
            <a:endParaRPr lang="en-AU"/>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922255F4-3054-457B-A7BD-8D6334ECB4D2}" type="datetimeFigureOut">
              <a:rPr lang="en-AU" smtClean="0"/>
              <a:t>19/08/2019</a:t>
            </a:fld>
            <a:endParaRPr lang="en-AU"/>
          </a:p>
        </p:txBody>
      </p:sp>
      <p:sp>
        <p:nvSpPr>
          <p:cNvPr id="16" name="Slide Number Placeholder 15"/>
          <p:cNvSpPr>
            <a:spLocks noGrp="1"/>
          </p:cNvSpPr>
          <p:nvPr>
            <p:ph type="sldNum" sz="quarter" idx="11"/>
          </p:nvPr>
        </p:nvSpPr>
        <p:spPr/>
        <p:txBody>
          <a:bodyPr/>
          <a:lstStyle/>
          <a:p>
            <a:fld id="{BF908918-1ACD-42EB-9665-07FF048CE86A}" type="slidenum">
              <a:rPr lang="en-AU" smtClean="0"/>
              <a:t>‹#›</a:t>
            </a:fld>
            <a:endParaRPr lang="en-AU"/>
          </a:p>
        </p:txBody>
      </p:sp>
      <p:sp>
        <p:nvSpPr>
          <p:cNvPr id="17" name="Footer Placeholder 16"/>
          <p:cNvSpPr>
            <a:spLocks noGrp="1"/>
          </p:cNvSpPr>
          <p:nvPr>
            <p:ph type="ftr" sz="quarter" idx="12"/>
          </p:nvPr>
        </p:nvSpPr>
        <p:spPr/>
        <p:txBody>
          <a:bodyPr/>
          <a:lstStyle/>
          <a:p>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22255F4-3054-457B-A7BD-8D6334ECB4D2}" type="datetimeFigureOut">
              <a:rPr lang="en-AU" smtClean="0"/>
              <a:t>19/08/2019</a:t>
            </a:fld>
            <a:endParaRPr lang="en-AU"/>
          </a:p>
        </p:txBody>
      </p:sp>
      <p:sp>
        <p:nvSpPr>
          <p:cNvPr id="8" name="Slide Number Placeholder 7"/>
          <p:cNvSpPr>
            <a:spLocks noGrp="1"/>
          </p:cNvSpPr>
          <p:nvPr>
            <p:ph type="sldNum" sz="quarter" idx="11"/>
          </p:nvPr>
        </p:nvSpPr>
        <p:spPr/>
        <p:txBody>
          <a:bodyPr/>
          <a:lstStyle/>
          <a:p>
            <a:fld id="{BF908918-1ACD-42EB-9665-07FF048CE86A}" type="slidenum">
              <a:rPr lang="en-AU" smtClean="0"/>
              <a:t>‹#›</a:t>
            </a:fld>
            <a:endParaRPr lang="en-AU"/>
          </a:p>
        </p:txBody>
      </p:sp>
      <p:sp>
        <p:nvSpPr>
          <p:cNvPr id="9" name="Footer Placeholder 8"/>
          <p:cNvSpPr>
            <a:spLocks noGrp="1"/>
          </p:cNvSpPr>
          <p:nvPr>
            <p:ph type="ftr" sz="quarter" idx="12"/>
          </p:nvPr>
        </p:nvSpPr>
        <p:spPr/>
        <p:txBody>
          <a:bodyPr/>
          <a:lstStyle/>
          <a:p>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922255F4-3054-457B-A7BD-8D6334ECB4D2}" type="datetimeFigureOut">
              <a:rPr lang="en-AU" smtClean="0"/>
              <a:t>19/08/2019</a:t>
            </a:fld>
            <a:endParaRPr lang="en-AU"/>
          </a:p>
        </p:txBody>
      </p:sp>
      <p:sp>
        <p:nvSpPr>
          <p:cNvPr id="19" name="Slide Number Placeholder 18"/>
          <p:cNvSpPr>
            <a:spLocks noGrp="1"/>
          </p:cNvSpPr>
          <p:nvPr>
            <p:ph type="sldNum" sz="quarter" idx="16"/>
          </p:nvPr>
        </p:nvSpPr>
        <p:spPr/>
        <p:txBody>
          <a:bodyPr/>
          <a:lstStyle/>
          <a:p>
            <a:fld id="{BF908918-1ACD-42EB-9665-07FF048CE86A}" type="slidenum">
              <a:rPr lang="en-AU" smtClean="0"/>
              <a:t>‹#›</a:t>
            </a:fld>
            <a:endParaRPr lang="en-AU"/>
          </a:p>
        </p:txBody>
      </p:sp>
      <p:sp>
        <p:nvSpPr>
          <p:cNvPr id="23" name="Footer Placeholder 22"/>
          <p:cNvSpPr>
            <a:spLocks noGrp="1"/>
          </p:cNvSpPr>
          <p:nvPr>
            <p:ph type="ftr" sz="quarter" idx="17"/>
          </p:nvPr>
        </p:nvSpPr>
        <p:spPr/>
        <p:txBody>
          <a:bodyPr/>
          <a:lstStyle/>
          <a:p>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922255F4-3054-457B-A7BD-8D6334ECB4D2}" type="datetimeFigureOut">
              <a:rPr lang="en-AU" smtClean="0"/>
              <a:t>19/08/2019</a:t>
            </a:fld>
            <a:endParaRPr lang="en-AU"/>
          </a:p>
        </p:txBody>
      </p:sp>
      <p:sp>
        <p:nvSpPr>
          <p:cNvPr id="14" name="Slide Number Placeholder 13"/>
          <p:cNvSpPr>
            <a:spLocks noGrp="1"/>
          </p:cNvSpPr>
          <p:nvPr>
            <p:ph type="sldNum" sz="quarter" idx="15"/>
          </p:nvPr>
        </p:nvSpPr>
        <p:spPr>
          <a:xfrm>
            <a:off x="4038600" y="6172200"/>
            <a:ext cx="1066800" cy="304800"/>
          </a:xfrm>
        </p:spPr>
        <p:txBody>
          <a:bodyPr/>
          <a:lstStyle/>
          <a:p>
            <a:fld id="{BF908918-1ACD-42EB-9665-07FF048CE86A}" type="slidenum">
              <a:rPr lang="en-AU" smtClean="0"/>
              <a:t>‹#›</a:t>
            </a:fld>
            <a:endParaRPr lang="en-AU"/>
          </a:p>
        </p:txBody>
      </p:sp>
      <p:sp>
        <p:nvSpPr>
          <p:cNvPr id="15" name="Footer Placeholder 14"/>
          <p:cNvSpPr>
            <a:spLocks noGrp="1"/>
          </p:cNvSpPr>
          <p:nvPr>
            <p:ph type="ftr" sz="quarter" idx="16"/>
          </p:nvPr>
        </p:nvSpPr>
        <p:spPr>
          <a:xfrm>
            <a:off x="1447800" y="6486525"/>
            <a:ext cx="6248400" cy="292100"/>
          </a:xfrm>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922255F4-3054-457B-A7BD-8D6334ECB4D2}" type="datetimeFigureOut">
              <a:rPr lang="en-AU" smtClean="0"/>
              <a:t>19/08/2019</a:t>
            </a:fld>
            <a:endParaRPr lang="en-AU"/>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AU"/>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F908918-1ACD-42EB-9665-07FF048CE86A}" type="slidenum">
              <a:rPr lang="en-AU" smtClean="0"/>
              <a:t>‹#›</a:t>
            </a:fld>
            <a:endParaRPr lang="en-AU"/>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smtClean="0"/>
              <a:t>By: Kyle Lamprecht</a:t>
            </a:r>
            <a:endParaRPr lang="en-AU" dirty="0"/>
          </a:p>
        </p:txBody>
      </p:sp>
      <p:sp>
        <p:nvSpPr>
          <p:cNvPr id="2" name="Title 1"/>
          <p:cNvSpPr>
            <a:spLocks noGrp="1"/>
          </p:cNvSpPr>
          <p:nvPr>
            <p:ph type="title"/>
          </p:nvPr>
        </p:nvSpPr>
        <p:spPr/>
        <p:txBody>
          <a:bodyPr/>
          <a:lstStyle/>
          <a:p>
            <a:r>
              <a:rPr lang="en-AU" dirty="0" smtClean="0"/>
              <a:t>Fermentation reaction in food</a:t>
            </a:r>
            <a:endParaRPr lang="en-AU" dirty="0"/>
          </a:p>
        </p:txBody>
      </p:sp>
    </p:spTree>
    <p:extLst>
      <p:ext uri="{BB962C8B-B14F-4D97-AF65-F5344CB8AC3E}">
        <p14:creationId xmlns:p14="http://schemas.microsoft.com/office/powerpoint/2010/main" val="77382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AU" dirty="0" smtClean="0"/>
              <a:t>The chemical breakdown of a substance by bacteria, yeasts or other micro-organisms typically involving effervescence and the giving off of heat.</a:t>
            </a:r>
            <a:endParaRPr lang="en-AU" dirty="0"/>
          </a:p>
        </p:txBody>
      </p:sp>
      <p:sp>
        <p:nvSpPr>
          <p:cNvPr id="3" name="Title 2"/>
          <p:cNvSpPr>
            <a:spLocks noGrp="1"/>
          </p:cNvSpPr>
          <p:nvPr>
            <p:ph type="title"/>
          </p:nvPr>
        </p:nvSpPr>
        <p:spPr/>
        <p:txBody>
          <a:bodyPr/>
          <a:lstStyle/>
          <a:p>
            <a:r>
              <a:rPr lang="en-AU" dirty="0" smtClean="0"/>
              <a:t>What is fermentation </a:t>
            </a:r>
            <a:endParaRPr lang="en-AU" dirty="0"/>
          </a:p>
        </p:txBody>
      </p:sp>
    </p:spTree>
    <p:extLst>
      <p:ext uri="{BB962C8B-B14F-4D97-AF65-F5344CB8AC3E}">
        <p14:creationId xmlns:p14="http://schemas.microsoft.com/office/powerpoint/2010/main" val="298252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342900" indent="-342900" algn="l">
              <a:buFont typeface="Arial" panose="020B0604020202020204" pitchFamily="34" charset="0"/>
              <a:buChar char="•"/>
            </a:pPr>
            <a:r>
              <a:rPr lang="en-AU" dirty="0" smtClean="0"/>
              <a:t>There are three basic forms of fermentation:</a:t>
            </a:r>
          </a:p>
          <a:p>
            <a:pPr marL="342900" indent="-342900" algn="l">
              <a:buFontTx/>
              <a:buChar char="-"/>
            </a:pPr>
            <a:r>
              <a:rPr lang="en-AU" dirty="0" smtClean="0"/>
              <a:t>Lactic acid fermentation; when yeasts and bacteria convert starch or sugars into lactic acid in foods like sauerkraut, </a:t>
            </a:r>
            <a:r>
              <a:rPr lang="en-AU" dirty="0" err="1" smtClean="0"/>
              <a:t>kimichi</a:t>
            </a:r>
            <a:r>
              <a:rPr lang="en-AU" dirty="0" smtClean="0"/>
              <a:t>, pickles, yogurt and sourdough bread.</a:t>
            </a:r>
          </a:p>
          <a:p>
            <a:pPr marL="342900" indent="-342900" algn="l">
              <a:buFontTx/>
              <a:buChar char="-"/>
            </a:pPr>
            <a:r>
              <a:rPr lang="en-AU" dirty="0" smtClean="0"/>
              <a:t>Ethyl alcohol fermentation; where the pyruvate molecules in the starches or sugars are broken down by yeasts into alcohol and carbon dioxide molecules to produce wine and beer.</a:t>
            </a:r>
          </a:p>
          <a:p>
            <a:pPr marL="342900" indent="-342900" algn="l">
              <a:buFontTx/>
              <a:buChar char="-"/>
            </a:pPr>
            <a:r>
              <a:rPr lang="en-AU" dirty="0" smtClean="0"/>
              <a:t>Acetic acid fermentation of starches or sugars from grains or fruit into sour tasting vinegar and condiments. This is the difference, for example, between Apple cider vinegar and Apple cider.</a:t>
            </a:r>
          </a:p>
          <a:p>
            <a:pPr marL="342900" indent="-342900" algn="l">
              <a:buFont typeface="Arial" panose="020B0604020202020204" pitchFamily="34" charset="0"/>
              <a:buChar char="•"/>
            </a:pPr>
            <a:r>
              <a:rPr lang="en-AU" dirty="0" smtClean="0"/>
              <a:t>Beer is made through ethyl alcohol fermentation. Where the starches or sugars are broken down by the yeast into alcohol and carbon dioxide molecules.</a:t>
            </a:r>
            <a:endParaRPr lang="en-AU" dirty="0"/>
          </a:p>
        </p:txBody>
      </p:sp>
      <p:sp>
        <p:nvSpPr>
          <p:cNvPr id="3" name="Title 2"/>
          <p:cNvSpPr>
            <a:spLocks noGrp="1"/>
          </p:cNvSpPr>
          <p:nvPr>
            <p:ph type="title"/>
          </p:nvPr>
        </p:nvSpPr>
        <p:spPr/>
        <p:txBody>
          <a:bodyPr>
            <a:normAutofit fontScale="90000"/>
          </a:bodyPr>
          <a:lstStyle/>
          <a:p>
            <a:r>
              <a:rPr lang="en-AU" dirty="0" smtClean="0"/>
              <a:t>Three types of fermentation and which one does beer use ?</a:t>
            </a:r>
            <a:endParaRPr lang="en-AU" dirty="0"/>
          </a:p>
        </p:txBody>
      </p:sp>
    </p:spTree>
    <p:extLst>
      <p:ext uri="{BB962C8B-B14F-4D97-AF65-F5344CB8AC3E}">
        <p14:creationId xmlns:p14="http://schemas.microsoft.com/office/powerpoint/2010/main" val="326507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pPr marL="342900" indent="-342900" algn="l">
              <a:buFont typeface="Arial" panose="020B0604020202020204" pitchFamily="34" charset="0"/>
              <a:buChar char="•"/>
            </a:pPr>
            <a:r>
              <a:rPr lang="en-AU" dirty="0" smtClean="0"/>
              <a:t>Fermentation is usually divided into three stages; primary, secondary and conditioning (or </a:t>
            </a:r>
            <a:r>
              <a:rPr lang="en-AU" dirty="0" err="1" smtClean="0"/>
              <a:t>lagering</a:t>
            </a:r>
            <a:r>
              <a:rPr lang="en-AU" dirty="0" smtClean="0"/>
              <a:t>). In beer, fermentation is when yeast produce all of the alcohol and aroma and flavour compounds found in beer. Manipulating of temperatures, oxygen levels, and pitch rate as well as yeast strain selection will all dramatically affect the production of aroma and flavour compounds produced during fermentation.</a:t>
            </a:r>
          </a:p>
          <a:p>
            <a:pPr marL="342900" indent="-342900" algn="l">
              <a:buFontTx/>
              <a:buChar char="-"/>
            </a:pPr>
            <a:r>
              <a:rPr lang="en-AU" dirty="0" smtClean="0"/>
              <a:t>The primary stage of fermentation begins when the yeast is introduced into cooled, aerated wort. The yeast quickly utilizes the available oxygen to produce sterols, a vital compound for culture expansion. When the oxygen is gone the yeast switch to the </a:t>
            </a:r>
            <a:r>
              <a:rPr lang="en-AU" dirty="0" err="1" smtClean="0"/>
              <a:t>angerobic</a:t>
            </a:r>
            <a:r>
              <a:rPr lang="en-AU" dirty="0" smtClean="0"/>
              <a:t> phase where the majority of wort sugars are reduced to ethanol and Co2. Yeast growth occurs during primary fermentation. The extent and rate of yeast growth is directly related to the production of aroma and flavour compounds.</a:t>
            </a:r>
          </a:p>
          <a:p>
            <a:pPr marL="342900" indent="-342900" algn="l">
              <a:buFontTx/>
              <a:buChar char="-"/>
            </a:pPr>
            <a:r>
              <a:rPr lang="en-AU" dirty="0" smtClean="0"/>
              <a:t>The secondary stage of fermentation refers to the stage of fermentation after the majority of the wort sugars have been consumed and there is a sharp decrease in the rate of fermentation. during this period most of the final sugars are depleted and some secondary metabolites are converted by the yeast.  Yeast flocculation and setting begins to occur due to the increase in alcohol content and the depletion of sugars and nutrients. Diacetyl reduction takes place during secondary fermentation and during the diacetyl rest that some brewers incorporate into the secondary stage of fermentation.</a:t>
            </a:r>
          </a:p>
          <a:p>
            <a:pPr marL="342900" indent="-342900" algn="l">
              <a:buFontTx/>
              <a:buChar char="-"/>
            </a:pPr>
            <a:r>
              <a:rPr lang="en-AU" dirty="0" smtClean="0"/>
              <a:t>The conditioning stage takes place when the thermal gravity has been reached  and </a:t>
            </a:r>
            <a:r>
              <a:rPr lang="en-AU" dirty="0"/>
              <a:t>t</a:t>
            </a:r>
            <a:r>
              <a:rPr lang="en-AU" dirty="0" smtClean="0"/>
              <a:t>he tank is cooled the refrigeration temperatures (31-38F, 0-3C). During this time the yeast continues to flocculate and settle. The yeast also conditions the beer by reducing various undesirable flavour compounds. Ales do no benefit from long conditioning times like lagers do. The desirable flavours in ales will decrease with age and therefore it is recommended that conditioning be as short as possible before packing. Exposure to oxygen at this point is extremely detrimental to beer quality.   </a:t>
            </a:r>
            <a:endParaRPr lang="en-AU" dirty="0"/>
          </a:p>
        </p:txBody>
      </p:sp>
      <p:sp>
        <p:nvSpPr>
          <p:cNvPr id="3" name="Title 2"/>
          <p:cNvSpPr>
            <a:spLocks noGrp="1"/>
          </p:cNvSpPr>
          <p:nvPr>
            <p:ph type="title"/>
          </p:nvPr>
        </p:nvSpPr>
        <p:spPr/>
        <p:txBody>
          <a:bodyPr>
            <a:normAutofit fontScale="90000"/>
          </a:bodyPr>
          <a:lstStyle/>
          <a:p>
            <a:r>
              <a:rPr lang="en-AU" dirty="0" smtClean="0"/>
              <a:t>what are the three main stages of general food fermentation</a:t>
            </a:r>
            <a:endParaRPr lang="en-AU" dirty="0"/>
          </a:p>
        </p:txBody>
      </p:sp>
    </p:spTree>
    <p:extLst>
      <p:ext uri="{BB962C8B-B14F-4D97-AF65-F5344CB8AC3E}">
        <p14:creationId xmlns:p14="http://schemas.microsoft.com/office/powerpoint/2010/main" val="181295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AU" dirty="0" smtClean="0"/>
              <a:t>The bitter flavours are from the </a:t>
            </a:r>
            <a:r>
              <a:rPr lang="en-AU" dirty="0" err="1" smtClean="0"/>
              <a:t>Humulone</a:t>
            </a:r>
            <a:r>
              <a:rPr lang="en-AU" dirty="0" smtClean="0"/>
              <a:t>, </a:t>
            </a:r>
            <a:r>
              <a:rPr lang="en-AU" dirty="0" err="1" smtClean="0"/>
              <a:t>coHumulone</a:t>
            </a:r>
            <a:r>
              <a:rPr lang="en-AU" dirty="0" smtClean="0"/>
              <a:t> and </a:t>
            </a:r>
            <a:r>
              <a:rPr lang="en-AU" dirty="0" err="1" smtClean="0"/>
              <a:t>adHumulone</a:t>
            </a:r>
            <a:r>
              <a:rPr lang="en-AU" dirty="0" smtClean="0"/>
              <a:t>, which are known as alpha acids in the hop flower. The lighter the alpha acid levels, the more bitter the beer will be. Hops with higher alpha acids include chinook and centennial. While varieties like </a:t>
            </a:r>
            <a:r>
              <a:rPr lang="en-AU" dirty="0" err="1"/>
              <a:t>W</a:t>
            </a:r>
            <a:r>
              <a:rPr lang="en-AU" dirty="0" err="1" smtClean="0"/>
              <a:t>ilamette</a:t>
            </a:r>
            <a:r>
              <a:rPr lang="en-AU" dirty="0" smtClean="0"/>
              <a:t> and Cascade are on the lower end.</a:t>
            </a:r>
            <a:endParaRPr lang="en-AU" dirty="0"/>
          </a:p>
        </p:txBody>
      </p:sp>
      <p:sp>
        <p:nvSpPr>
          <p:cNvPr id="3" name="Title 2"/>
          <p:cNvSpPr>
            <a:spLocks noGrp="1"/>
          </p:cNvSpPr>
          <p:nvPr>
            <p:ph type="title"/>
          </p:nvPr>
        </p:nvSpPr>
        <p:spPr/>
        <p:txBody>
          <a:bodyPr/>
          <a:lstStyle/>
          <a:p>
            <a:r>
              <a:rPr lang="en-AU" dirty="0" smtClean="0"/>
              <a:t>Describe beer using chemical terms</a:t>
            </a:r>
            <a:endParaRPr lang="en-AU" dirty="0"/>
          </a:p>
        </p:txBody>
      </p:sp>
    </p:spTree>
    <p:extLst>
      <p:ext uri="{BB962C8B-B14F-4D97-AF65-F5344CB8AC3E}">
        <p14:creationId xmlns:p14="http://schemas.microsoft.com/office/powerpoint/2010/main" val="52283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pPr marL="342900" indent="-342900" algn="l">
              <a:buFont typeface="Arial" panose="020B0604020202020204" pitchFamily="34" charset="0"/>
              <a:buChar char="•"/>
            </a:pPr>
            <a:r>
              <a:rPr lang="en-AU" dirty="0" smtClean="0"/>
              <a:t>To begin the fermentation process, the cooled wort is transferred into a fermentation vessel to which the yeast has already been added. If the beer being made is and ale, the wort will be maintained at a constant temperature of 68F(20C) for about two weeks. If the beer being made is a lager, the temperature will be maintained at 48F(9C) for about six weeks. Since fermentation produces a substantial amount of heat, the tanks must be cooled constantly to maintain the proper temperature. The fermenter is sealed off from the air except for a long narrow vent pipe, which allows carbon dioxide to escape from the fermenter. Since there is a constant flow of Co2 through the pipe, outside air is prevented from entering the fermenter, which reduces the threat of contamination by stray yeast. When fermentation is nearly complete, most of the yeast will settle to the bottom of the fermenter, this makes it easy to capture and remove the yeast, which is saved and used in the next batch of beer. While fermentation is still happening, and when then specific gravity has reached a predetermined level, the carbon dioxide vent tube is sealed. Its fermentation continues, pressure builds as Co2 continues to be produced. This is how the beer gets most of its carbonation, and the rest will be added manually later in the process. When fermentation has finished, the beer is cooled to about 32F(0C). This helps the remaining yeast settle to the bottom of the fermenter, along with other undesirable proteins that come out of solutions at this lower temperature. Now that most of the solids have settled to the bottom, the beer is slowly pumped from the fermenter and filtered to remove and remaining solids. From the filter, the beer goes into another tank, called a bright beer tank. This is the last step before bottling or kegging. Here, the level of carbon dioxide is adjusted by bubbling a little extra Co2 into the beer through a porous </a:t>
            </a:r>
            <a:r>
              <a:rPr lang="en-AU" dirty="0" err="1" smtClean="0"/>
              <a:t>slone</a:t>
            </a:r>
            <a:r>
              <a:rPr lang="en-AU" dirty="0" smtClean="0"/>
              <a:t>.   </a:t>
            </a:r>
            <a:endParaRPr lang="en-AU" dirty="0"/>
          </a:p>
        </p:txBody>
      </p:sp>
      <p:sp>
        <p:nvSpPr>
          <p:cNvPr id="3" name="Title 2"/>
          <p:cNvSpPr>
            <a:spLocks noGrp="1"/>
          </p:cNvSpPr>
          <p:nvPr>
            <p:ph type="title"/>
          </p:nvPr>
        </p:nvSpPr>
        <p:spPr/>
        <p:txBody>
          <a:bodyPr/>
          <a:lstStyle/>
          <a:p>
            <a:r>
              <a:rPr lang="en-AU" dirty="0" smtClean="0"/>
              <a:t>How is beer made</a:t>
            </a:r>
            <a:endParaRPr lang="en-AU" dirty="0"/>
          </a:p>
        </p:txBody>
      </p:sp>
    </p:spTree>
    <p:extLst>
      <p:ext uri="{BB962C8B-B14F-4D97-AF65-F5344CB8AC3E}">
        <p14:creationId xmlns:p14="http://schemas.microsoft.com/office/powerpoint/2010/main" val="106594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AU" dirty="0" smtClean="0"/>
              <a:t>By cooling down the substance to </a:t>
            </a:r>
            <a:r>
              <a:rPr lang="en-AU" dirty="0" err="1" smtClean="0"/>
              <a:t>arounf</a:t>
            </a:r>
            <a:r>
              <a:rPr lang="en-AU" dirty="0" smtClean="0"/>
              <a:t> 2-10C for 3-5 days.</a:t>
            </a:r>
            <a:endParaRPr lang="en-AU" dirty="0"/>
          </a:p>
        </p:txBody>
      </p:sp>
      <p:sp>
        <p:nvSpPr>
          <p:cNvPr id="3" name="Title 2"/>
          <p:cNvSpPr>
            <a:spLocks noGrp="1"/>
          </p:cNvSpPr>
          <p:nvPr>
            <p:ph type="title"/>
          </p:nvPr>
        </p:nvSpPr>
        <p:spPr/>
        <p:txBody>
          <a:bodyPr>
            <a:normAutofit fontScale="90000"/>
          </a:bodyPr>
          <a:lstStyle/>
          <a:p>
            <a:r>
              <a:rPr lang="en-AU" dirty="0" smtClean="0"/>
              <a:t>Explain how the fermentation process is haltered</a:t>
            </a:r>
            <a:endParaRPr lang="en-AU" dirty="0"/>
          </a:p>
        </p:txBody>
      </p:sp>
    </p:spTree>
    <p:extLst>
      <p:ext uri="{BB962C8B-B14F-4D97-AF65-F5344CB8AC3E}">
        <p14:creationId xmlns:p14="http://schemas.microsoft.com/office/powerpoint/2010/main" val="175929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Arial" panose="020B0604020202020204" pitchFamily="34" charset="0"/>
              <a:buChar char="•"/>
            </a:pPr>
            <a:r>
              <a:rPr lang="en-AU" dirty="0" smtClean="0"/>
              <a:t>Store beer in correct position: stand beer upright instead of putting it on its side during storage. Even brewers like </a:t>
            </a:r>
            <a:r>
              <a:rPr lang="en-AU" dirty="0" err="1" smtClean="0"/>
              <a:t>Chimay</a:t>
            </a:r>
            <a:r>
              <a:rPr lang="en-AU" dirty="0" smtClean="0"/>
              <a:t> recommend this over side storage.</a:t>
            </a:r>
          </a:p>
          <a:p>
            <a:pPr marL="342900" indent="-342900" algn="l">
              <a:buFont typeface="Arial" panose="020B0604020202020204" pitchFamily="34" charset="0"/>
              <a:buChar char="•"/>
            </a:pPr>
            <a:r>
              <a:rPr lang="en-AU" dirty="0" smtClean="0"/>
              <a:t>Store beer away from light: Choose a dim or dark location for beer storage, as ultra-violet and even blue light soon spoils beer, causing it to be “light struck” and it to be “skunked”, meaning that it tastes pretty  much like something a skunk might produce.</a:t>
            </a:r>
          </a:p>
          <a:p>
            <a:pPr marL="342900" indent="-342900" algn="l">
              <a:buFont typeface="Arial" panose="020B0604020202020204" pitchFamily="34" charset="0"/>
              <a:buChar char="•"/>
            </a:pPr>
            <a:r>
              <a:rPr lang="en-AU" dirty="0" smtClean="0"/>
              <a:t>Getting the storage temperature right: strong, high alcohol content beers(</a:t>
            </a:r>
            <a:r>
              <a:rPr lang="en-AU" dirty="0" err="1" smtClean="0"/>
              <a:t>barelywines</a:t>
            </a:r>
            <a:r>
              <a:rPr lang="en-AU" dirty="0" smtClean="0"/>
              <a:t>, triples, dark ales) benefit from a temperature around 55-60F(12.8-15.5C), which happens to be room temperature. </a:t>
            </a:r>
            <a:r>
              <a:rPr lang="en-AU" dirty="0" err="1" smtClean="0"/>
              <a:t>Standared</a:t>
            </a:r>
            <a:r>
              <a:rPr lang="en-AU" dirty="0" smtClean="0"/>
              <a:t>, mid-range alcohol content ales(bitters, IPAs, </a:t>
            </a:r>
            <a:r>
              <a:rPr lang="en-AU" dirty="0" err="1" smtClean="0"/>
              <a:t>lambics</a:t>
            </a:r>
            <a:r>
              <a:rPr lang="en-AU" dirty="0" smtClean="0"/>
              <a:t>, </a:t>
            </a:r>
            <a:r>
              <a:rPr lang="en-AU" dirty="0" err="1" smtClean="0"/>
              <a:t>stanls</a:t>
            </a:r>
            <a:r>
              <a:rPr lang="en-AU" dirty="0" smtClean="0"/>
              <a:t> </a:t>
            </a:r>
            <a:r>
              <a:rPr lang="en-AU" dirty="0" err="1" smtClean="0"/>
              <a:t>doppelbocks</a:t>
            </a:r>
            <a:r>
              <a:rPr lang="en-AU" dirty="0" smtClean="0"/>
              <a:t>, </a:t>
            </a:r>
            <a:r>
              <a:rPr lang="en-AU" dirty="0" err="1" smtClean="0"/>
              <a:t>etc</a:t>
            </a:r>
            <a:r>
              <a:rPr lang="en-AU" dirty="0" smtClean="0"/>
              <a:t>) benefit from a storage temperature around 50-55F(10-12.8C), which is </a:t>
            </a:r>
            <a:r>
              <a:rPr lang="en-AU" dirty="0" err="1" smtClean="0"/>
              <a:t>celler</a:t>
            </a:r>
            <a:r>
              <a:rPr lang="en-AU" dirty="0" smtClean="0"/>
              <a:t> temperatures. Lighter alcohol content beers(lagers, pilsners, wheat beers, milds low-</a:t>
            </a:r>
            <a:r>
              <a:rPr lang="en-AU" dirty="0" err="1" smtClean="0"/>
              <a:t>cal</a:t>
            </a:r>
            <a:r>
              <a:rPr lang="en-AU" dirty="0" smtClean="0"/>
              <a:t>, </a:t>
            </a:r>
            <a:r>
              <a:rPr lang="en-AU" dirty="0" err="1" smtClean="0"/>
              <a:t>etc</a:t>
            </a:r>
            <a:r>
              <a:rPr lang="en-AU" dirty="0" smtClean="0"/>
              <a:t>) benefit from a storage temperature around 45-50F(7.2-10C), which is </a:t>
            </a:r>
            <a:r>
              <a:rPr lang="en-AU" smtClean="0"/>
              <a:t>the refrigerated </a:t>
            </a:r>
            <a:r>
              <a:rPr lang="en-AU" dirty="0" smtClean="0"/>
              <a:t>temperatures.,</a:t>
            </a:r>
            <a:endParaRPr lang="en-AU" dirty="0"/>
          </a:p>
        </p:txBody>
      </p:sp>
      <p:sp>
        <p:nvSpPr>
          <p:cNvPr id="3" name="Title 2"/>
          <p:cNvSpPr>
            <a:spLocks noGrp="1"/>
          </p:cNvSpPr>
          <p:nvPr>
            <p:ph type="title"/>
          </p:nvPr>
        </p:nvSpPr>
        <p:spPr/>
        <p:txBody>
          <a:bodyPr>
            <a:normAutofit fontScale="90000"/>
          </a:bodyPr>
          <a:lstStyle/>
          <a:p>
            <a:r>
              <a:rPr lang="en-AU" dirty="0" smtClean="0"/>
              <a:t>How beer is stored to keep it in the best condition for consumption</a:t>
            </a:r>
            <a:endParaRPr lang="en-AU" dirty="0"/>
          </a:p>
        </p:txBody>
      </p:sp>
    </p:spTree>
    <p:extLst>
      <p:ext uri="{BB962C8B-B14F-4D97-AF65-F5344CB8AC3E}">
        <p14:creationId xmlns:p14="http://schemas.microsoft.com/office/powerpoint/2010/main" val="2513777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111</TotalTime>
  <Words>1179</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BlackTie</vt:lpstr>
      <vt:lpstr>Fermentation reaction in food</vt:lpstr>
      <vt:lpstr>What is fermentation </vt:lpstr>
      <vt:lpstr>Three types of fermentation and which one does beer use ?</vt:lpstr>
      <vt:lpstr>what are the three main stages of general food fermentation</vt:lpstr>
      <vt:lpstr>Describe beer using chemical terms</vt:lpstr>
      <vt:lpstr>How is beer made</vt:lpstr>
      <vt:lpstr>Explain how the fermentation process is haltered</vt:lpstr>
      <vt:lpstr>How beer is stored to keep it in the best condition for consumption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Fermentation reaction in food</dc:title>
  <dc:creator>Lucinda</dc:creator>
  <cp:lastModifiedBy>Lucinda</cp:lastModifiedBy>
  <cp:revision>10</cp:revision>
  <dcterms:created xsi:type="dcterms:W3CDTF">2019-08-19T13:11:26Z</dcterms:created>
  <dcterms:modified xsi:type="dcterms:W3CDTF">2019-08-19T15:02:32Z</dcterms:modified>
</cp:coreProperties>
</file>