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143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e Bloggs"/>
          <p:cNvSpPr txBox="1">
            <a:spLocks noGrp="1"/>
          </p:cNvSpPr>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sz="2800" b="1">
                <a:latin typeface="Helvetica"/>
                <a:ea typeface="Helvetica"/>
                <a:cs typeface="Helvetica"/>
                <a:sym typeface="Helvetica"/>
              </a:defRPr>
            </a:lvl1pPr>
          </a:lstStyle>
          <a:p>
            <a:r>
              <a:t>–Joe Bloggs</a:t>
            </a:r>
          </a:p>
        </p:txBody>
      </p:sp>
      <p:sp>
        <p:nvSpPr>
          <p:cNvPr id="94"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2400"/>
              </a:spcBef>
              <a:buSzTx/>
              <a:buNone/>
              <a:defRPr sz="4000"/>
            </a:lvl1pPr>
          </a:lstStyle>
          <a:p>
            <a:r>
              <a:t>“Type a quote here.”</a:t>
            </a:r>
          </a:p>
        </p:txBody>
      </p:sp>
      <p:sp>
        <p:nvSpPr>
          <p:cNvPr id="95"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812800" y="0"/>
            <a:ext cx="146304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00200" y="330200"/>
            <a:ext cx="9779001" cy="6519334"/>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642100" y="762000"/>
            <a:ext cx="5494867" cy="82423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762000"/>
            <a:ext cx="5334000" cy="40005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1054100"/>
            <a:ext cx="5334000" cy="80010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464300" y="5067300"/>
            <a:ext cx="5943600" cy="39624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464300" y="762000"/>
            <a:ext cx="584835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723900" y="723900"/>
            <a:ext cx="5638801" cy="84582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11798" y="9245599"/>
            <a:ext cx="368504" cy="381001"/>
          </a:xfrm>
          <a:prstGeom prst="rect">
            <a:avLst/>
          </a:prstGeom>
          <a:ln w="12700">
            <a:miter lim="400000"/>
          </a:ln>
        </p:spPr>
        <p:txBody>
          <a:bodyPr wrap="none" lIns="50800" tIns="50800" rIns="50800" bIns="50800" anchor="b">
            <a:spAutoFit/>
          </a:bodyPr>
          <a:lstStyle>
            <a:lvl1pPr>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environment.gov.au/water/wetlands/ramsar/criteria-identifying-wetlands" TargetMode="External"/><Relationship Id="rId2" Type="http://schemas.openxmlformats.org/officeDocument/2006/relationships/hyperlink" Target="https://www.dpaw.wa.gov.au/management/wetlands" TargetMode="External"/><Relationship Id="rId1" Type="http://schemas.openxmlformats.org/officeDocument/2006/relationships/slideLayout" Target="../slideLayouts/slideLayout6.xml"/><Relationship Id="rId6" Type="http://schemas.openxmlformats.org/officeDocument/2006/relationships/hyperlink" Target="https://en.m.wikipedia.org/wiki/Becher_Point_Wetlands" TargetMode="External"/><Relationship Id="rId5" Type="http://schemas.openxmlformats.org/officeDocument/2006/relationships/hyperlink" Target="http://www.environment.gov.au/water/topics/wetlands/database/pubs/54-ris.pdf" TargetMode="External"/><Relationship Id="rId4" Type="http://schemas.openxmlformats.org/officeDocument/2006/relationships/hyperlink" Target="https://www.environment.gov.au/cgi-bin/wetlands/ramsardetails.pl?refcode=5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environment.gov.au"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Becher Point Wetlands"/>
          <p:cNvSpPr txBox="1">
            <a:spLocks noGrp="1"/>
          </p:cNvSpPr>
          <p:nvPr>
            <p:ph type="ctrTitle"/>
          </p:nvPr>
        </p:nvSpPr>
        <p:spPr>
          <a:prstGeom prst="rect">
            <a:avLst/>
          </a:prstGeom>
        </p:spPr>
        <p:txBody>
          <a:bodyPr/>
          <a:lstStyle/>
          <a:p>
            <a:r>
              <a:t>Becher Point Wetlands</a:t>
            </a:r>
          </a:p>
        </p:txBody>
      </p:sp>
      <p:sp>
        <p:nvSpPr>
          <p:cNvPr id="120" name="By Harry Chamberlain"/>
          <p:cNvSpPr txBox="1">
            <a:spLocks noGrp="1"/>
          </p:cNvSpPr>
          <p:nvPr>
            <p:ph type="subTitle" sz="quarter" idx="1"/>
          </p:nvPr>
        </p:nvSpPr>
        <p:spPr>
          <a:prstGeom prst="rect">
            <a:avLst/>
          </a:prstGeom>
        </p:spPr>
        <p:txBody>
          <a:bodyPr/>
          <a:lstStyle/>
          <a:p>
            <a:r>
              <a:t>By Harry Chamberlain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Bibliography"/>
          <p:cNvSpPr txBox="1">
            <a:spLocks noGrp="1"/>
          </p:cNvSpPr>
          <p:nvPr>
            <p:ph type="title"/>
          </p:nvPr>
        </p:nvSpPr>
        <p:spPr>
          <a:prstGeom prst="rect">
            <a:avLst/>
          </a:prstGeom>
        </p:spPr>
        <p:txBody>
          <a:bodyPr/>
          <a:lstStyle/>
          <a:p>
            <a:r>
              <a:t>Bibliography</a:t>
            </a:r>
          </a:p>
        </p:txBody>
      </p:sp>
      <p:sp>
        <p:nvSpPr>
          <p:cNvPr id="153" name="https://www.dpaw.wa.gov.au/management/wetlands…"/>
          <p:cNvSpPr txBox="1">
            <a:spLocks noGrp="1"/>
          </p:cNvSpPr>
          <p:nvPr>
            <p:ph type="body" idx="1"/>
          </p:nvPr>
        </p:nvSpPr>
        <p:spPr>
          <a:prstGeom prst="rect">
            <a:avLst/>
          </a:prstGeom>
        </p:spPr>
        <p:txBody>
          <a:bodyPr/>
          <a:lstStyle/>
          <a:p>
            <a:pPr marL="406908" indent="-406908" defTabSz="519937">
              <a:spcBef>
                <a:spcPts val="3700"/>
              </a:spcBef>
              <a:defRPr sz="3382"/>
            </a:pPr>
            <a:r>
              <a:rPr u="sng">
                <a:hlinkClick r:id="rId2"/>
              </a:rPr>
              <a:t>https://www.dpaw.wa.gov.au/management/wetlands</a:t>
            </a:r>
          </a:p>
          <a:p>
            <a:pPr marL="406908" indent="-406908" defTabSz="519937">
              <a:spcBef>
                <a:spcPts val="3700"/>
              </a:spcBef>
              <a:defRPr sz="3382"/>
            </a:pPr>
            <a:r>
              <a:rPr u="sng">
                <a:hlinkClick r:id="rId3"/>
              </a:rPr>
              <a:t>https://www.environment.gov.au/water/wetlands/ramsar/criteria-identifying-wetlands</a:t>
            </a:r>
          </a:p>
          <a:p>
            <a:pPr marL="406908" indent="-406908" defTabSz="519937">
              <a:spcBef>
                <a:spcPts val="3700"/>
              </a:spcBef>
              <a:defRPr sz="3382"/>
            </a:pPr>
            <a:r>
              <a:rPr u="sng">
                <a:hlinkClick r:id="rId4"/>
              </a:rPr>
              <a:t>https://www.environment.gov.au/cgi-bin/wetlands/ramsardetails.pl?refcode=54</a:t>
            </a:r>
          </a:p>
          <a:p>
            <a:pPr marL="406908" indent="-406908" defTabSz="519937">
              <a:spcBef>
                <a:spcPts val="3700"/>
              </a:spcBef>
              <a:defRPr sz="3382"/>
            </a:pPr>
            <a:r>
              <a:rPr u="sng">
                <a:hlinkClick r:id="rId5"/>
              </a:rPr>
              <a:t>http://www.environment.gov.au/water/topics/wetlands/database/pubs/54-ris.pdf</a:t>
            </a:r>
          </a:p>
          <a:p>
            <a:pPr marL="406908" indent="-406908" defTabSz="519937">
              <a:spcBef>
                <a:spcPts val="3700"/>
              </a:spcBef>
              <a:defRPr sz="3382"/>
            </a:pPr>
            <a:r>
              <a:rPr u="sng">
                <a:hlinkClick r:id="rId6"/>
              </a:rPr>
              <a:t>https://en.m.wikipedia.org/wiki/Becher_Point_Wetlands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What is a wetland?"/>
          <p:cNvSpPr txBox="1">
            <a:spLocks noGrp="1"/>
          </p:cNvSpPr>
          <p:nvPr>
            <p:ph type="title"/>
          </p:nvPr>
        </p:nvSpPr>
        <p:spPr>
          <a:prstGeom prst="rect">
            <a:avLst/>
          </a:prstGeom>
        </p:spPr>
        <p:txBody>
          <a:bodyPr/>
          <a:lstStyle/>
          <a:p>
            <a:r>
              <a:t>What is a wetland?</a:t>
            </a:r>
          </a:p>
        </p:txBody>
      </p:sp>
      <p:sp>
        <p:nvSpPr>
          <p:cNvPr id="123" name="A wetland is a space or area that is covered with mostly water or is saturated with water, this can be by seasons or just permanently- Nat Geo Society…"/>
          <p:cNvSpPr txBox="1">
            <a:spLocks noGrp="1"/>
          </p:cNvSpPr>
          <p:nvPr>
            <p:ph type="body" idx="1"/>
          </p:nvPr>
        </p:nvSpPr>
        <p:spPr>
          <a:prstGeom prst="rect">
            <a:avLst/>
          </a:prstGeom>
        </p:spPr>
        <p:txBody>
          <a:bodyPr/>
          <a:lstStyle/>
          <a:p>
            <a:pPr marL="443484" indent="-443484" defTabSz="566674">
              <a:spcBef>
                <a:spcPts val="4000"/>
              </a:spcBef>
              <a:defRPr sz="3686"/>
            </a:pPr>
            <a:r>
              <a:t>A wetland is a space or area that is covered with mostly water or is saturated with water, this can be by seasons or just permanently- Nat Geo Society</a:t>
            </a:r>
          </a:p>
          <a:p>
            <a:pPr marL="443484" indent="-443484" defTabSz="566674">
              <a:spcBef>
                <a:spcPts val="4000"/>
              </a:spcBef>
              <a:defRPr sz="3686"/>
            </a:pPr>
            <a:r>
              <a:t>Examples of wetlands include lakes, rivers and creeks</a:t>
            </a:r>
          </a:p>
          <a:p>
            <a:pPr marL="443484" indent="-443484" defTabSz="566674">
              <a:spcBef>
                <a:spcPts val="4000"/>
              </a:spcBef>
              <a:defRPr sz="3686"/>
            </a:pPr>
            <a:r>
              <a:t>They are important because they’re home to multiple common animals such as fishes, frogs, turtles and plants. They also are important for when birds migrate.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What is the Ramsar Convention?"/>
          <p:cNvSpPr txBox="1">
            <a:spLocks noGrp="1"/>
          </p:cNvSpPr>
          <p:nvPr>
            <p:ph type="title"/>
          </p:nvPr>
        </p:nvSpPr>
        <p:spPr>
          <a:prstGeom prst="rect">
            <a:avLst/>
          </a:prstGeom>
        </p:spPr>
        <p:txBody>
          <a:bodyPr/>
          <a:lstStyle>
            <a:lvl1pPr defTabSz="484886">
              <a:defRPr sz="6640"/>
            </a:lvl1pPr>
          </a:lstStyle>
          <a:p>
            <a:r>
              <a:t>What is the Ramsar Convention?</a:t>
            </a:r>
          </a:p>
        </p:txBody>
      </p:sp>
      <p:sp>
        <p:nvSpPr>
          <p:cNvPr id="126" name="Most commonly known as being the first modern treaty in which their aim is to conserve and protect our natural resources which is why it makes it more important for us. The convention got its name after the town in Iran what’re the treaty took place in 1971"/>
          <p:cNvSpPr txBox="1">
            <a:spLocks noGrp="1"/>
          </p:cNvSpPr>
          <p:nvPr>
            <p:ph type="body" idx="1"/>
          </p:nvPr>
        </p:nvSpPr>
        <p:spPr>
          <a:prstGeom prst="rect">
            <a:avLst/>
          </a:prstGeom>
        </p:spPr>
        <p:txBody>
          <a:bodyPr/>
          <a:lstStyle/>
          <a:p>
            <a:r>
              <a:t>Most commonly known as being the first modern treaty in which their aim is to conserve and protect our natural resources which is why it makes it more important for us. The convention got its name after the town in Iran what’re the treaty took place in 1971</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amsar Criteria"/>
          <p:cNvSpPr txBox="1">
            <a:spLocks noGrp="1"/>
          </p:cNvSpPr>
          <p:nvPr>
            <p:ph type="title"/>
          </p:nvPr>
        </p:nvSpPr>
        <p:spPr>
          <a:prstGeom prst="rect">
            <a:avLst/>
          </a:prstGeom>
        </p:spPr>
        <p:txBody>
          <a:bodyPr/>
          <a:lstStyle/>
          <a:p>
            <a:r>
              <a:t>Ramsar Criteria</a:t>
            </a:r>
          </a:p>
        </p:txBody>
      </p:sp>
      <p:sp>
        <p:nvSpPr>
          <p:cNvPr id="129" name="Becher Point Wetlands are qualified in criterion 1 and 2…"/>
          <p:cNvSpPr txBox="1">
            <a:spLocks noGrp="1"/>
          </p:cNvSpPr>
          <p:nvPr>
            <p:ph type="body" idx="1"/>
          </p:nvPr>
        </p:nvSpPr>
        <p:spPr>
          <a:prstGeom prst="rect">
            <a:avLst/>
          </a:prstGeom>
        </p:spPr>
        <p:txBody>
          <a:bodyPr/>
          <a:lstStyle/>
          <a:p>
            <a:pPr marL="393192" indent="-393192" defTabSz="502412">
              <a:spcBef>
                <a:spcPts val="3600"/>
              </a:spcBef>
              <a:defRPr sz="3268"/>
            </a:pPr>
            <a:r>
              <a:t>Becher Point Wetlands are qualified in criterion 1 and 2 </a:t>
            </a:r>
          </a:p>
          <a:p>
            <a:pPr marL="393192" indent="-393192" defTabSz="502412">
              <a:spcBef>
                <a:spcPts val="3600"/>
              </a:spcBef>
              <a:defRPr sz="3268"/>
            </a:pPr>
            <a:r>
              <a:t>Criterion 1: A wetland should be considered internationally important if it contains a representative range, rare or unique example of a natural or near-natural wetland type found within the appropriate biogeographic location - </a:t>
            </a:r>
            <a:r>
              <a:rPr u="sng">
                <a:hlinkClick r:id="rId2"/>
              </a:rPr>
              <a:t>environment.gov.au</a:t>
            </a:r>
          </a:p>
          <a:p>
            <a:pPr marL="393192" indent="-393192" defTabSz="502412">
              <a:spcBef>
                <a:spcPts val="3600"/>
              </a:spcBef>
              <a:defRPr sz="3268"/>
            </a:pPr>
            <a:r>
              <a:t>Criterion 2: A wetland should be considered internationally important if it supports vulnerable, endangered or critically endangered species or threatened ecological communities - environment.gov.au</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Where it’s located"/>
          <p:cNvSpPr txBox="1">
            <a:spLocks noGrp="1"/>
          </p:cNvSpPr>
          <p:nvPr>
            <p:ph type="title"/>
          </p:nvPr>
        </p:nvSpPr>
        <p:spPr>
          <a:xfrm>
            <a:off x="2282696" y="23058"/>
            <a:ext cx="8439408" cy="2120901"/>
          </a:xfrm>
          <a:prstGeom prst="rect">
            <a:avLst/>
          </a:prstGeom>
        </p:spPr>
        <p:txBody>
          <a:bodyPr/>
          <a:lstStyle/>
          <a:p>
            <a:r>
              <a:t>Where it’s located</a:t>
            </a:r>
          </a:p>
        </p:txBody>
      </p:sp>
      <p:pic>
        <p:nvPicPr>
          <p:cNvPr id="132" name="15D07565-66A0-496E-B2E5-E87A0751C4C3-L0-001.jpeg" descr="15D07565-66A0-496E-B2E5-E87A0751C4C3-L0-001.jpeg"/>
          <p:cNvPicPr>
            <a:picLocks noChangeAspect="1"/>
          </p:cNvPicPr>
          <p:nvPr/>
        </p:nvPicPr>
        <p:blipFill>
          <a:blip r:embed="rId2"/>
          <a:stretch>
            <a:fillRect/>
          </a:stretch>
        </p:blipFill>
        <p:spPr>
          <a:xfrm>
            <a:off x="153566" y="2550304"/>
            <a:ext cx="6380192" cy="6380192"/>
          </a:xfrm>
          <a:prstGeom prst="rect">
            <a:avLst/>
          </a:prstGeom>
          <a:ln w="12700">
            <a:miter lim="400000"/>
          </a:ln>
        </p:spPr>
      </p:pic>
      <p:pic>
        <p:nvPicPr>
          <p:cNvPr id="133" name="B0E1C9C3-2D67-4CDC-974D-5A4617F16524-L0-001.jpeg" descr="B0E1C9C3-2D67-4CDC-974D-5A4617F16524-L0-001.jpeg"/>
          <p:cNvPicPr>
            <a:picLocks noChangeAspect="1"/>
          </p:cNvPicPr>
          <p:nvPr/>
        </p:nvPicPr>
        <p:blipFill>
          <a:blip r:embed="rId3"/>
          <a:stretch>
            <a:fillRect/>
          </a:stretch>
        </p:blipFill>
        <p:spPr>
          <a:xfrm>
            <a:off x="6908662" y="1667924"/>
            <a:ext cx="5877748" cy="8025610"/>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Key features"/>
          <p:cNvSpPr txBox="1">
            <a:spLocks noGrp="1"/>
          </p:cNvSpPr>
          <p:nvPr>
            <p:ph type="title"/>
          </p:nvPr>
        </p:nvSpPr>
        <p:spPr>
          <a:prstGeom prst="rect">
            <a:avLst/>
          </a:prstGeom>
        </p:spPr>
        <p:txBody>
          <a:bodyPr/>
          <a:lstStyle/>
          <a:p>
            <a:r>
              <a:t>Key features</a:t>
            </a:r>
          </a:p>
        </p:txBody>
      </p:sp>
      <p:sp>
        <p:nvSpPr>
          <p:cNvPr id="136" name="The biographic region on Becher Point wetlands is in the South West Coast drainage division. The wetland is seasonal and are also known as sumplands and damplands. Seasonal recharge of the wetlands is derived from rainfall and groundwater. In the average rainfall year, the sumplands arise to a depth of 10-50cm for around 1-4 months."/>
          <p:cNvSpPr txBox="1">
            <a:spLocks noGrp="1"/>
          </p:cNvSpPr>
          <p:nvPr>
            <p:ph type="body" sz="half" idx="1"/>
          </p:nvPr>
        </p:nvSpPr>
        <p:spPr>
          <a:xfrm>
            <a:off x="760829" y="2100122"/>
            <a:ext cx="11483142" cy="3856113"/>
          </a:xfrm>
          <a:prstGeom prst="rect">
            <a:avLst/>
          </a:prstGeom>
        </p:spPr>
        <p:txBody>
          <a:bodyPr/>
          <a:lstStyle>
            <a:lvl1pPr marL="425195" indent="-425195" defTabSz="543305">
              <a:spcBef>
                <a:spcPts val="3900"/>
              </a:spcBef>
              <a:defRPr sz="3534"/>
            </a:lvl1pPr>
          </a:lstStyle>
          <a:p>
            <a:r>
              <a:t>The biographic region on Becher Point wetlands is in the South West Coast drainage division. The wetland is seasonal and are also known as sumplands and damplands. Seasonal recharge of the wetlands is derived from rainfall and groundwater. In the average rainfall year, the sumplands arise to a depth of 10-50cm for around 1-4 months.</a:t>
            </a:r>
          </a:p>
        </p:txBody>
      </p:sp>
      <p:pic>
        <p:nvPicPr>
          <p:cNvPr id="137" name="14CC5DBB-D2E4-427F-A3FD-993D1530ABF4-L0-001.jpeg" descr="14CC5DBB-D2E4-427F-A3FD-993D1530ABF4-L0-001.jpeg"/>
          <p:cNvPicPr>
            <a:picLocks noChangeAspect="1"/>
          </p:cNvPicPr>
          <p:nvPr/>
        </p:nvPicPr>
        <p:blipFill>
          <a:blip r:embed="rId2"/>
          <a:stretch>
            <a:fillRect/>
          </a:stretch>
        </p:blipFill>
        <p:spPr>
          <a:xfrm>
            <a:off x="3128446" y="5875632"/>
            <a:ext cx="6747908" cy="3789421"/>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Flora"/>
          <p:cNvSpPr txBox="1">
            <a:spLocks noGrp="1"/>
          </p:cNvSpPr>
          <p:nvPr>
            <p:ph type="title"/>
          </p:nvPr>
        </p:nvSpPr>
        <p:spPr>
          <a:xfrm>
            <a:off x="4337409" y="412750"/>
            <a:ext cx="4329982" cy="2120900"/>
          </a:xfrm>
          <a:prstGeom prst="rect">
            <a:avLst/>
          </a:prstGeom>
        </p:spPr>
        <p:txBody>
          <a:bodyPr/>
          <a:lstStyle/>
          <a:p>
            <a:r>
              <a:t>Flora</a:t>
            </a:r>
          </a:p>
        </p:txBody>
      </p:sp>
      <p:sp>
        <p:nvSpPr>
          <p:cNvPr id="140" name="Melaleuca Raphiophylla- Commonly known as the swamp paperbark, this plant is a part of the myrtle family. It has narrow needle-like leaves and profuse spikes of white…"/>
          <p:cNvSpPr txBox="1">
            <a:spLocks noGrp="1"/>
          </p:cNvSpPr>
          <p:nvPr>
            <p:ph type="body" idx="1"/>
          </p:nvPr>
        </p:nvSpPr>
        <p:spPr>
          <a:xfrm>
            <a:off x="78480" y="2360794"/>
            <a:ext cx="8677080" cy="6286501"/>
          </a:xfrm>
          <a:prstGeom prst="rect">
            <a:avLst/>
          </a:prstGeom>
        </p:spPr>
        <p:txBody>
          <a:bodyPr/>
          <a:lstStyle/>
          <a:p>
            <a:pPr marL="411479" indent="-411479" defTabSz="525779">
              <a:spcBef>
                <a:spcPts val="3700"/>
              </a:spcBef>
              <a:defRPr sz="3420"/>
            </a:pPr>
            <a:r>
              <a:t>Melaleuca Raphiophylla- Commonly known as the swamp paperbark, this plant is a part of the myrtle family. It has narrow needle-like leaves and profuse spikes of white</a:t>
            </a:r>
          </a:p>
          <a:p>
            <a:pPr marL="411479" indent="-411479" defTabSz="525779">
              <a:spcBef>
                <a:spcPts val="3700"/>
              </a:spcBef>
              <a:defRPr sz="3420"/>
            </a:pPr>
            <a:r>
              <a:t>Melaleuca Cuticularis- Commonly known as the saltwater paperbark, this tree is a part of the myrtle family. It is distinguished from other melaleucas by its unusual fruits and very white, papery bark.</a:t>
            </a:r>
          </a:p>
        </p:txBody>
      </p:sp>
      <p:pic>
        <p:nvPicPr>
          <p:cNvPr id="141" name="B411A28F-C4B5-4500-9A02-789295EC885D-L0-001.jpeg" descr="B411A28F-C4B5-4500-9A02-789295EC885D-L0-001.jpeg"/>
          <p:cNvPicPr>
            <a:picLocks noChangeAspect="1"/>
          </p:cNvPicPr>
          <p:nvPr/>
        </p:nvPicPr>
        <p:blipFill>
          <a:blip r:embed="rId2"/>
          <a:stretch>
            <a:fillRect/>
          </a:stretch>
        </p:blipFill>
        <p:spPr>
          <a:xfrm>
            <a:off x="8739482" y="2341683"/>
            <a:ext cx="4148192" cy="3111144"/>
          </a:xfrm>
          <a:prstGeom prst="rect">
            <a:avLst/>
          </a:prstGeom>
          <a:ln w="12700">
            <a:miter lim="400000"/>
          </a:ln>
        </p:spPr>
      </p:pic>
      <p:pic>
        <p:nvPicPr>
          <p:cNvPr id="142" name="200B2A75-D0A6-4E5A-814F-D92E0483E300-L0-001.jpeg" descr="200B2A75-D0A6-4E5A-814F-D92E0483E300-L0-001.jpeg"/>
          <p:cNvPicPr>
            <a:picLocks noChangeAspect="1"/>
          </p:cNvPicPr>
          <p:nvPr/>
        </p:nvPicPr>
        <p:blipFill>
          <a:blip r:embed="rId3"/>
          <a:stretch>
            <a:fillRect/>
          </a:stretch>
        </p:blipFill>
        <p:spPr>
          <a:xfrm>
            <a:off x="8835814" y="5584844"/>
            <a:ext cx="3679521" cy="3679521"/>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Fauna"/>
          <p:cNvSpPr txBox="1">
            <a:spLocks noGrp="1"/>
          </p:cNvSpPr>
          <p:nvPr>
            <p:ph type="title"/>
          </p:nvPr>
        </p:nvSpPr>
        <p:spPr>
          <a:xfrm>
            <a:off x="4295242" y="412750"/>
            <a:ext cx="4414316" cy="2120900"/>
          </a:xfrm>
          <a:prstGeom prst="rect">
            <a:avLst/>
          </a:prstGeom>
        </p:spPr>
        <p:txBody>
          <a:bodyPr/>
          <a:lstStyle/>
          <a:p>
            <a:r>
              <a:t>Fauna</a:t>
            </a:r>
          </a:p>
        </p:txBody>
      </p:sp>
      <p:sp>
        <p:nvSpPr>
          <p:cNvPr id="145" name="Southern Brown Bandicoot- A type of marsupial that is mainly found in the south area of Australia…"/>
          <p:cNvSpPr txBox="1">
            <a:spLocks noGrp="1"/>
          </p:cNvSpPr>
          <p:nvPr>
            <p:ph type="body" sz="half" idx="1"/>
          </p:nvPr>
        </p:nvSpPr>
        <p:spPr>
          <a:xfrm>
            <a:off x="446488" y="2597150"/>
            <a:ext cx="7044043" cy="6286500"/>
          </a:xfrm>
          <a:prstGeom prst="rect">
            <a:avLst/>
          </a:prstGeom>
        </p:spPr>
        <p:txBody>
          <a:bodyPr/>
          <a:lstStyle/>
          <a:p>
            <a:r>
              <a:t>Southern Brown Bandicoot- A type of marsupial that is mainly found in the south area of Australia</a:t>
            </a:r>
          </a:p>
          <a:p>
            <a:r>
              <a:t>Southern Carpet Python- A large snake found in the southern regions, also known as the Morelia Spilota Imbricuta</a:t>
            </a:r>
          </a:p>
        </p:txBody>
      </p:sp>
      <p:pic>
        <p:nvPicPr>
          <p:cNvPr id="146" name="D507FA0E-8E33-4A85-A8B2-6012BBBD268D-L0-001.jpeg" descr="D507FA0E-8E33-4A85-A8B2-6012BBBD268D-L0-001.jpeg"/>
          <p:cNvPicPr>
            <a:picLocks noChangeAspect="1"/>
          </p:cNvPicPr>
          <p:nvPr/>
        </p:nvPicPr>
        <p:blipFill>
          <a:blip r:embed="rId2"/>
          <a:stretch>
            <a:fillRect/>
          </a:stretch>
        </p:blipFill>
        <p:spPr>
          <a:xfrm>
            <a:off x="7834794" y="2523667"/>
            <a:ext cx="4846131" cy="3216069"/>
          </a:xfrm>
          <a:prstGeom prst="rect">
            <a:avLst/>
          </a:prstGeom>
          <a:ln w="12700">
            <a:miter lim="400000"/>
          </a:ln>
        </p:spPr>
      </p:pic>
      <p:pic>
        <p:nvPicPr>
          <p:cNvPr id="147" name="6219E1D9-5701-474B-B59C-3E2757B76CFE-L0-001.jpeg" descr="6219E1D9-5701-474B-B59C-3E2757B76CFE-L0-001.jpeg"/>
          <p:cNvPicPr>
            <a:picLocks noChangeAspect="1"/>
          </p:cNvPicPr>
          <p:nvPr/>
        </p:nvPicPr>
        <p:blipFill>
          <a:blip r:embed="rId3"/>
          <a:stretch>
            <a:fillRect/>
          </a:stretch>
        </p:blipFill>
        <p:spPr>
          <a:xfrm>
            <a:off x="7824916" y="5837761"/>
            <a:ext cx="4865888" cy="3649417"/>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ocial and cultural values"/>
          <p:cNvSpPr txBox="1">
            <a:spLocks noGrp="1"/>
          </p:cNvSpPr>
          <p:nvPr>
            <p:ph type="title"/>
          </p:nvPr>
        </p:nvSpPr>
        <p:spPr>
          <a:prstGeom prst="rect">
            <a:avLst/>
          </a:prstGeom>
        </p:spPr>
        <p:txBody>
          <a:bodyPr/>
          <a:lstStyle>
            <a:lvl1pPr defTabSz="549148">
              <a:defRPr sz="7519"/>
            </a:lvl1pPr>
          </a:lstStyle>
          <a:p>
            <a:r>
              <a:t>Social and cultural values</a:t>
            </a:r>
          </a:p>
        </p:txBody>
      </p:sp>
      <p:sp>
        <p:nvSpPr>
          <p:cNvPr id="150" name="The Rockingham Naturalists’ Group, WA Wildflower Society and Royal Society of WA host excursions with children for educational purposes and school.…"/>
          <p:cNvSpPr txBox="1">
            <a:spLocks noGrp="1"/>
          </p:cNvSpPr>
          <p:nvPr>
            <p:ph type="body" idx="1"/>
          </p:nvPr>
        </p:nvSpPr>
        <p:spPr>
          <a:prstGeom prst="rect">
            <a:avLst/>
          </a:prstGeom>
        </p:spPr>
        <p:txBody>
          <a:bodyPr/>
          <a:lstStyle/>
          <a:p>
            <a:r>
              <a:t>The Rockingham Naturalists’ Group, WA Wildflower Society and Royal Society of WA host excursions with children for educational purposes and school.</a:t>
            </a:r>
          </a:p>
          <a:p>
            <a:r>
              <a:t>The Wetland also had an old Artillery range that was used for soldiers in WWII</a:t>
            </a:r>
          </a:p>
        </p:txBody>
      </p:sp>
    </p:spTree>
  </p:cSld>
  <p:clrMapOvr>
    <a:masterClrMapping/>
  </p:clrMapOvr>
  <p:transition spd="med"/>
</p:sld>
</file>

<file path=ppt/theme/theme1.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SharedWithUsers xmlns="d5c732d2-f217-444a-91d8-37c5714ca695">
      <UserInfo>
        <DisplayName/>
        <AccountId xsi:nil="true"/>
        <AccountType/>
      </UserInfo>
    </SharedWithUsers>
    <MediaLengthInSeconds xmlns="8f659357-f805-491c-ad0b-5621b2de6466" xsi:nil="true"/>
  </documentManagement>
</p:properties>
</file>

<file path=customXml/itemProps1.xml><?xml version="1.0" encoding="utf-8"?>
<ds:datastoreItem xmlns:ds="http://schemas.openxmlformats.org/officeDocument/2006/customXml" ds:itemID="{CDFD0525-36E6-4138-ACE3-0A19DD3762A2}"/>
</file>

<file path=customXml/itemProps2.xml><?xml version="1.0" encoding="utf-8"?>
<ds:datastoreItem xmlns:ds="http://schemas.openxmlformats.org/officeDocument/2006/customXml" ds:itemID="{C9AF4BB4-8BEF-4D54-B4B3-B49797933CAB}"/>
</file>

<file path=customXml/itemProps3.xml><?xml version="1.0" encoding="utf-8"?>
<ds:datastoreItem xmlns:ds="http://schemas.openxmlformats.org/officeDocument/2006/customXml" ds:itemID="{1B37983E-EA6A-4779-BE6F-1B0954094CBF}"/>
</file>

<file path=docProps/app.xml><?xml version="1.0" encoding="utf-8"?>
<Properties xmlns="http://schemas.openxmlformats.org/officeDocument/2006/extended-properties" xmlns:vt="http://schemas.openxmlformats.org/officeDocument/2006/docPropsVTypes">
  <TotalTime>0</TotalTime>
  <Words>521</Words>
  <Application>Microsoft Office PowerPoint</Application>
  <PresentationFormat>Custom</PresentationFormat>
  <Paragraphs>30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Helvetica</vt:lpstr>
      <vt:lpstr>Helvetica Light</vt:lpstr>
      <vt:lpstr>Helvetica Neue</vt:lpstr>
      <vt:lpstr>Gradient</vt:lpstr>
      <vt:lpstr>Becher Point Wetlands</vt:lpstr>
      <vt:lpstr>What is a wetland?</vt:lpstr>
      <vt:lpstr>What is the Ramsar Convention?</vt:lpstr>
      <vt:lpstr>Ramsar Criteria</vt:lpstr>
      <vt:lpstr>Where it’s located</vt:lpstr>
      <vt:lpstr>Key features</vt:lpstr>
      <vt:lpstr>Flora</vt:lpstr>
      <vt:lpstr>Fauna</vt:lpstr>
      <vt:lpstr>Social and cultural values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Becher Point Wetlands</dc:title>
  <dc:creator>kbell</dc:creator>
  <cp:lastModifiedBy>kbellini@iinet.net.au</cp:lastModifiedBy>
  <cp:revision>1</cp:revision>
  <dcterms:modified xsi:type="dcterms:W3CDTF">2020-02-21T05:30:29Z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Order">
    <vt:r8>90600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MediaServiceImageTags">
    <vt:lpwstr/>
  </property>
</Properties>
</file>