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revisionInfo.xml" ContentType="application/vnd.ms-powerpoint.revisioninfo+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7DE18A-D6A4-4785-9CF3-38EA7075B710}" v="219" dt="2022-08-30T05:51:44.104"/>
    <p1510:client id="{82904BB7-5405-4267-B197-3301EAF4E5C6}" v="117" dt="2022-09-01T02:29:10.167"/>
    <p1510:client id="{FE5B056A-6CF9-0F57-0642-2788FA657E9B}" v="31" dt="2022-09-01T04:34:40.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8/31/2022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099649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7645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21036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2558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74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8/31/2022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3022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8/31/2022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08436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8/31/2022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73553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8/31/2022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0921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8/31/2022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62685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8/31/2022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25588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8/31/2022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277340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FF40707-71BF-AE49-E9D4-9D2FDEE6D2F4}"/>
              </a:ext>
            </a:extLst>
          </p:cNvPr>
          <p:cNvPicPr>
            <a:picLocks noChangeAspect="1"/>
          </p:cNvPicPr>
          <p:nvPr/>
        </p:nvPicPr>
        <p:blipFill rotWithShape="1">
          <a:blip r:embed="rId2">
            <a:alphaModFix amt="40000"/>
          </a:blip>
          <a:srcRect r="6250" b="6250"/>
          <a:stretch/>
        </p:blipFill>
        <p:spPr>
          <a:xfrm>
            <a:off x="20" y="-2"/>
            <a:ext cx="12191980" cy="6858000"/>
          </a:xfrm>
          <a:prstGeom prst="rect">
            <a:avLst/>
          </a:prstGeom>
        </p:spPr>
      </p:pic>
      <p:sp>
        <p:nvSpPr>
          <p:cNvPr id="2" name="Title 1"/>
          <p:cNvSpPr>
            <a:spLocks noGrp="1"/>
          </p:cNvSpPr>
          <p:nvPr>
            <p:ph type="ctrTitle"/>
          </p:nvPr>
        </p:nvSpPr>
        <p:spPr>
          <a:xfrm>
            <a:off x="1261872" y="758952"/>
            <a:ext cx="9418320" cy="4041648"/>
          </a:xfrm>
        </p:spPr>
        <p:txBody>
          <a:bodyPr>
            <a:normAutofit/>
          </a:bodyPr>
          <a:lstStyle/>
          <a:p>
            <a:r>
              <a:rPr lang="en-GB" dirty="0">
                <a:cs typeface="Calibri Light"/>
              </a:rPr>
              <a:t>Force and Vehicle Safety </a:t>
            </a:r>
            <a:endParaRPr lang="en-GB" dirty="0"/>
          </a:p>
        </p:txBody>
      </p:sp>
      <p:sp>
        <p:nvSpPr>
          <p:cNvPr id="3" name="Subtitle 2"/>
          <p:cNvSpPr>
            <a:spLocks noGrp="1"/>
          </p:cNvSpPr>
          <p:nvPr>
            <p:ph type="subTitle" idx="1"/>
          </p:nvPr>
        </p:nvSpPr>
        <p:spPr>
          <a:xfrm>
            <a:off x="1261872" y="4800600"/>
            <a:ext cx="9418320" cy="1691640"/>
          </a:xfrm>
        </p:spPr>
        <p:txBody>
          <a:bodyPr vert="horz" lIns="91440" tIns="45720" rIns="91440" bIns="45720" rtlCol="0">
            <a:normAutofit/>
          </a:bodyPr>
          <a:lstStyle/>
          <a:p>
            <a:r>
              <a:rPr lang="en-GB">
                <a:solidFill>
                  <a:schemeClr val="tx1"/>
                </a:solidFill>
                <a:cs typeface="Calibri"/>
              </a:rPr>
              <a:t>Dakota Drazic Task 11</a:t>
            </a:r>
            <a:endParaRPr lang="en-GB">
              <a:solidFill>
                <a:schemeClr val="tx1"/>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AB0F3-CA6B-E622-9286-651BC8353B51}"/>
              </a:ext>
            </a:extLst>
          </p:cNvPr>
          <p:cNvSpPr>
            <a:spLocks noGrp="1"/>
          </p:cNvSpPr>
          <p:nvPr>
            <p:ph type="title"/>
          </p:nvPr>
        </p:nvSpPr>
        <p:spPr>
          <a:xfrm>
            <a:off x="965198" y="643466"/>
            <a:ext cx="3092718" cy="5528734"/>
          </a:xfrm>
          <a:noFill/>
        </p:spPr>
        <p:txBody>
          <a:bodyPr anchor="t">
            <a:normAutofit/>
          </a:bodyPr>
          <a:lstStyle/>
          <a:p>
            <a:r>
              <a:rPr lang="en-GB" sz="2800">
                <a:solidFill>
                  <a:srgbClr val="FFFFFF"/>
                </a:solidFill>
                <a:cs typeface="Calibri Light"/>
              </a:rPr>
              <a:t>Classify each feature as either A, B, C, D according to the principle/s it is not employing, and which therefore makes it unsafe </a:t>
            </a:r>
            <a:endParaRPr lang="en-GB" sz="2800">
              <a:solidFill>
                <a:srgbClr val="FFFFFF"/>
              </a:solidFill>
            </a:endParaRP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D17DD4-432E-5625-5EF6-9C7C1E77543D}"/>
              </a:ext>
            </a:extLst>
          </p:cNvPr>
          <p:cNvSpPr>
            <a:spLocks noGrp="1"/>
          </p:cNvSpPr>
          <p:nvPr>
            <p:ph idx="1"/>
          </p:nvPr>
        </p:nvSpPr>
        <p:spPr>
          <a:xfrm>
            <a:off x="4821898" y="643466"/>
            <a:ext cx="5827472" cy="5571067"/>
          </a:xfrm>
        </p:spPr>
        <p:txBody>
          <a:bodyPr vert="horz" lIns="91440" tIns="45720" rIns="91440" bIns="45720" rtlCol="0" anchor="t">
            <a:normAutofit fontScale="70000" lnSpcReduction="20000"/>
          </a:bodyPr>
          <a:lstStyle/>
          <a:p>
            <a:r>
              <a:rPr lang="en-GB" sz="2400" dirty="0">
                <a:ea typeface="+mn-lt"/>
                <a:cs typeface="+mn-lt"/>
              </a:rPr>
              <a:t>Unpadded metal surfaces, blunt knobs and rods, steering columns that impale—and seatbelts weren’t even on the options list. We may think highly of the 1955 Chevrolet, but like all cars of the era, it didn’t think much of its passengers; here we use it as a lens through which to view the state of automobile safety of the time. Yes, 62 years later, things have become much safer.</a:t>
            </a:r>
            <a:endParaRPr lang="en-GB" sz="2400" dirty="0"/>
          </a:p>
          <a:p>
            <a:r>
              <a:rPr lang="en-GB" sz="2400" b="1" dirty="0">
                <a:ea typeface="+mn-lt"/>
                <a:cs typeface="+mn-lt"/>
              </a:rPr>
              <a:t>A-Pillars: </a:t>
            </a:r>
            <a:r>
              <a:rPr lang="en-GB" sz="2400" dirty="0">
                <a:ea typeface="+mn-lt"/>
                <a:cs typeface="+mn-lt"/>
              </a:rPr>
              <a:t>The ’55’s wraparound windshield was gorgeous. It also left the front of the roof supported by only thin pillars of Sheetmetal, ready to collapse under the car’s weight in a rollover. But just look at them.</a:t>
            </a:r>
            <a:endParaRPr lang="en-GB" dirty="0"/>
          </a:p>
          <a:p>
            <a:r>
              <a:rPr lang="en-GB" sz="2400" b="1" dirty="0">
                <a:ea typeface="+mn-lt"/>
                <a:cs typeface="+mn-lt"/>
              </a:rPr>
              <a:t>Steering Column: </a:t>
            </a:r>
            <a:r>
              <a:rPr lang="en-GB" sz="2400" dirty="0">
                <a:ea typeface="+mn-lt"/>
                <a:cs typeface="+mn-lt"/>
              </a:rPr>
              <a:t>Though the collapsible steering column was invented in the 1930s, GM didn’t begin installing them until 1967.</a:t>
            </a:r>
            <a:endParaRPr lang="en-GB" dirty="0"/>
          </a:p>
          <a:p>
            <a:r>
              <a:rPr lang="en-GB" sz="2400" b="1" dirty="0">
                <a:ea typeface="+mn-lt"/>
                <a:cs typeface="+mn-lt"/>
              </a:rPr>
              <a:t>Steering-Wheel Hub: </a:t>
            </a:r>
            <a:r>
              <a:rPr lang="en-GB" sz="2400" dirty="0">
                <a:ea typeface="+mn-lt"/>
                <a:cs typeface="+mn-lt"/>
              </a:rPr>
              <a:t>A bullet-nose cap at the centre of Chevy’s two- and three-spoke steering wheels all but guaranteed forehead-shattering or sternum-smashing injuries.</a:t>
            </a:r>
            <a:endParaRPr lang="en-GB" dirty="0"/>
          </a:p>
          <a:p>
            <a:r>
              <a:rPr lang="en-GB" sz="2400" b="1" dirty="0">
                <a:ea typeface="+mn-lt"/>
                <a:cs typeface="+mn-lt"/>
              </a:rPr>
              <a:t>Dash: </a:t>
            </a:r>
            <a:r>
              <a:rPr lang="en-GB" sz="2400" dirty="0">
                <a:ea typeface="+mn-lt"/>
                <a:cs typeface="+mn-lt"/>
              </a:rPr>
              <a:t>No squishy soft surfaces here. Only paint cushioned the blow from skull-crushing metal.</a:t>
            </a:r>
            <a:endParaRPr lang="en-GB" dirty="0"/>
          </a:p>
          <a:p>
            <a:endParaRPr lang="en-GB" sz="2400" dirty="0"/>
          </a:p>
        </p:txBody>
      </p:sp>
    </p:spTree>
    <p:extLst>
      <p:ext uri="{BB962C8B-B14F-4D97-AF65-F5344CB8AC3E}">
        <p14:creationId xmlns:p14="http://schemas.microsoft.com/office/powerpoint/2010/main" val="765469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923F13-1289-9F0E-BB80-E3A86C32FAB0}"/>
              </a:ext>
            </a:extLst>
          </p:cNvPr>
          <p:cNvSpPr>
            <a:spLocks noGrp="1"/>
          </p:cNvSpPr>
          <p:nvPr>
            <p:ph type="title"/>
          </p:nvPr>
        </p:nvSpPr>
        <p:spPr>
          <a:xfrm>
            <a:off x="6902937" y="643466"/>
            <a:ext cx="3962658" cy="5376334"/>
          </a:xfrm>
        </p:spPr>
        <p:txBody>
          <a:bodyPr anchor="ctr">
            <a:normAutofit/>
          </a:bodyPr>
          <a:lstStyle/>
          <a:p>
            <a:r>
              <a:rPr lang="en-GB" sz="3600">
                <a:solidFill>
                  <a:srgbClr val="FFFFFF"/>
                </a:solidFill>
                <a:cs typeface="Calibri Light"/>
              </a:rPr>
              <a:t>The role of safety in a car design</a:t>
            </a:r>
            <a:endParaRPr lang="en-GB" sz="3600">
              <a:solidFill>
                <a:srgbClr val="FFFFFF"/>
              </a:solidFill>
            </a:endParaRPr>
          </a:p>
        </p:txBody>
      </p:sp>
      <p:sp>
        <p:nvSpPr>
          <p:cNvPr id="3" name="Content Placeholder 2">
            <a:extLst>
              <a:ext uri="{FF2B5EF4-FFF2-40B4-BE49-F238E27FC236}">
                <a16:creationId xmlns:a16="http://schemas.microsoft.com/office/drawing/2014/main" id="{472E4FF0-7FD5-D3C2-EC7F-E2F5D0EEDB0C}"/>
              </a:ext>
            </a:extLst>
          </p:cNvPr>
          <p:cNvSpPr>
            <a:spLocks noGrp="1"/>
          </p:cNvSpPr>
          <p:nvPr>
            <p:ph idx="1"/>
          </p:nvPr>
        </p:nvSpPr>
        <p:spPr>
          <a:xfrm>
            <a:off x="643467" y="643467"/>
            <a:ext cx="4817766" cy="5578528"/>
          </a:xfrm>
        </p:spPr>
        <p:txBody>
          <a:bodyPr anchor="ctr">
            <a:normAutofit/>
          </a:bodyPr>
          <a:lstStyle/>
          <a:p>
            <a:r>
              <a:rPr lang="en-GB" dirty="0">
                <a:ea typeface="+mn-lt"/>
                <a:cs typeface="+mn-lt"/>
              </a:rPr>
              <a:t>The best chances of surviving an accident are given by a solid structure, good restraint systems, and active safety support technologies. You might decide not to use one at all.</a:t>
            </a:r>
          </a:p>
          <a:p>
            <a:endParaRPr lang="en-GB" dirty="0"/>
          </a:p>
        </p:txBody>
      </p:sp>
      <p:sp>
        <p:nvSpPr>
          <p:cNvPr id="12" name="Rectangle 11">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61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2680C4-9F44-8180-FD95-1F2DA8E54380}"/>
              </a:ext>
            </a:extLst>
          </p:cNvPr>
          <p:cNvSpPr>
            <a:spLocks noGrp="1"/>
          </p:cNvSpPr>
          <p:nvPr>
            <p:ph type="title"/>
          </p:nvPr>
        </p:nvSpPr>
        <p:spPr>
          <a:xfrm>
            <a:off x="1261872" y="365760"/>
            <a:ext cx="9692640" cy="1325562"/>
          </a:xfrm>
        </p:spPr>
        <p:txBody>
          <a:bodyPr>
            <a:normAutofit/>
          </a:bodyPr>
          <a:lstStyle/>
          <a:p>
            <a:r>
              <a:rPr lang="en-GB" dirty="0">
                <a:cs typeface="Calibri Light"/>
              </a:rPr>
              <a:t>Improvements using principle of physics</a:t>
            </a:r>
            <a:endParaRPr lang="en-GB" dirty="0"/>
          </a:p>
        </p:txBody>
      </p:sp>
      <p:sp>
        <p:nvSpPr>
          <p:cNvPr id="3" name="Content Placeholder 2">
            <a:extLst>
              <a:ext uri="{FF2B5EF4-FFF2-40B4-BE49-F238E27FC236}">
                <a16:creationId xmlns:a16="http://schemas.microsoft.com/office/drawing/2014/main" id="{C0DBAC0B-81A0-2827-FD68-D399DC5B7EF9}"/>
              </a:ext>
            </a:extLst>
          </p:cNvPr>
          <p:cNvSpPr>
            <a:spLocks noGrp="1"/>
          </p:cNvSpPr>
          <p:nvPr>
            <p:ph idx="1"/>
          </p:nvPr>
        </p:nvSpPr>
        <p:spPr>
          <a:xfrm>
            <a:off x="1261872" y="1828800"/>
            <a:ext cx="8595360" cy="4351337"/>
          </a:xfrm>
        </p:spPr>
        <p:txBody>
          <a:bodyPr vert="horz" lIns="91440" tIns="45720" rIns="91440" bIns="45720" rtlCol="0" anchor="t">
            <a:normAutofit/>
          </a:bodyPr>
          <a:lstStyle/>
          <a:p>
            <a:r>
              <a:rPr lang="en-GB" dirty="0">
                <a:ea typeface="+mn-lt"/>
                <a:cs typeface="+mn-lt"/>
              </a:rPr>
              <a:t>For example, </a:t>
            </a:r>
            <a:r>
              <a:rPr lang="en-GB" b="1" dirty="0">
                <a:ea typeface="+mn-lt"/>
                <a:cs typeface="+mn-lt"/>
              </a:rPr>
              <a:t>if a car is stationary and it is acted upon by an unbalanced force in a rear impact, it would move quickly forward</a:t>
            </a:r>
            <a:r>
              <a:rPr lang="en-GB" dirty="0">
                <a:ea typeface="+mn-lt"/>
                <a:cs typeface="+mn-lt"/>
              </a:rPr>
              <a:t>. If a passenger is wearing a seatbelt, their torso is moved rapidly forward with the car, leaving their head behind and making it bend backwards quickly enough to cause injury.</a:t>
            </a:r>
          </a:p>
          <a:p>
            <a:r>
              <a:rPr lang="en-GB" dirty="0">
                <a:ea typeface="+mn-lt"/>
                <a:cs typeface="+mn-lt"/>
              </a:rPr>
              <a:t>Safety features such as </a:t>
            </a:r>
            <a:r>
              <a:rPr lang="en-GB" b="1" dirty="0">
                <a:ea typeface="+mn-lt"/>
                <a:cs typeface="+mn-lt"/>
              </a:rPr>
              <a:t>seatbelts, airbags and crumple zones</a:t>
            </a:r>
            <a:r>
              <a:rPr lang="en-GB" dirty="0">
                <a:ea typeface="+mn-lt"/>
                <a:cs typeface="+mn-lt"/>
              </a:rPr>
              <a:t> are now used in modern cars. Crumple zones change the shape of the car, which increases the time taken for the collision. These crumple zones are areas of a car that are designed to deform or crumple on impact.</a:t>
            </a:r>
            <a:endParaRPr lang="en-GB"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943914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613D4-6621-82D1-6549-2B76C80B2E01}"/>
              </a:ext>
            </a:extLst>
          </p:cNvPr>
          <p:cNvSpPr>
            <a:spLocks noGrp="1"/>
          </p:cNvSpPr>
          <p:nvPr>
            <p:ph type="title"/>
          </p:nvPr>
        </p:nvSpPr>
        <p:spPr>
          <a:xfrm>
            <a:off x="965198" y="643466"/>
            <a:ext cx="3092718" cy="5528734"/>
          </a:xfrm>
          <a:noFill/>
        </p:spPr>
        <p:txBody>
          <a:bodyPr anchor="t">
            <a:normAutofit/>
          </a:bodyPr>
          <a:lstStyle/>
          <a:p>
            <a:r>
              <a:rPr lang="en-GB" sz="2800">
                <a:solidFill>
                  <a:srgbClr val="FFFFFF"/>
                </a:solidFill>
                <a:cs typeface="Calibri Light"/>
              </a:rPr>
              <a:t>Principle A</a:t>
            </a:r>
            <a:endParaRPr lang="en-GB" sz="2800">
              <a:solidFill>
                <a:srgbClr val="FFFFFF"/>
              </a:solidFill>
            </a:endParaRP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3F8ED0-E5A4-E655-1C46-EA64FD8EAD5A}"/>
              </a:ext>
            </a:extLst>
          </p:cNvPr>
          <p:cNvSpPr>
            <a:spLocks noGrp="1"/>
          </p:cNvSpPr>
          <p:nvPr>
            <p:ph idx="1"/>
          </p:nvPr>
        </p:nvSpPr>
        <p:spPr>
          <a:xfrm>
            <a:off x="4821898" y="643466"/>
            <a:ext cx="5827472" cy="5571067"/>
          </a:xfrm>
        </p:spPr>
        <p:txBody>
          <a:bodyPr vert="horz" lIns="91440" tIns="45720" rIns="91440" bIns="45720" rtlCol="0">
            <a:normAutofit/>
          </a:bodyPr>
          <a:lstStyle/>
          <a:p>
            <a:r>
              <a:rPr lang="en-GB" sz="2000">
                <a:ea typeface="+mn-lt"/>
                <a:cs typeface="+mn-lt"/>
              </a:rPr>
              <a:t>Crumple zones are places on a car that are made to crush in an accident in a controlled fashion. They lengthen the amount of time it takes for the driver and passengers' momentum to alter during a collision, which lessens the force applied.</a:t>
            </a:r>
          </a:p>
          <a:p>
            <a:r>
              <a:rPr lang="en-GB" sz="2000">
                <a:ea typeface="+mn-lt"/>
                <a:cs typeface="+mn-lt"/>
              </a:rPr>
              <a:t>Slowing down the deceleration is the greatest approach to lessen the initial force in a crash with a given amount of mass and speed. If you've ever had to slam on the brakes for any reason, you've experienced this effect firsthand. Compared to when you gradually slow down at a stoplight, the forces you encounter during an emergency stop are far stronger. A collision's force can be significantly reduced by reducing the deceleration by merely a few tenths of a second.</a:t>
            </a:r>
            <a:endParaRPr lang="en-GB" sz="2000">
              <a:cs typeface="Calibri" panose="020F0502020204030204"/>
            </a:endParaRPr>
          </a:p>
        </p:txBody>
      </p:sp>
    </p:spTree>
    <p:extLst>
      <p:ext uri="{BB962C8B-B14F-4D97-AF65-F5344CB8AC3E}">
        <p14:creationId xmlns:p14="http://schemas.microsoft.com/office/powerpoint/2010/main" val="894848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C55E87-37DE-6CB5-A55E-FF45D176AF23}"/>
              </a:ext>
            </a:extLst>
          </p:cNvPr>
          <p:cNvSpPr>
            <a:spLocks noGrp="1"/>
          </p:cNvSpPr>
          <p:nvPr>
            <p:ph type="title"/>
          </p:nvPr>
        </p:nvSpPr>
        <p:spPr>
          <a:xfrm>
            <a:off x="965198" y="643466"/>
            <a:ext cx="3092718" cy="5528734"/>
          </a:xfrm>
          <a:noFill/>
        </p:spPr>
        <p:txBody>
          <a:bodyPr anchor="t">
            <a:normAutofit/>
          </a:bodyPr>
          <a:lstStyle/>
          <a:p>
            <a:r>
              <a:rPr lang="en-GB" sz="2800">
                <a:solidFill>
                  <a:srgbClr val="FFFFFF"/>
                </a:solidFill>
                <a:cs typeface="Calibri Light"/>
              </a:rPr>
              <a:t>Principle B</a:t>
            </a:r>
            <a:endParaRPr lang="en-GB" sz="2800">
              <a:solidFill>
                <a:srgbClr val="FFFFFF"/>
              </a:solidFill>
            </a:endParaRP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941AFF-A1A6-FCFD-6BD0-DF7DA53BCD15}"/>
              </a:ext>
            </a:extLst>
          </p:cNvPr>
          <p:cNvSpPr>
            <a:spLocks noGrp="1"/>
          </p:cNvSpPr>
          <p:nvPr>
            <p:ph idx="1"/>
          </p:nvPr>
        </p:nvSpPr>
        <p:spPr>
          <a:xfrm>
            <a:off x="4821898" y="643466"/>
            <a:ext cx="5827472" cy="5571067"/>
          </a:xfrm>
        </p:spPr>
        <p:txBody>
          <a:bodyPr vert="horz" lIns="91440" tIns="45720" rIns="91440" bIns="45720" rtlCol="0">
            <a:normAutofit/>
          </a:bodyPr>
          <a:lstStyle/>
          <a:p>
            <a:r>
              <a:rPr lang="en-GB" sz="2400">
                <a:ea typeface="+mn-lt"/>
                <a:cs typeface="+mn-lt"/>
              </a:rPr>
              <a:t>Intense kinetic forces are at play whenever an automobile is in a collision. Any crash involves a certain amount of force. The precise figures change depending on the vehicle's speed, mass, and the object it strikes. Even when travelling from a high speed to a low speed, any change in speed over time is technically referred to as acceleration. Physicists measure this force as acceleration. We will refer to collision acceleration as deceleration to avoid ambiguity.</a:t>
            </a:r>
            <a:endParaRPr lang="en-GB" sz="2400"/>
          </a:p>
        </p:txBody>
      </p:sp>
    </p:spTree>
    <p:extLst>
      <p:ext uri="{BB962C8B-B14F-4D97-AF65-F5344CB8AC3E}">
        <p14:creationId xmlns:p14="http://schemas.microsoft.com/office/powerpoint/2010/main" val="2297470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CFE3F9-DC11-950E-5EE6-F73629EFED99}"/>
              </a:ext>
            </a:extLst>
          </p:cNvPr>
          <p:cNvSpPr>
            <a:spLocks noGrp="1"/>
          </p:cNvSpPr>
          <p:nvPr>
            <p:ph type="title"/>
          </p:nvPr>
        </p:nvSpPr>
        <p:spPr>
          <a:xfrm>
            <a:off x="965198" y="643466"/>
            <a:ext cx="3092718" cy="5528734"/>
          </a:xfrm>
          <a:noFill/>
        </p:spPr>
        <p:txBody>
          <a:bodyPr anchor="t">
            <a:normAutofit/>
          </a:bodyPr>
          <a:lstStyle/>
          <a:p>
            <a:r>
              <a:rPr lang="en-GB" sz="2800" dirty="0">
                <a:solidFill>
                  <a:srgbClr val="FFFFFF"/>
                </a:solidFill>
                <a:cs typeface="Calibri Light"/>
              </a:rPr>
              <a:t>Principle B pg. 2</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9960C0-D565-0098-3576-751D534D2493}"/>
              </a:ext>
            </a:extLst>
          </p:cNvPr>
          <p:cNvSpPr>
            <a:spLocks noGrp="1"/>
          </p:cNvSpPr>
          <p:nvPr>
            <p:ph idx="1"/>
          </p:nvPr>
        </p:nvSpPr>
        <p:spPr>
          <a:xfrm>
            <a:off x="4821898" y="643466"/>
            <a:ext cx="5827472" cy="5571067"/>
          </a:xfrm>
        </p:spPr>
        <p:txBody>
          <a:bodyPr vert="horz" lIns="91440" tIns="45720" rIns="91440" bIns="45720" rtlCol="0" anchor="t">
            <a:normAutofit/>
          </a:bodyPr>
          <a:lstStyle/>
          <a:p>
            <a:r>
              <a:rPr lang="en-GB" sz="2400" dirty="0">
                <a:ea typeface="+mn-lt"/>
                <a:cs typeface="+mn-lt"/>
              </a:rPr>
              <a:t>A lower centre of gravity will </a:t>
            </a:r>
            <a:r>
              <a:rPr lang="en-GB" sz="2400" b="1" dirty="0">
                <a:ea typeface="+mn-lt"/>
                <a:cs typeface="+mn-lt"/>
              </a:rPr>
              <a:t>provide better handling</a:t>
            </a:r>
            <a:r>
              <a:rPr lang="en-GB" sz="2400" dirty="0">
                <a:ea typeface="+mn-lt"/>
                <a:cs typeface="+mn-lt"/>
              </a:rPr>
              <a:t>. By lowering your suspension, you're also lowering wind resistance and the car's centre of gravity. This translates into you being able to drive your car faster. Reduced rollover risk.</a:t>
            </a:r>
          </a:p>
          <a:p>
            <a:r>
              <a:rPr lang="en-GB" sz="2400" dirty="0">
                <a:ea typeface="+mn-lt"/>
                <a:cs typeface="+mn-lt"/>
              </a:rPr>
              <a:t>A vital factor in determining a vehicle's stability, braking effectiveness, and safety is its centre of gravity (CG). As the only source of propulsion in a gravity vehicle, mass has a significant role in how well the vehicle performs.</a:t>
            </a:r>
            <a:endParaRPr lang="en-GB" sz="2400" dirty="0"/>
          </a:p>
        </p:txBody>
      </p:sp>
    </p:spTree>
    <p:extLst>
      <p:ext uri="{BB962C8B-B14F-4D97-AF65-F5344CB8AC3E}">
        <p14:creationId xmlns:p14="http://schemas.microsoft.com/office/powerpoint/2010/main" val="2363030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9A7770-575D-615B-E63A-2C9A56353FFC}"/>
              </a:ext>
            </a:extLst>
          </p:cNvPr>
          <p:cNvSpPr>
            <a:spLocks noGrp="1"/>
          </p:cNvSpPr>
          <p:nvPr>
            <p:ph type="title"/>
          </p:nvPr>
        </p:nvSpPr>
        <p:spPr>
          <a:xfrm>
            <a:off x="965198" y="643466"/>
            <a:ext cx="3092718" cy="5528734"/>
          </a:xfrm>
          <a:noFill/>
        </p:spPr>
        <p:txBody>
          <a:bodyPr anchor="t">
            <a:normAutofit/>
          </a:bodyPr>
          <a:lstStyle/>
          <a:p>
            <a:r>
              <a:rPr lang="en-GB" sz="2800" dirty="0">
                <a:solidFill>
                  <a:srgbClr val="FFFFFF"/>
                </a:solidFill>
                <a:cs typeface="Calibri Light"/>
              </a:rPr>
              <a:t>Principle C</a:t>
            </a:r>
            <a:endParaRPr lang="en-GB" sz="2800" dirty="0">
              <a:solidFill>
                <a:srgbClr val="FFFFFF"/>
              </a:solidFill>
            </a:endParaRP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98F1D7-BF36-7D98-8A9A-78998DB3F1C8}"/>
              </a:ext>
            </a:extLst>
          </p:cNvPr>
          <p:cNvSpPr>
            <a:spLocks noGrp="1"/>
          </p:cNvSpPr>
          <p:nvPr>
            <p:ph idx="1"/>
          </p:nvPr>
        </p:nvSpPr>
        <p:spPr>
          <a:xfrm>
            <a:off x="4821898" y="643466"/>
            <a:ext cx="5827472" cy="5571067"/>
          </a:xfrm>
        </p:spPr>
        <p:txBody>
          <a:bodyPr vert="horz" lIns="91440" tIns="45720" rIns="91440" bIns="45720" rtlCol="0" anchor="t">
            <a:normAutofit/>
          </a:bodyPr>
          <a:lstStyle/>
          <a:p>
            <a:r>
              <a:rPr lang="en-GB" sz="2400" dirty="0">
                <a:ea typeface="+mn-lt"/>
                <a:cs typeface="+mn-lt"/>
              </a:rPr>
              <a:t>In the event of an accident, seat belts prevent you from tossing around within the vehicle. The seat belts lock into position when they detect a collision. According to Newton's First Law, the individual is not subject to an imbalanced force when the car crashes, therefore they continue moving ahead. A force is applied to the seat belt as the individual moves against it.</a:t>
            </a:r>
            <a:endParaRPr lang="en-GB" sz="2400" dirty="0"/>
          </a:p>
        </p:txBody>
      </p:sp>
    </p:spTree>
    <p:extLst>
      <p:ext uri="{BB962C8B-B14F-4D97-AF65-F5344CB8AC3E}">
        <p14:creationId xmlns:p14="http://schemas.microsoft.com/office/powerpoint/2010/main" val="201602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8C7EA0-CB81-8E37-7996-8CBCF8908AC5}"/>
              </a:ext>
            </a:extLst>
          </p:cNvPr>
          <p:cNvSpPr>
            <a:spLocks noGrp="1"/>
          </p:cNvSpPr>
          <p:nvPr>
            <p:ph type="title"/>
          </p:nvPr>
        </p:nvSpPr>
        <p:spPr>
          <a:xfrm>
            <a:off x="965198" y="643466"/>
            <a:ext cx="3092718" cy="5528734"/>
          </a:xfrm>
          <a:noFill/>
        </p:spPr>
        <p:txBody>
          <a:bodyPr anchor="t">
            <a:normAutofit/>
          </a:bodyPr>
          <a:lstStyle/>
          <a:p>
            <a:r>
              <a:rPr lang="en-GB" sz="2800" dirty="0">
                <a:solidFill>
                  <a:srgbClr val="FFFFFF"/>
                </a:solidFill>
              </a:rPr>
              <a:t>Principle D</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9C417F-CF7F-B622-1404-3EEA4E3AFCC7}"/>
              </a:ext>
            </a:extLst>
          </p:cNvPr>
          <p:cNvSpPr>
            <a:spLocks noGrp="1"/>
          </p:cNvSpPr>
          <p:nvPr>
            <p:ph idx="1"/>
          </p:nvPr>
        </p:nvSpPr>
        <p:spPr>
          <a:xfrm>
            <a:off x="4821898" y="643466"/>
            <a:ext cx="5827472" cy="5571067"/>
          </a:xfrm>
        </p:spPr>
        <p:txBody>
          <a:bodyPr vert="horz" lIns="91440" tIns="45720" rIns="91440" bIns="45720" rtlCol="0" anchor="t">
            <a:normAutofit/>
          </a:bodyPr>
          <a:lstStyle/>
          <a:p>
            <a:r>
              <a:rPr lang="en-GB" sz="2400" dirty="0">
                <a:ea typeface="+mn-lt"/>
                <a:cs typeface="+mn-lt"/>
              </a:rPr>
              <a:t>Seat belts and inertia are related concepts. In a moving car, inertia is felt. Cars have seat belts to mitigate the effects of inertia. You will fly forwards into the dashboard if a car on a highway moving at 55 mph collides with another vehicle.</a:t>
            </a:r>
            <a:endParaRPr lang="en-GB" sz="2400" dirty="0"/>
          </a:p>
        </p:txBody>
      </p:sp>
    </p:spTree>
    <p:extLst>
      <p:ext uri="{BB962C8B-B14F-4D97-AF65-F5344CB8AC3E}">
        <p14:creationId xmlns:p14="http://schemas.microsoft.com/office/powerpoint/2010/main" val="2846575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690F-18CB-3812-8634-8E832BB444E1}"/>
              </a:ext>
            </a:extLst>
          </p:cNvPr>
          <p:cNvSpPr>
            <a:spLocks noGrp="1"/>
          </p:cNvSpPr>
          <p:nvPr>
            <p:ph type="title"/>
          </p:nvPr>
        </p:nvSpPr>
        <p:spPr>
          <a:xfrm>
            <a:off x="4965290" y="365760"/>
            <a:ext cx="5997678" cy="1325562"/>
          </a:xfrm>
        </p:spPr>
        <p:txBody>
          <a:bodyPr>
            <a:normAutofit fontScale="90000"/>
          </a:bodyPr>
          <a:lstStyle/>
          <a:p>
            <a:r>
              <a:rPr lang="en-GB" dirty="0">
                <a:cs typeface="Calibri Light"/>
              </a:rPr>
              <a:t>Mercedes Benz B-Class 2016 safety features </a:t>
            </a:r>
            <a:endParaRPr lang="en-GB" dirty="0"/>
          </a:p>
        </p:txBody>
      </p:sp>
      <p:pic>
        <p:nvPicPr>
          <p:cNvPr id="5" name="Picture 4" descr="Vintage english car">
            <a:extLst>
              <a:ext uri="{FF2B5EF4-FFF2-40B4-BE49-F238E27FC236}">
                <a16:creationId xmlns:a16="http://schemas.microsoft.com/office/drawing/2014/main" id="{21FEA11D-D5B2-6B18-77E1-67F7F399D5D9}"/>
              </a:ext>
            </a:extLst>
          </p:cNvPr>
          <p:cNvPicPr>
            <a:picLocks noChangeAspect="1"/>
          </p:cNvPicPr>
          <p:nvPr/>
        </p:nvPicPr>
        <p:blipFill rotWithShape="1">
          <a:blip r:embed="rId2"/>
          <a:srcRect l="18673" r="36102" b="-3"/>
          <a:stretch/>
        </p:blipFill>
        <p:spPr>
          <a:xfrm>
            <a:off x="20" y="10"/>
            <a:ext cx="4653291" cy="6857990"/>
          </a:xfrm>
          <a:prstGeom prst="rect">
            <a:avLst/>
          </a:prstGeom>
        </p:spPr>
      </p:pic>
      <p:sp>
        <p:nvSpPr>
          <p:cNvPr id="3" name="Content Placeholder 2">
            <a:extLst>
              <a:ext uri="{FF2B5EF4-FFF2-40B4-BE49-F238E27FC236}">
                <a16:creationId xmlns:a16="http://schemas.microsoft.com/office/drawing/2014/main" id="{C2A43DF4-F7E2-B74C-4BEB-4B85C3A6FAC4}"/>
              </a:ext>
            </a:extLst>
          </p:cNvPr>
          <p:cNvSpPr>
            <a:spLocks noGrp="1"/>
          </p:cNvSpPr>
          <p:nvPr>
            <p:ph idx="1"/>
          </p:nvPr>
        </p:nvSpPr>
        <p:spPr>
          <a:xfrm>
            <a:off x="4965290" y="2005739"/>
            <a:ext cx="6015571" cy="4174398"/>
          </a:xfrm>
        </p:spPr>
        <p:txBody>
          <a:bodyPr vert="horz" lIns="91440" tIns="45720" rIns="91440" bIns="45720" rtlCol="0" anchor="t">
            <a:normAutofit fontScale="62500" lnSpcReduction="20000"/>
          </a:bodyPr>
          <a:lstStyle/>
          <a:p>
            <a:pPr marL="0" indent="0">
              <a:buNone/>
            </a:pPr>
            <a:r>
              <a:rPr lang="en-GB" dirty="0"/>
              <a:t>Anti-lock brakes</a:t>
            </a:r>
            <a:endParaRPr lang="en-US"/>
          </a:p>
          <a:p>
            <a:r>
              <a:rPr lang="en-GB" dirty="0">
                <a:ea typeface="+mn-lt"/>
                <a:cs typeface="+mn-lt"/>
              </a:rPr>
              <a:t>ABS brakes automatically sense when a tire has stopped rotating under extreme braking, and will modulate the brake pressure to allow the tire to rotate. This increases the vehicles ability to turn while braking.</a:t>
            </a:r>
            <a:endParaRPr lang="en-GB" dirty="0"/>
          </a:p>
          <a:p>
            <a:pPr marL="0" indent="0">
              <a:buNone/>
            </a:pPr>
            <a:r>
              <a:rPr lang="en-GB" dirty="0"/>
              <a:t>Stability control</a:t>
            </a:r>
          </a:p>
          <a:p>
            <a:r>
              <a:rPr lang="en-GB" dirty="0">
                <a:ea typeface="+mn-lt"/>
                <a:cs typeface="+mn-lt"/>
              </a:rPr>
              <a:t>Stability control automatically senses when the vehicles handling limits have been exceeded and reduces engine power and/or applies select brakes to help prevent the driver from losing control of the vehicle.</a:t>
            </a:r>
            <a:endParaRPr lang="en-GB" dirty="0"/>
          </a:p>
          <a:p>
            <a:pPr marL="0" indent="0">
              <a:buNone/>
            </a:pPr>
            <a:r>
              <a:rPr lang="en-GB" dirty="0"/>
              <a:t>Front-impact airbags</a:t>
            </a:r>
          </a:p>
          <a:p>
            <a:r>
              <a:rPr lang="en-GB" dirty="0">
                <a:ea typeface="+mn-lt"/>
                <a:cs typeface="+mn-lt"/>
              </a:rPr>
              <a:t>Front-impact airbags for the driver and passenger have been designed to protect the head during a frontal crash.</a:t>
            </a:r>
            <a:endParaRPr lang="en-GB" dirty="0"/>
          </a:p>
          <a:p>
            <a:pPr marL="0" indent="0">
              <a:buNone/>
            </a:pPr>
            <a:r>
              <a:rPr lang="en-GB" dirty="0"/>
              <a:t>Side impact airbags</a:t>
            </a:r>
          </a:p>
          <a:p>
            <a:r>
              <a:rPr lang="en-GB" dirty="0">
                <a:ea typeface="+mn-lt"/>
                <a:cs typeface="+mn-lt"/>
              </a:rPr>
              <a:t>Side impact airbags for the front seats have been designed to protect the torso during a side impact collision.</a:t>
            </a:r>
            <a:endParaRPr lang="en-GB" dirty="0"/>
          </a:p>
          <a:p>
            <a:pPr marL="0" indent="0">
              <a:buNone/>
            </a:pPr>
            <a:r>
              <a:rPr lang="en-GB" dirty="0"/>
              <a:t>Overhead airbags</a:t>
            </a:r>
          </a:p>
          <a:p>
            <a:r>
              <a:rPr lang="en-GB" dirty="0">
                <a:ea typeface="+mn-lt"/>
                <a:cs typeface="+mn-lt"/>
              </a:rPr>
              <a:t>Overhead airbags are used to protect the occupant's heads in the event of a side collision or rollover.</a:t>
            </a:r>
            <a:endParaRPr lang="en-GB" dirty="0"/>
          </a:p>
          <a:p>
            <a:endParaRPr lang="en-GB" dirty="0"/>
          </a:p>
          <a:p>
            <a:endParaRPr lang="en-GB" dirty="0"/>
          </a:p>
        </p:txBody>
      </p:sp>
    </p:spTree>
    <p:extLst>
      <p:ext uri="{BB962C8B-B14F-4D97-AF65-F5344CB8AC3E}">
        <p14:creationId xmlns:p14="http://schemas.microsoft.com/office/powerpoint/2010/main" val="2100958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A52A-EF51-3518-7990-FB0BFB9731B3}"/>
              </a:ext>
            </a:extLst>
          </p:cNvPr>
          <p:cNvSpPr>
            <a:spLocks noGrp="1"/>
          </p:cNvSpPr>
          <p:nvPr>
            <p:ph type="title"/>
          </p:nvPr>
        </p:nvSpPr>
        <p:spPr>
          <a:xfrm>
            <a:off x="4965290" y="365760"/>
            <a:ext cx="5997678" cy="1325562"/>
          </a:xfrm>
        </p:spPr>
        <p:txBody>
          <a:bodyPr>
            <a:normAutofit/>
          </a:bodyPr>
          <a:lstStyle/>
          <a:p>
            <a:r>
              <a:rPr lang="en-GB" sz="2800">
                <a:cs typeface="Calibri Light"/>
              </a:rPr>
              <a:t>Classify each feature as either A, B, C, D according to the principle/s it is employing</a:t>
            </a:r>
            <a:endParaRPr lang="en-GB" sz="2800"/>
          </a:p>
        </p:txBody>
      </p:sp>
      <p:pic>
        <p:nvPicPr>
          <p:cNvPr id="5" name="Picture 4" descr="A calculus formula">
            <a:extLst>
              <a:ext uri="{FF2B5EF4-FFF2-40B4-BE49-F238E27FC236}">
                <a16:creationId xmlns:a16="http://schemas.microsoft.com/office/drawing/2014/main" id="{CFC2CA4C-A652-2CB3-4AE6-23A7FDF85CCE}"/>
              </a:ext>
            </a:extLst>
          </p:cNvPr>
          <p:cNvPicPr>
            <a:picLocks noChangeAspect="1"/>
          </p:cNvPicPr>
          <p:nvPr/>
        </p:nvPicPr>
        <p:blipFill rotWithShape="1">
          <a:blip r:embed="rId2"/>
          <a:srcRect l="30138" r="24601" b="-10"/>
          <a:stretch/>
        </p:blipFill>
        <p:spPr>
          <a:xfrm>
            <a:off x="20" y="10"/>
            <a:ext cx="4653291" cy="6857990"/>
          </a:xfrm>
          <a:prstGeom prst="rect">
            <a:avLst/>
          </a:prstGeom>
        </p:spPr>
      </p:pic>
      <p:sp>
        <p:nvSpPr>
          <p:cNvPr id="3" name="Content Placeholder 2">
            <a:extLst>
              <a:ext uri="{FF2B5EF4-FFF2-40B4-BE49-F238E27FC236}">
                <a16:creationId xmlns:a16="http://schemas.microsoft.com/office/drawing/2014/main" id="{9C4A7B2A-0874-FDBC-F28A-1619B79E7EC2}"/>
              </a:ext>
            </a:extLst>
          </p:cNvPr>
          <p:cNvSpPr>
            <a:spLocks noGrp="1"/>
          </p:cNvSpPr>
          <p:nvPr>
            <p:ph idx="1"/>
          </p:nvPr>
        </p:nvSpPr>
        <p:spPr>
          <a:xfrm>
            <a:off x="4965290" y="2005739"/>
            <a:ext cx="6015571" cy="4174398"/>
          </a:xfrm>
        </p:spPr>
        <p:txBody>
          <a:bodyPr vert="horz" lIns="91440" tIns="45720" rIns="91440" bIns="45720" rtlCol="0" anchor="t">
            <a:normAutofit fontScale="62500" lnSpcReduction="20000"/>
          </a:bodyPr>
          <a:lstStyle/>
          <a:p>
            <a:pPr marL="0" indent="0">
              <a:buNone/>
            </a:pPr>
            <a:r>
              <a:rPr lang="en-GB" dirty="0"/>
              <a:t>Anti-lock brakes</a:t>
            </a:r>
            <a:endParaRPr lang="en-US"/>
          </a:p>
          <a:p>
            <a:r>
              <a:rPr lang="en-GB" dirty="0">
                <a:ea typeface="+mn-lt"/>
                <a:cs typeface="+mn-lt"/>
              </a:rPr>
              <a:t>ABS brakes automatically sense when a tire has stopped rotating under extreme braking, and will modulate the brake pressure to allow the tire to rotate. This increases the vehicles ability to turn while braking. (principle A)</a:t>
            </a:r>
          </a:p>
          <a:p>
            <a:r>
              <a:rPr lang="en-GB" dirty="0"/>
              <a:t>Stability control </a:t>
            </a:r>
          </a:p>
          <a:p>
            <a:r>
              <a:rPr lang="en-GB" dirty="0">
                <a:ea typeface="+mn-lt"/>
                <a:cs typeface="+mn-lt"/>
              </a:rPr>
              <a:t>Stability control automatically senses when the vehicles handling limits have been exceeded and reduces engine power and/or applies select brakes to help prevent the driver from losing control of the vehicle. (principle  B- 2ND PART)</a:t>
            </a:r>
            <a:endParaRPr lang="en-GB" dirty="0"/>
          </a:p>
          <a:p>
            <a:pPr marL="0" indent="0">
              <a:buNone/>
            </a:pPr>
            <a:r>
              <a:rPr lang="en-GB" dirty="0"/>
              <a:t>Front-impact airbags</a:t>
            </a:r>
          </a:p>
          <a:p>
            <a:r>
              <a:rPr lang="en-GB" dirty="0">
                <a:ea typeface="+mn-lt"/>
                <a:cs typeface="+mn-lt"/>
              </a:rPr>
              <a:t>Front-impact airbags for the driver and passenger have been designed to protect the head during a frontal crash. (principle C)</a:t>
            </a:r>
            <a:endParaRPr lang="en-GB" dirty="0"/>
          </a:p>
          <a:p>
            <a:pPr marL="0" indent="0">
              <a:buNone/>
            </a:pPr>
            <a:r>
              <a:rPr lang="en-GB" dirty="0"/>
              <a:t>Side impact airbags</a:t>
            </a:r>
          </a:p>
          <a:p>
            <a:r>
              <a:rPr lang="en-GB" dirty="0">
                <a:ea typeface="+mn-lt"/>
                <a:cs typeface="+mn-lt"/>
              </a:rPr>
              <a:t>Side impact airbags for the front seats have been designed to protect the torso during a side impact collision. (principle C)</a:t>
            </a:r>
            <a:endParaRPr lang="en-GB" dirty="0"/>
          </a:p>
          <a:p>
            <a:pPr marL="0" indent="0">
              <a:buNone/>
            </a:pPr>
            <a:r>
              <a:rPr lang="en-GB" dirty="0"/>
              <a:t>Overhead airbags</a:t>
            </a:r>
          </a:p>
          <a:p>
            <a:r>
              <a:rPr lang="en-GB" dirty="0">
                <a:ea typeface="+mn-lt"/>
                <a:cs typeface="+mn-lt"/>
              </a:rPr>
              <a:t>Overhead airbags are used to protect the occupant's heads in the event of a side collision or rollover. (principle C)</a:t>
            </a:r>
            <a:endParaRPr lang="en-GB" dirty="0"/>
          </a:p>
          <a:p>
            <a:endParaRPr lang="en-GB" dirty="0"/>
          </a:p>
          <a:p>
            <a:endParaRPr lang="en-GB" dirty="0"/>
          </a:p>
        </p:txBody>
      </p:sp>
    </p:spTree>
    <p:extLst>
      <p:ext uri="{BB962C8B-B14F-4D97-AF65-F5344CB8AC3E}">
        <p14:creationId xmlns:p14="http://schemas.microsoft.com/office/powerpoint/2010/main" val="64967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90AA-F138-A1C4-5C32-53D47B334CF7}"/>
              </a:ext>
            </a:extLst>
          </p:cNvPr>
          <p:cNvSpPr>
            <a:spLocks noGrp="1"/>
          </p:cNvSpPr>
          <p:nvPr>
            <p:ph type="title"/>
          </p:nvPr>
        </p:nvSpPr>
        <p:spPr>
          <a:xfrm>
            <a:off x="1229032" y="365760"/>
            <a:ext cx="5997678" cy="1325562"/>
          </a:xfrm>
        </p:spPr>
        <p:txBody>
          <a:bodyPr>
            <a:normAutofit/>
          </a:bodyPr>
          <a:lstStyle/>
          <a:p>
            <a:r>
              <a:rPr lang="en-GB" dirty="0">
                <a:cs typeface="Calibri Light"/>
              </a:rPr>
              <a:t>1955 Chevrolet safety features</a:t>
            </a:r>
            <a:endParaRPr lang="en-GB" dirty="0"/>
          </a:p>
        </p:txBody>
      </p:sp>
      <p:sp>
        <p:nvSpPr>
          <p:cNvPr id="9" name="Rectangle 8">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DB22847-A863-AF56-2FDF-13702F4ACF64}"/>
              </a:ext>
            </a:extLst>
          </p:cNvPr>
          <p:cNvSpPr>
            <a:spLocks noGrp="1"/>
          </p:cNvSpPr>
          <p:nvPr>
            <p:ph idx="1"/>
          </p:nvPr>
        </p:nvSpPr>
        <p:spPr>
          <a:xfrm>
            <a:off x="1211139" y="2005739"/>
            <a:ext cx="6015571" cy="4174398"/>
          </a:xfrm>
        </p:spPr>
        <p:txBody>
          <a:bodyPr vert="horz" lIns="91440" tIns="45720" rIns="91440" bIns="45720" rtlCol="0" anchor="t">
            <a:normAutofit fontScale="77500" lnSpcReduction="20000"/>
          </a:bodyPr>
          <a:lstStyle/>
          <a:p>
            <a:r>
              <a:rPr lang="en-GB" dirty="0">
                <a:ea typeface="+mn-lt"/>
                <a:cs typeface="+mn-lt"/>
              </a:rPr>
              <a:t>Unpadded metal surfaces, blunt knobs and rods, steering columns that impale—and seatbelts weren’t even on the options list. We may think highly of the 1955 Chevrolet, but like all cars of the era, it didn’t think much of its passengers; here we use it as a lens through which to view the state of automobile safety of the time. Yes, 62 years later, things have become much safer.</a:t>
            </a:r>
            <a:endParaRPr lang="en-GB" dirty="0"/>
          </a:p>
          <a:p>
            <a:r>
              <a:rPr lang="en-GB" b="1" dirty="0">
                <a:ea typeface="+mn-lt"/>
                <a:cs typeface="+mn-lt"/>
              </a:rPr>
              <a:t>A-Pillars: </a:t>
            </a:r>
            <a:r>
              <a:rPr lang="en-GB" dirty="0">
                <a:ea typeface="+mn-lt"/>
                <a:cs typeface="+mn-lt"/>
              </a:rPr>
              <a:t>The ’55’s wraparound windshield was gorgeous. It also left the front of the roof supported by only thin pillars of Sheetmetal, ready to collapse under the car’s weight in a rollover. But just look at them.</a:t>
            </a:r>
            <a:endParaRPr lang="en-GB" dirty="0"/>
          </a:p>
          <a:p>
            <a:r>
              <a:rPr lang="en-GB" b="1" dirty="0">
                <a:ea typeface="+mn-lt"/>
                <a:cs typeface="+mn-lt"/>
              </a:rPr>
              <a:t>Steering Column: </a:t>
            </a:r>
            <a:r>
              <a:rPr lang="en-GB" dirty="0">
                <a:ea typeface="+mn-lt"/>
                <a:cs typeface="+mn-lt"/>
              </a:rPr>
              <a:t>Though the collapsible steering column was invented in the 1930s, GM didn’t begin installing them until 1967.</a:t>
            </a:r>
            <a:endParaRPr lang="en-GB" dirty="0"/>
          </a:p>
          <a:p>
            <a:r>
              <a:rPr lang="en-GB" b="1" dirty="0">
                <a:ea typeface="+mn-lt"/>
                <a:cs typeface="+mn-lt"/>
              </a:rPr>
              <a:t>Steering-Wheel Hub: </a:t>
            </a:r>
            <a:r>
              <a:rPr lang="en-GB" dirty="0">
                <a:ea typeface="+mn-lt"/>
                <a:cs typeface="+mn-lt"/>
              </a:rPr>
              <a:t>A bullet-nose cap at the centre of Chevy’s two- and three-spoke steering wheels all but guaranteed forehead-shattering or sternum-smashing injuries.</a:t>
            </a:r>
            <a:endParaRPr lang="en-GB" dirty="0"/>
          </a:p>
          <a:p>
            <a:r>
              <a:rPr lang="en-GB" b="1" dirty="0">
                <a:ea typeface="+mn-lt"/>
                <a:cs typeface="+mn-lt"/>
              </a:rPr>
              <a:t>Dash: </a:t>
            </a:r>
            <a:r>
              <a:rPr lang="en-GB" dirty="0">
                <a:ea typeface="+mn-lt"/>
                <a:cs typeface="+mn-lt"/>
              </a:rPr>
              <a:t>No squishy soft surfaces here. Only paint cushioned the blow from skull-crushing metal.</a:t>
            </a:r>
            <a:endParaRPr lang="en-GB" dirty="0"/>
          </a:p>
          <a:p>
            <a:endParaRPr lang="en-GB" dirty="0"/>
          </a:p>
        </p:txBody>
      </p:sp>
      <p:pic>
        <p:nvPicPr>
          <p:cNvPr id="5" name="Picture 4" descr="A back of a black and white vintage wagon">
            <a:extLst>
              <a:ext uri="{FF2B5EF4-FFF2-40B4-BE49-F238E27FC236}">
                <a16:creationId xmlns:a16="http://schemas.microsoft.com/office/drawing/2014/main" id="{EC871C1F-E8C4-E607-5B8B-97B55EB279BE}"/>
              </a:ext>
            </a:extLst>
          </p:cNvPr>
          <p:cNvPicPr>
            <a:picLocks noChangeAspect="1"/>
          </p:cNvPicPr>
          <p:nvPr/>
        </p:nvPicPr>
        <p:blipFill rotWithShape="1">
          <a:blip r:embed="rId2"/>
          <a:srcRect l="11051" r="43957" b="-1"/>
          <a:stretch/>
        </p:blipFill>
        <p:spPr>
          <a:xfrm>
            <a:off x="7538689" y="10"/>
            <a:ext cx="4653311" cy="6857990"/>
          </a:xfrm>
          <a:prstGeom prst="rect">
            <a:avLst/>
          </a:prstGeom>
        </p:spPr>
      </p:pic>
    </p:spTree>
    <p:extLst>
      <p:ext uri="{BB962C8B-B14F-4D97-AF65-F5344CB8AC3E}">
        <p14:creationId xmlns:p14="http://schemas.microsoft.com/office/powerpoint/2010/main" val="629622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B6F1732-21A3-43F3-9B50-36DDCB4541AD}"/>
</file>

<file path=customXml/itemProps2.xml><?xml version="1.0" encoding="utf-8"?>
<ds:datastoreItem xmlns:ds="http://schemas.openxmlformats.org/officeDocument/2006/customXml" ds:itemID="{FB691765-324A-494D-82AA-52F83D1C9F54}"/>
</file>

<file path=customXml/itemProps3.xml><?xml version="1.0" encoding="utf-8"?>
<ds:datastoreItem xmlns:ds="http://schemas.openxmlformats.org/officeDocument/2006/customXml" ds:itemID="{C6C0D333-DF6E-485C-8672-EF58F7D71AA9}"/>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View</vt:lpstr>
      <vt:lpstr>Force and Vehicle Safety </vt:lpstr>
      <vt:lpstr>Principle A</vt:lpstr>
      <vt:lpstr>Principle B</vt:lpstr>
      <vt:lpstr>Principle B pg. 2</vt:lpstr>
      <vt:lpstr>Principle C</vt:lpstr>
      <vt:lpstr>Principle D</vt:lpstr>
      <vt:lpstr>Mercedes Benz B-Class 2016 safety features </vt:lpstr>
      <vt:lpstr>Classify each feature as either A, B, C, D according to the principle/s it is employing</vt:lpstr>
      <vt:lpstr>1955 Chevrolet safety features</vt:lpstr>
      <vt:lpstr>Classify each feature as either A, B, C, D according to the principle/s it is not employing, and which therefore makes it unsafe </vt:lpstr>
      <vt:lpstr>The role of safety in a car design</vt:lpstr>
      <vt:lpstr>Improvements using principle of physics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124</cp:revision>
  <dcterms:created xsi:type="dcterms:W3CDTF">2022-08-30T05:43:33Z</dcterms:created>
  <dcterms:modified xsi:type="dcterms:W3CDTF">2022-09-01T04:35:51Z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