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diagrams/data1.xml" ContentType="application/vnd.openxmlformats-officedocument.drawingml.diagramData+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28"/>
    <p:restoredTop sz="94664"/>
  </p:normalViewPr>
  <p:slideViewPr>
    <p:cSldViewPr snapToGrid="0">
      <p:cViewPr>
        <p:scale>
          <a:sx n="94" d="100"/>
          <a:sy n="94"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D79187-7493-4ED5-B2A3-9C5D2CA15A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7FD0-9082-4F2E-8E50-18861094E7BE}">
      <dgm:prSet/>
      <dgm:spPr/>
      <dgm:t>
        <a:bodyPr/>
        <a:lstStyle/>
        <a:p>
          <a:r>
            <a:rPr lang="en-US" dirty="0">
              <a:solidFill>
                <a:schemeClr val="tx1"/>
              </a:solidFill>
              <a:latin typeface="Times New Roman" panose="02020603050405020304" pitchFamily="18" charset="0"/>
              <a:cs typeface="Times New Roman" panose="02020603050405020304" pitchFamily="18" charset="0"/>
            </a:rPr>
            <a:t>All the force generated during an impact must go somewhere, and the goal is to direct it aside from the passengers. Everything that occurs to the car during an impact, as well as everyone who is inside the vehicle during the time of the impact, uses up some of the force. Consider how much force is required to bend a car's steel frame. Because that much force is spent bending the frame, it is never transferred to the occupants. Crumple zones are built around this idea. Parts of the car are designed to be affected, crumpled, smashed, and broken by having unique structures inside them. The basic idea is that it ends up taking force to harm them. Crumple zones apply as much force as possible to ensure that other parts of the car, as well as the occupants, are not affected.</a:t>
          </a:r>
        </a:p>
      </dgm:t>
    </dgm:pt>
    <dgm:pt modelId="{0E742CB4-F13B-4670-9E1A-8041284903BA}" type="parTrans" cxnId="{2B3F01A4-6A26-496F-88E1-2ED12E121370}">
      <dgm:prSet/>
      <dgm:spPr/>
      <dgm:t>
        <a:bodyPr/>
        <a:lstStyle/>
        <a:p>
          <a:endParaRPr lang="en-US"/>
        </a:p>
      </dgm:t>
    </dgm:pt>
    <dgm:pt modelId="{3540A009-0F14-43A9-9A4B-77378778D7EA}" type="sibTrans" cxnId="{2B3F01A4-6A26-496F-88E1-2ED12E121370}">
      <dgm:prSet/>
      <dgm:spPr/>
      <dgm:t>
        <a:bodyPr/>
        <a:lstStyle/>
        <a:p>
          <a:endParaRPr lang="en-US"/>
        </a:p>
      </dgm:t>
    </dgm:pt>
    <dgm:pt modelId="{FA3D8D7A-1B7F-4C5F-8057-4740B472B66B}">
      <dgm:prSet/>
      <dgm:spPr/>
      <dgm:t>
        <a:bodyPr/>
        <a:lstStyle/>
        <a:p>
          <a:r>
            <a:rPr lang="en-US" dirty="0">
              <a:solidFill>
                <a:schemeClr val="tx1"/>
              </a:solidFill>
              <a:latin typeface="Times New Roman" panose="02020603050405020304" pitchFamily="18" charset="0"/>
              <a:cs typeface="Times New Roman" panose="02020603050405020304" pitchFamily="18" charset="0"/>
            </a:rPr>
            <a:t>Some car components simply cannot crumple. The motor is the major culprit; in most cars, the engine is a massive, bulky block of steel. There's no crumpling there. The same is true for vehicles powered by aluminum engine blocks. Cars may need to be redesigned in order to include a greater crumple zone. However, this can also cause issues; for example, if the engine is forced back into to the passenger cabin as a result of the impact, it can cause serious injury. I</a:t>
          </a:r>
          <a:r>
            <a:rPr lang="en-GB" dirty="0">
              <a:solidFill>
                <a:schemeClr val="tx1"/>
              </a:solidFill>
              <a:latin typeface="Times New Roman" panose="02020603050405020304" pitchFamily="18" charset="0"/>
              <a:cs typeface="Times New Roman" panose="02020603050405020304" pitchFamily="18" charset="0"/>
            </a:rPr>
            <a:t>t takes energy to crush and deform components, a portion of the energy expended in a collision is managed to spend deforming the crumple zones and crash boxes, reducing the overall kinetic energy of the impact. Both work together to keep the passengers safe.</a:t>
          </a:r>
          <a:endParaRPr lang="en-US" dirty="0">
            <a:solidFill>
              <a:schemeClr val="tx1"/>
            </a:solidFill>
            <a:latin typeface="Times New Roman" panose="02020603050405020304" pitchFamily="18" charset="0"/>
            <a:cs typeface="Times New Roman" panose="02020603050405020304" pitchFamily="18" charset="0"/>
          </a:endParaRPr>
        </a:p>
      </dgm:t>
    </dgm:pt>
    <dgm:pt modelId="{95DCF144-7F52-45D3-B847-8CCEEE607C59}" type="parTrans" cxnId="{6336ED67-D7A6-4888-8713-E758B36859A6}">
      <dgm:prSet/>
      <dgm:spPr/>
      <dgm:t>
        <a:bodyPr/>
        <a:lstStyle/>
        <a:p>
          <a:endParaRPr lang="en-US"/>
        </a:p>
      </dgm:t>
    </dgm:pt>
    <dgm:pt modelId="{CB02C673-93C7-4634-98DF-505C1CAAE6C7}" type="sibTrans" cxnId="{6336ED67-D7A6-4888-8713-E758B36859A6}">
      <dgm:prSet/>
      <dgm:spPr/>
      <dgm:t>
        <a:bodyPr/>
        <a:lstStyle/>
        <a:p>
          <a:endParaRPr lang="en-US"/>
        </a:p>
      </dgm:t>
    </dgm:pt>
    <dgm:pt modelId="{64DA2D16-3D33-4B5F-8977-5EECF98A0DF2}">
      <dgm:prSet/>
      <dgm:spPr/>
      <dgm:t>
        <a:bodyPr/>
        <a:lstStyle/>
        <a:p>
          <a:r>
            <a:rPr lang="en-US" dirty="0">
              <a:solidFill>
                <a:schemeClr val="tx1"/>
              </a:solidFill>
              <a:latin typeface="Times New Roman" panose="02020603050405020304" pitchFamily="18" charset="0"/>
              <a:cs typeface="Times New Roman" panose="02020603050405020304" pitchFamily="18" charset="0"/>
            </a:rPr>
            <a:t>Say</a:t>
          </a:r>
          <a:r>
            <a:rPr lang="en-US" baseline="0" dirty="0">
              <a:solidFill>
                <a:schemeClr val="tx1"/>
              </a:solidFill>
              <a:latin typeface="Times New Roman" panose="02020603050405020304" pitchFamily="18" charset="0"/>
              <a:cs typeface="Times New Roman" panose="02020603050405020304" pitchFamily="18" charset="0"/>
            </a:rPr>
            <a:t> for example you're driving at 50 mph, and you collide with another vehicle, the car that got hit will still be moving at the same speed but the crumple zones on the car will help with transferring the car’s kinetic energy into controlled deformation or </a:t>
          </a:r>
          <a:r>
            <a:rPr lang="en-US" baseline="0" dirty="0" err="1">
              <a:solidFill>
                <a:schemeClr val="tx1"/>
              </a:solidFill>
              <a:latin typeface="Times New Roman" panose="02020603050405020304" pitchFamily="18" charset="0"/>
              <a:cs typeface="Times New Roman" panose="02020603050405020304" pitchFamily="18" charset="0"/>
            </a:rPr>
            <a:t>cumple</a:t>
          </a:r>
          <a:r>
            <a:rPr lang="en-US" baseline="0" dirty="0">
              <a:solidFill>
                <a:schemeClr val="tx1"/>
              </a:solidFill>
              <a:latin typeface="Times New Roman" panose="02020603050405020304" pitchFamily="18" charset="0"/>
              <a:cs typeface="Times New Roman" panose="02020603050405020304" pitchFamily="18" charset="0"/>
            </a:rPr>
            <a:t> at impact.</a:t>
          </a:r>
          <a:endParaRPr lang="en-US" dirty="0">
            <a:solidFill>
              <a:schemeClr val="tx1"/>
            </a:solidFill>
            <a:latin typeface="Times New Roman" panose="02020603050405020304" pitchFamily="18" charset="0"/>
            <a:cs typeface="Times New Roman" panose="02020603050405020304" pitchFamily="18" charset="0"/>
          </a:endParaRPr>
        </a:p>
      </dgm:t>
    </dgm:pt>
    <dgm:pt modelId="{179C33EE-FAC4-41BE-B30C-C64BB0A76E83}" type="parTrans" cxnId="{29FFDAA8-1C94-412F-8A48-5797AB00761E}">
      <dgm:prSet/>
      <dgm:spPr/>
      <dgm:t>
        <a:bodyPr/>
        <a:lstStyle/>
        <a:p>
          <a:endParaRPr lang="en-US"/>
        </a:p>
      </dgm:t>
    </dgm:pt>
    <dgm:pt modelId="{3D514934-1937-4ADF-B05E-1420374A8840}" type="sibTrans" cxnId="{29FFDAA8-1C94-412F-8A48-5797AB00761E}">
      <dgm:prSet/>
      <dgm:spPr/>
      <dgm:t>
        <a:bodyPr/>
        <a:lstStyle/>
        <a:p>
          <a:endParaRPr lang="en-US"/>
        </a:p>
      </dgm:t>
    </dgm:pt>
    <dgm:pt modelId="{6F75C3EA-9250-3D48-804B-8F0B2050BCAF}">
      <dgm:prSet/>
      <dgm:spPr/>
      <dgm:t>
        <a:bodyPr/>
        <a:lstStyle/>
        <a:p>
          <a:r>
            <a:rPr lang="en-US">
              <a:solidFill>
                <a:schemeClr val="tx1"/>
              </a:solidFill>
              <a:latin typeface="Times New Roman" panose="02020603050405020304" pitchFamily="18" charset="0"/>
              <a:cs typeface="Times New Roman" panose="02020603050405020304" pitchFamily="18" charset="0"/>
            </a:rPr>
            <a:t>Cars lower to the ground helps the cars stability by using lighter materials for the vehicle and when a person is driving a car at a high speed its easier to control when a car is lower to the road than a 4wheel drive car for example. A lower centre of gravity helps the cars suspension and able to handle the car easier, it also keeps the car stable on the road.</a:t>
          </a:r>
          <a:endParaRPr lang="en-US" dirty="0">
            <a:solidFill>
              <a:schemeClr val="tx1"/>
            </a:solidFill>
            <a:latin typeface="Times New Roman" panose="02020603050405020304" pitchFamily="18" charset="0"/>
            <a:cs typeface="Times New Roman" panose="02020603050405020304" pitchFamily="18" charset="0"/>
          </a:endParaRPr>
        </a:p>
      </dgm:t>
    </dgm:pt>
    <dgm:pt modelId="{D55D98FF-9C36-7941-927D-665EA47CC5A7}" type="parTrans" cxnId="{56914780-D22E-D548-8BEE-18303A5CA047}">
      <dgm:prSet/>
      <dgm:spPr/>
      <dgm:t>
        <a:bodyPr/>
        <a:lstStyle/>
        <a:p>
          <a:endParaRPr lang="en-GB"/>
        </a:p>
      </dgm:t>
    </dgm:pt>
    <dgm:pt modelId="{9A0716D8-0B4F-F342-8ACF-54F2212DF51A}" type="sibTrans" cxnId="{56914780-D22E-D548-8BEE-18303A5CA047}">
      <dgm:prSet/>
      <dgm:spPr/>
      <dgm:t>
        <a:bodyPr/>
        <a:lstStyle/>
        <a:p>
          <a:endParaRPr lang="en-GB"/>
        </a:p>
      </dgm:t>
    </dgm:pt>
    <dgm:pt modelId="{B367F1BC-8026-7E44-A2B9-11924B672F08}" type="pres">
      <dgm:prSet presAssocID="{ACD79187-7493-4ED5-B2A3-9C5D2CA15ADD}" presName="linear" presStyleCnt="0">
        <dgm:presLayoutVars>
          <dgm:animLvl val="lvl"/>
          <dgm:resizeHandles val="exact"/>
        </dgm:presLayoutVars>
      </dgm:prSet>
      <dgm:spPr/>
    </dgm:pt>
    <dgm:pt modelId="{EBEA66E8-523D-6B46-9CAF-F0E4BF6436D9}" type="pres">
      <dgm:prSet presAssocID="{752C7FD0-9082-4F2E-8E50-18861094E7BE}" presName="parentText" presStyleLbl="node1" presStyleIdx="0" presStyleCnt="4">
        <dgm:presLayoutVars>
          <dgm:chMax val="0"/>
          <dgm:bulletEnabled val="1"/>
        </dgm:presLayoutVars>
      </dgm:prSet>
      <dgm:spPr/>
    </dgm:pt>
    <dgm:pt modelId="{3D270728-87B2-5A4B-87CE-89938FDB94E7}" type="pres">
      <dgm:prSet presAssocID="{3540A009-0F14-43A9-9A4B-77378778D7EA}" presName="spacer" presStyleCnt="0"/>
      <dgm:spPr/>
    </dgm:pt>
    <dgm:pt modelId="{88FAE412-2441-474C-9BDB-014BA2A8277C}" type="pres">
      <dgm:prSet presAssocID="{FA3D8D7A-1B7F-4C5F-8057-4740B472B66B}" presName="parentText" presStyleLbl="node1" presStyleIdx="1" presStyleCnt="4">
        <dgm:presLayoutVars>
          <dgm:chMax val="0"/>
          <dgm:bulletEnabled val="1"/>
        </dgm:presLayoutVars>
      </dgm:prSet>
      <dgm:spPr/>
    </dgm:pt>
    <dgm:pt modelId="{A8AF2B81-A54E-BF49-B9CB-254E9E174296}" type="pres">
      <dgm:prSet presAssocID="{CB02C673-93C7-4634-98DF-505C1CAAE6C7}" presName="spacer" presStyleCnt="0"/>
      <dgm:spPr/>
    </dgm:pt>
    <dgm:pt modelId="{A3A8A0CF-2AC9-DB4E-8FA9-607535F4ACDC}" type="pres">
      <dgm:prSet presAssocID="{6F75C3EA-9250-3D48-804B-8F0B2050BCAF}" presName="parentText" presStyleLbl="node1" presStyleIdx="2" presStyleCnt="4">
        <dgm:presLayoutVars>
          <dgm:chMax val="0"/>
          <dgm:bulletEnabled val="1"/>
        </dgm:presLayoutVars>
      </dgm:prSet>
      <dgm:spPr/>
    </dgm:pt>
    <dgm:pt modelId="{FCC57723-0C26-4546-9AA7-2B6115CEDBAC}" type="pres">
      <dgm:prSet presAssocID="{9A0716D8-0B4F-F342-8ACF-54F2212DF51A}" presName="spacer" presStyleCnt="0"/>
      <dgm:spPr/>
    </dgm:pt>
    <dgm:pt modelId="{C28A2A6A-9C09-7449-B7DA-5D63ABD2094F}" type="pres">
      <dgm:prSet presAssocID="{64DA2D16-3D33-4B5F-8977-5EECF98A0DF2}" presName="parentText" presStyleLbl="node1" presStyleIdx="3" presStyleCnt="4">
        <dgm:presLayoutVars>
          <dgm:chMax val="0"/>
          <dgm:bulletEnabled val="1"/>
        </dgm:presLayoutVars>
      </dgm:prSet>
      <dgm:spPr/>
    </dgm:pt>
  </dgm:ptLst>
  <dgm:cxnLst>
    <dgm:cxn modelId="{ABA8F933-0D05-9E43-8924-7F8744870D82}" type="presOf" srcId="{ACD79187-7493-4ED5-B2A3-9C5D2CA15ADD}" destId="{B367F1BC-8026-7E44-A2B9-11924B672F08}" srcOrd="0" destOrd="0" presId="urn:microsoft.com/office/officeart/2005/8/layout/vList2"/>
    <dgm:cxn modelId="{6336ED67-D7A6-4888-8713-E758B36859A6}" srcId="{ACD79187-7493-4ED5-B2A3-9C5D2CA15ADD}" destId="{FA3D8D7A-1B7F-4C5F-8057-4740B472B66B}" srcOrd="1" destOrd="0" parTransId="{95DCF144-7F52-45D3-B847-8CCEEE607C59}" sibTransId="{CB02C673-93C7-4634-98DF-505C1CAAE6C7}"/>
    <dgm:cxn modelId="{D659CF6B-A2A9-8D40-9C1F-385C6DAAAFB3}" type="presOf" srcId="{64DA2D16-3D33-4B5F-8977-5EECF98A0DF2}" destId="{C28A2A6A-9C09-7449-B7DA-5D63ABD2094F}" srcOrd="0" destOrd="0" presId="urn:microsoft.com/office/officeart/2005/8/layout/vList2"/>
    <dgm:cxn modelId="{83D5267B-A552-CD4F-9C6B-89E2976E6404}" type="presOf" srcId="{6F75C3EA-9250-3D48-804B-8F0B2050BCAF}" destId="{A3A8A0CF-2AC9-DB4E-8FA9-607535F4ACDC}" srcOrd="0" destOrd="0" presId="urn:microsoft.com/office/officeart/2005/8/layout/vList2"/>
    <dgm:cxn modelId="{E6E2EC7C-EFCF-CA43-BF82-D18650C30A9A}" type="presOf" srcId="{FA3D8D7A-1B7F-4C5F-8057-4740B472B66B}" destId="{88FAE412-2441-474C-9BDB-014BA2A8277C}" srcOrd="0" destOrd="0" presId="urn:microsoft.com/office/officeart/2005/8/layout/vList2"/>
    <dgm:cxn modelId="{56914780-D22E-D548-8BEE-18303A5CA047}" srcId="{ACD79187-7493-4ED5-B2A3-9C5D2CA15ADD}" destId="{6F75C3EA-9250-3D48-804B-8F0B2050BCAF}" srcOrd="2" destOrd="0" parTransId="{D55D98FF-9C36-7941-927D-665EA47CC5A7}" sibTransId="{9A0716D8-0B4F-F342-8ACF-54F2212DF51A}"/>
    <dgm:cxn modelId="{F0135580-AA3A-BE40-9DAA-AAD58A288001}" type="presOf" srcId="{752C7FD0-9082-4F2E-8E50-18861094E7BE}" destId="{EBEA66E8-523D-6B46-9CAF-F0E4BF6436D9}" srcOrd="0" destOrd="0" presId="urn:microsoft.com/office/officeart/2005/8/layout/vList2"/>
    <dgm:cxn modelId="{2B3F01A4-6A26-496F-88E1-2ED12E121370}" srcId="{ACD79187-7493-4ED5-B2A3-9C5D2CA15ADD}" destId="{752C7FD0-9082-4F2E-8E50-18861094E7BE}" srcOrd="0" destOrd="0" parTransId="{0E742CB4-F13B-4670-9E1A-8041284903BA}" sibTransId="{3540A009-0F14-43A9-9A4B-77378778D7EA}"/>
    <dgm:cxn modelId="{29FFDAA8-1C94-412F-8A48-5797AB00761E}" srcId="{ACD79187-7493-4ED5-B2A3-9C5D2CA15ADD}" destId="{64DA2D16-3D33-4B5F-8977-5EECF98A0DF2}" srcOrd="3" destOrd="0" parTransId="{179C33EE-FAC4-41BE-B30C-C64BB0A76E83}" sibTransId="{3D514934-1937-4ADF-B05E-1420374A8840}"/>
    <dgm:cxn modelId="{88C8D5BE-8E8A-1741-AF09-CFB2D3B4FA99}" type="presParOf" srcId="{B367F1BC-8026-7E44-A2B9-11924B672F08}" destId="{EBEA66E8-523D-6B46-9CAF-F0E4BF6436D9}" srcOrd="0" destOrd="0" presId="urn:microsoft.com/office/officeart/2005/8/layout/vList2"/>
    <dgm:cxn modelId="{6B0F4E82-70E3-7F43-B98F-08EC8A7ED850}" type="presParOf" srcId="{B367F1BC-8026-7E44-A2B9-11924B672F08}" destId="{3D270728-87B2-5A4B-87CE-89938FDB94E7}" srcOrd="1" destOrd="0" presId="urn:microsoft.com/office/officeart/2005/8/layout/vList2"/>
    <dgm:cxn modelId="{356CC1A2-B19D-0740-A7EF-8E7D90262C20}" type="presParOf" srcId="{B367F1BC-8026-7E44-A2B9-11924B672F08}" destId="{88FAE412-2441-474C-9BDB-014BA2A8277C}" srcOrd="2" destOrd="0" presId="urn:microsoft.com/office/officeart/2005/8/layout/vList2"/>
    <dgm:cxn modelId="{2665DA6A-9D98-7840-86E3-51FD24CD2245}" type="presParOf" srcId="{B367F1BC-8026-7E44-A2B9-11924B672F08}" destId="{A8AF2B81-A54E-BF49-B9CB-254E9E174296}" srcOrd="3" destOrd="0" presId="urn:microsoft.com/office/officeart/2005/8/layout/vList2"/>
    <dgm:cxn modelId="{F2625093-D42F-4E46-BCFC-DD97C7DECB08}" type="presParOf" srcId="{B367F1BC-8026-7E44-A2B9-11924B672F08}" destId="{A3A8A0CF-2AC9-DB4E-8FA9-607535F4ACDC}" srcOrd="4" destOrd="0" presId="urn:microsoft.com/office/officeart/2005/8/layout/vList2"/>
    <dgm:cxn modelId="{D75A1352-BDAC-6F4B-93AB-B5EA89F60565}" type="presParOf" srcId="{B367F1BC-8026-7E44-A2B9-11924B672F08}" destId="{FCC57723-0C26-4546-9AA7-2B6115CEDBAC}" srcOrd="5" destOrd="0" presId="urn:microsoft.com/office/officeart/2005/8/layout/vList2"/>
    <dgm:cxn modelId="{79209107-29F9-4740-ADEE-2260789E8E49}" type="presParOf" srcId="{B367F1BC-8026-7E44-A2B9-11924B672F08}" destId="{C28A2A6A-9C09-7449-B7DA-5D63ABD2094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A66E8-523D-6B46-9CAF-F0E4BF6436D9}">
      <dsp:nvSpPr>
        <dsp:cNvPr id="0" name=""/>
        <dsp:cNvSpPr/>
      </dsp:nvSpPr>
      <dsp:spPr>
        <a:xfrm>
          <a:off x="0" y="32679"/>
          <a:ext cx="7014778"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Times New Roman" panose="02020603050405020304" pitchFamily="18" charset="0"/>
              <a:cs typeface="Times New Roman" panose="02020603050405020304" pitchFamily="18" charset="0"/>
            </a:rPr>
            <a:t>All the force generated during an impact must go somewhere, and the goal is to direct it aside from the passengers. Everything that occurs to the car during an impact, as well as everyone who is inside the vehicle during the time of the impact, uses up some of the force. Consider how much force is required to bend a car's steel frame. Because that much force is spent bending the frame, it is never transferred to the occupants. Crumple zones are built around this idea. Parts of the car are designed to be affected, crumpled, smashed, and broken by having unique structures inside them. The basic idea is that it ends up taking force to harm them. Crumple zones apply as much force as possible to ensure that other parts of the car, as well as the occupants, are not affected.</a:t>
          </a:r>
        </a:p>
      </dsp:txBody>
      <dsp:txXfrm>
        <a:off x="45692" y="78371"/>
        <a:ext cx="6923394" cy="844616"/>
      </dsp:txXfrm>
    </dsp:sp>
    <dsp:sp modelId="{88FAE412-2441-474C-9BDB-014BA2A8277C}">
      <dsp:nvSpPr>
        <dsp:cNvPr id="0" name=""/>
        <dsp:cNvSpPr/>
      </dsp:nvSpPr>
      <dsp:spPr>
        <a:xfrm>
          <a:off x="0" y="997479"/>
          <a:ext cx="7014778"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Times New Roman" panose="02020603050405020304" pitchFamily="18" charset="0"/>
              <a:cs typeface="Times New Roman" panose="02020603050405020304" pitchFamily="18" charset="0"/>
            </a:rPr>
            <a:t>Some car components simply cannot crumple. The motor is the major culprit; in most cars, the engine is a massive, bulky block of steel. There's no crumpling there. The same is true for vehicles powered by aluminum engine blocks. Cars may need to be redesigned in order to include a greater crumple zone. However, this can also cause issues; for example, if the engine is forced back into to the passenger cabin as a result of the impact, it can cause serious injury. I</a:t>
          </a:r>
          <a:r>
            <a:rPr lang="en-GB" sz="1000" kern="1200" dirty="0">
              <a:solidFill>
                <a:schemeClr val="tx1"/>
              </a:solidFill>
              <a:latin typeface="Times New Roman" panose="02020603050405020304" pitchFamily="18" charset="0"/>
              <a:cs typeface="Times New Roman" panose="02020603050405020304" pitchFamily="18" charset="0"/>
            </a:rPr>
            <a:t>t takes energy to crush and deform components, a portion of the energy expended in a collision is managed to spend deforming the crumple zones and crash boxes, reducing the overall kinetic energy of the impact. Both work together to keep the passengers safe.</a:t>
          </a:r>
          <a:endParaRPr lang="en-US" sz="1000" kern="1200" dirty="0">
            <a:solidFill>
              <a:schemeClr val="tx1"/>
            </a:solidFill>
            <a:latin typeface="Times New Roman" panose="02020603050405020304" pitchFamily="18" charset="0"/>
            <a:cs typeface="Times New Roman" panose="02020603050405020304" pitchFamily="18" charset="0"/>
          </a:endParaRPr>
        </a:p>
      </dsp:txBody>
      <dsp:txXfrm>
        <a:off x="45692" y="1043171"/>
        <a:ext cx="6923394" cy="844616"/>
      </dsp:txXfrm>
    </dsp:sp>
    <dsp:sp modelId="{A3A8A0CF-2AC9-DB4E-8FA9-607535F4ACDC}">
      <dsp:nvSpPr>
        <dsp:cNvPr id="0" name=""/>
        <dsp:cNvSpPr/>
      </dsp:nvSpPr>
      <dsp:spPr>
        <a:xfrm>
          <a:off x="0" y="1962279"/>
          <a:ext cx="7014778"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latin typeface="Times New Roman" panose="02020603050405020304" pitchFamily="18" charset="0"/>
              <a:cs typeface="Times New Roman" panose="02020603050405020304" pitchFamily="18" charset="0"/>
            </a:rPr>
            <a:t>Cars lower to the ground helps the cars stability by using lighter materials for the vehicle and when a person is driving a car at a high speed its easier to control when a car is lower to the road than a 4wheel drive car for example. A lower centre of gravity helps the cars suspension and able to handle the car easier, it also keeps the car stable on the road.</a:t>
          </a:r>
          <a:endParaRPr lang="en-US" sz="1000" kern="1200" dirty="0">
            <a:solidFill>
              <a:schemeClr val="tx1"/>
            </a:solidFill>
            <a:latin typeface="Times New Roman" panose="02020603050405020304" pitchFamily="18" charset="0"/>
            <a:cs typeface="Times New Roman" panose="02020603050405020304" pitchFamily="18" charset="0"/>
          </a:endParaRPr>
        </a:p>
      </dsp:txBody>
      <dsp:txXfrm>
        <a:off x="45692" y="2007971"/>
        <a:ext cx="6923394" cy="844616"/>
      </dsp:txXfrm>
    </dsp:sp>
    <dsp:sp modelId="{C28A2A6A-9C09-7449-B7DA-5D63ABD2094F}">
      <dsp:nvSpPr>
        <dsp:cNvPr id="0" name=""/>
        <dsp:cNvSpPr/>
      </dsp:nvSpPr>
      <dsp:spPr>
        <a:xfrm>
          <a:off x="0" y="2927079"/>
          <a:ext cx="7014778" cy="9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latin typeface="Times New Roman" panose="02020603050405020304" pitchFamily="18" charset="0"/>
              <a:cs typeface="Times New Roman" panose="02020603050405020304" pitchFamily="18" charset="0"/>
            </a:rPr>
            <a:t>Say</a:t>
          </a:r>
          <a:r>
            <a:rPr lang="en-US" sz="1000" kern="1200" baseline="0" dirty="0">
              <a:solidFill>
                <a:schemeClr val="tx1"/>
              </a:solidFill>
              <a:latin typeface="Times New Roman" panose="02020603050405020304" pitchFamily="18" charset="0"/>
              <a:cs typeface="Times New Roman" panose="02020603050405020304" pitchFamily="18" charset="0"/>
            </a:rPr>
            <a:t> for example you're driving at 50 mph, and you collide with another vehicle, the car that got hit will still be moving at the same speed but the crumple zones on the car will help with transferring the car’s kinetic energy into controlled deformation or </a:t>
          </a:r>
          <a:r>
            <a:rPr lang="en-US" sz="1000" kern="1200" baseline="0" dirty="0" err="1">
              <a:solidFill>
                <a:schemeClr val="tx1"/>
              </a:solidFill>
              <a:latin typeface="Times New Roman" panose="02020603050405020304" pitchFamily="18" charset="0"/>
              <a:cs typeface="Times New Roman" panose="02020603050405020304" pitchFamily="18" charset="0"/>
            </a:rPr>
            <a:t>cumple</a:t>
          </a:r>
          <a:r>
            <a:rPr lang="en-US" sz="1000" kern="1200" baseline="0" dirty="0">
              <a:solidFill>
                <a:schemeClr val="tx1"/>
              </a:solidFill>
              <a:latin typeface="Times New Roman" panose="02020603050405020304" pitchFamily="18" charset="0"/>
              <a:cs typeface="Times New Roman" panose="02020603050405020304" pitchFamily="18" charset="0"/>
            </a:rPr>
            <a:t> at impact.</a:t>
          </a:r>
          <a:endParaRPr lang="en-US" sz="1000" kern="1200" dirty="0">
            <a:solidFill>
              <a:schemeClr val="tx1"/>
            </a:solidFill>
            <a:latin typeface="Times New Roman" panose="02020603050405020304" pitchFamily="18" charset="0"/>
            <a:cs typeface="Times New Roman" panose="02020603050405020304" pitchFamily="18" charset="0"/>
          </a:endParaRPr>
        </a:p>
      </dsp:txBody>
      <dsp:txXfrm>
        <a:off x="45692" y="2972771"/>
        <a:ext cx="6923394" cy="8446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5F74532C-460B-4747-BB1A-7F9CB7ECC84B}" type="datetimeFigureOut">
              <a:rPr lang="en-US" smtClean="0"/>
              <a:t>9/5/22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7719912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F74532C-460B-4747-BB1A-7F9CB7ECC84B}" type="datetimeFigureOut">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52881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F74532C-460B-4747-BB1A-7F9CB7ECC84B}" type="datetimeFigureOut">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151508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74532C-460B-4747-BB1A-7F9CB7ECC84B}" type="datetimeFigureOut">
              <a:rPr lang="en-US" smtClean="0"/>
              <a:t>9/5/22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311453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5F74532C-460B-4747-BB1A-7F9CB7ECC84B}" type="datetimeFigureOut">
              <a:rPr lang="en-US" smtClean="0"/>
              <a:t>9/5/22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40205485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F74532C-460B-4747-BB1A-7F9CB7ECC84B}" type="datetimeFigureOut">
              <a:rPr lang="en-US" smtClean="0"/>
              <a:t>9/5/22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257248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5F74532C-460B-4747-BB1A-7F9CB7ECC84B}" type="datetimeFigureOut">
              <a:rPr lang="en-US" smtClean="0"/>
              <a:t>9/5/22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116C0-F085-9E41-94B7-134AE2E5358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79974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F74532C-460B-4747-BB1A-7F9CB7ECC84B}" type="datetimeFigureOut">
              <a:rPr lang="en-US" smtClean="0"/>
              <a:t>9/5/22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393476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4532C-460B-4747-BB1A-7F9CB7ECC84B}" type="datetimeFigureOut">
              <a:rPr lang="en-US" smtClean="0"/>
              <a:t>9/5/22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163799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5F74532C-460B-4747-BB1A-7F9CB7ECC84B}" type="datetimeFigureOut">
              <a:rPr lang="en-US" smtClean="0"/>
              <a:t>9/5/22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46900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F74532C-460B-4747-BB1A-7F9CB7ECC84B}" type="datetimeFigureOut">
              <a:rPr lang="en-US" smtClean="0"/>
              <a:t>9/5/22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94116C0-F085-9E41-94B7-134AE2E53582}" type="slidenum">
              <a:rPr lang="en-US" smtClean="0"/>
              <a:t>‹#›</a:t>
            </a:fld>
            <a:endParaRPr lang="en-US"/>
          </a:p>
        </p:txBody>
      </p:sp>
    </p:spTree>
    <p:extLst>
      <p:ext uri="{BB962C8B-B14F-4D97-AF65-F5344CB8AC3E}">
        <p14:creationId xmlns:p14="http://schemas.microsoft.com/office/powerpoint/2010/main" val="16983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F74532C-460B-4747-BB1A-7F9CB7ECC84B}" type="datetimeFigureOut">
              <a:rPr lang="en-US" smtClean="0"/>
              <a:t>9/5/22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4116C0-F085-9E41-94B7-134AE2E53582}" type="slidenum">
              <a:rPr lang="en-US" smtClean="0"/>
              <a:t>‹#›</a:t>
            </a:fld>
            <a:endParaRPr lang="en-US"/>
          </a:p>
        </p:txBody>
      </p:sp>
    </p:spTree>
    <p:extLst>
      <p:ext uri="{BB962C8B-B14F-4D97-AF65-F5344CB8AC3E}">
        <p14:creationId xmlns:p14="http://schemas.microsoft.com/office/powerpoint/2010/main" val="2790981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alculus formula">
            <a:extLst>
              <a:ext uri="{FF2B5EF4-FFF2-40B4-BE49-F238E27FC236}">
                <a16:creationId xmlns:a16="http://schemas.microsoft.com/office/drawing/2014/main" id="{8473036E-84E0-1702-DDBE-0BC8F7CECD1E}"/>
              </a:ext>
            </a:extLst>
          </p:cNvPr>
          <p:cNvPicPr>
            <a:picLocks noChangeAspect="1"/>
          </p:cNvPicPr>
          <p:nvPr/>
        </p:nvPicPr>
        <p:blipFill rotWithShape="1">
          <a:blip r:embed="rId2">
            <a:alphaModFix amt="40000"/>
          </a:blip>
          <a:srcRect t="2084" b="13647"/>
          <a:stretch/>
        </p:blipFill>
        <p:spPr>
          <a:xfrm>
            <a:off x="20" y="10"/>
            <a:ext cx="12191980" cy="6857990"/>
          </a:xfrm>
          <a:prstGeom prst="rect">
            <a:avLst/>
          </a:prstGeom>
        </p:spPr>
      </p:pic>
      <p:sp>
        <p:nvSpPr>
          <p:cNvPr id="2" name="Title 1">
            <a:extLst>
              <a:ext uri="{FF2B5EF4-FFF2-40B4-BE49-F238E27FC236}">
                <a16:creationId xmlns:a16="http://schemas.microsoft.com/office/drawing/2014/main" id="{0E65AA57-62E3-24A6-6B3D-E2DB7177CB4C}"/>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a:solidFill>
                  <a:schemeClr val="tx1"/>
                </a:solidFill>
              </a:rPr>
              <a:t>Task 11- Physics behind car safety features</a:t>
            </a:r>
          </a:p>
        </p:txBody>
      </p:sp>
      <p:sp>
        <p:nvSpPr>
          <p:cNvPr id="3" name="Subtitle 2">
            <a:extLst>
              <a:ext uri="{FF2B5EF4-FFF2-40B4-BE49-F238E27FC236}">
                <a16:creationId xmlns:a16="http://schemas.microsoft.com/office/drawing/2014/main" id="{5B81849E-4BE2-0D0B-C61F-30899F2BD0F4}"/>
              </a:ext>
            </a:extLst>
          </p:cNvPr>
          <p:cNvSpPr>
            <a:spLocks noGrp="1"/>
          </p:cNvSpPr>
          <p:nvPr>
            <p:ph type="subTitle" idx="1"/>
          </p:nvPr>
        </p:nvSpPr>
        <p:spPr>
          <a:xfrm>
            <a:off x="2695194" y="4352544"/>
            <a:ext cx="6801612" cy="1239894"/>
          </a:xfrm>
        </p:spPr>
        <p:txBody>
          <a:bodyPr>
            <a:normAutofit/>
          </a:bodyPr>
          <a:lstStyle/>
          <a:p>
            <a:r>
              <a:rPr lang="en-US">
                <a:solidFill>
                  <a:schemeClr val="tx1"/>
                </a:solidFill>
                <a:latin typeface="Times New Roman" panose="02020603050405020304" pitchFamily="18" charset="0"/>
                <a:cs typeface="Times New Roman" panose="02020603050405020304" pitchFamily="18" charset="0"/>
              </a:rPr>
              <a:t>By Jazmyn Fijac</a:t>
            </a:r>
          </a:p>
        </p:txBody>
      </p:sp>
    </p:spTree>
    <p:extLst>
      <p:ext uri="{BB962C8B-B14F-4D97-AF65-F5344CB8AC3E}">
        <p14:creationId xmlns:p14="http://schemas.microsoft.com/office/powerpoint/2010/main" val="20901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9D0B-3BB3-D2F9-5CC8-3EA566A99544}"/>
              </a:ext>
            </a:extLst>
          </p:cNvPr>
          <p:cNvSpPr>
            <a:spLocks noGrp="1"/>
          </p:cNvSpPr>
          <p:nvPr>
            <p:ph type="title"/>
          </p:nvPr>
        </p:nvSpPr>
        <p:spPr>
          <a:xfrm>
            <a:off x="804672" y="964692"/>
            <a:ext cx="3066937" cy="1188720"/>
          </a:xfrm>
        </p:spPr>
        <p:txBody>
          <a:bodyPr>
            <a:normAutofit/>
          </a:bodyPr>
          <a:lstStyle/>
          <a:p>
            <a:r>
              <a:rPr lang="en-US" sz="2000"/>
              <a:t>the role of safety in a car design</a:t>
            </a:r>
          </a:p>
        </p:txBody>
      </p:sp>
      <p:sp>
        <p:nvSpPr>
          <p:cNvPr id="3" name="Content Placeholder 2">
            <a:extLst>
              <a:ext uri="{FF2B5EF4-FFF2-40B4-BE49-F238E27FC236}">
                <a16:creationId xmlns:a16="http://schemas.microsoft.com/office/drawing/2014/main" id="{E71536B7-191D-2087-785D-A75B1CC56DCA}"/>
              </a:ext>
            </a:extLst>
          </p:cNvPr>
          <p:cNvSpPr>
            <a:spLocks noGrp="1"/>
          </p:cNvSpPr>
          <p:nvPr>
            <p:ph idx="1"/>
          </p:nvPr>
        </p:nvSpPr>
        <p:spPr>
          <a:xfrm>
            <a:off x="803244" y="2638044"/>
            <a:ext cx="3527318" cy="3263206"/>
          </a:xfrm>
        </p:spPr>
        <p:txBody>
          <a:bodyPr>
            <a:normAutofit/>
          </a:bodyPr>
          <a:lstStyle/>
          <a:p>
            <a:r>
              <a:rPr lang="en-US" dirty="0"/>
              <a:t>The role of safety in a car is to make sure people driving on the road feel safe and secure by manufacture when designing a car will install multiple air bags and other safety features to prevent car accidents/ the person.</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DCB54FB-33D1-E802-1822-E127B286D694}"/>
              </a:ext>
            </a:extLst>
          </p:cNvPr>
          <p:cNvPicPr>
            <a:picLocks noChangeAspect="1"/>
          </p:cNvPicPr>
          <p:nvPr/>
        </p:nvPicPr>
        <p:blipFill>
          <a:blip r:embed="rId2"/>
          <a:stretch>
            <a:fillRect/>
          </a:stretch>
        </p:blipFill>
        <p:spPr>
          <a:xfrm>
            <a:off x="5083970" y="1293275"/>
            <a:ext cx="5705856" cy="4279392"/>
          </a:xfrm>
          <a:prstGeom prst="rect">
            <a:avLst/>
          </a:prstGeom>
        </p:spPr>
      </p:pic>
    </p:spTree>
    <p:extLst>
      <p:ext uri="{BB962C8B-B14F-4D97-AF65-F5344CB8AC3E}">
        <p14:creationId xmlns:p14="http://schemas.microsoft.com/office/powerpoint/2010/main" val="175658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D513-90CD-07BE-C7C9-E0038BE8DEAE}"/>
              </a:ext>
            </a:extLst>
          </p:cNvPr>
          <p:cNvSpPr>
            <a:spLocks noGrp="1"/>
          </p:cNvSpPr>
          <p:nvPr>
            <p:ph type="title"/>
          </p:nvPr>
        </p:nvSpPr>
        <p:spPr>
          <a:xfrm>
            <a:off x="2231136" y="913701"/>
            <a:ext cx="7729728" cy="1188720"/>
          </a:xfrm>
        </p:spPr>
        <p:txBody>
          <a:bodyPr/>
          <a:lstStyle/>
          <a:p>
            <a:r>
              <a:rPr lang="en-US" dirty="0"/>
              <a:t>Improvements for safety features in cars</a:t>
            </a:r>
          </a:p>
        </p:txBody>
      </p:sp>
      <p:sp>
        <p:nvSpPr>
          <p:cNvPr id="3" name="Content Placeholder 2">
            <a:extLst>
              <a:ext uri="{FF2B5EF4-FFF2-40B4-BE49-F238E27FC236}">
                <a16:creationId xmlns:a16="http://schemas.microsoft.com/office/drawing/2014/main" id="{6AD0806A-0983-9813-DF4C-4EF238DF187F}"/>
              </a:ext>
            </a:extLst>
          </p:cNvPr>
          <p:cNvSpPr>
            <a:spLocks noGrp="1"/>
          </p:cNvSpPr>
          <p:nvPr>
            <p:ph idx="1"/>
          </p:nvPr>
        </p:nvSpPr>
        <p:spPr>
          <a:xfrm>
            <a:off x="1037231" y="2583453"/>
            <a:ext cx="10029102" cy="3544392"/>
          </a:xfrm>
        </p:spPr>
        <p:txBody>
          <a:bodyPr/>
          <a:lstStyle/>
          <a:p>
            <a:r>
              <a:rPr lang="en-US" dirty="0"/>
              <a:t>Having more airbags installed not just in the front part of the car also at the back of the car where most children sit</a:t>
            </a:r>
          </a:p>
          <a:p>
            <a:r>
              <a:rPr lang="en-US" dirty="0"/>
              <a:t>Every car should have an anti-locking braking system (ABS) to help control the vehicle on slippery roads.</a:t>
            </a:r>
          </a:p>
          <a:p>
            <a:r>
              <a:rPr lang="en-US" dirty="0"/>
              <a:t>Lane keeping assist and cruise control to ensure the car can stay at a constant speed to collide with any other cars and for the vehicle to stay in their lane on a highway to avoid accidents</a:t>
            </a:r>
          </a:p>
          <a:p>
            <a:r>
              <a:rPr lang="en-US" dirty="0"/>
              <a:t>A button in a car where you can put on for obstacle detection to warn you there’s something in the way</a:t>
            </a:r>
          </a:p>
          <a:p>
            <a:r>
              <a:rPr lang="en-US" dirty="0"/>
              <a:t>An installed drowsiness button to keep drivers from driving on the road when they’re tired or under the influence of alcohol</a:t>
            </a:r>
          </a:p>
          <a:p>
            <a:endParaRPr lang="en-US" dirty="0"/>
          </a:p>
        </p:txBody>
      </p:sp>
    </p:spTree>
    <p:extLst>
      <p:ext uri="{BB962C8B-B14F-4D97-AF65-F5344CB8AC3E}">
        <p14:creationId xmlns:p14="http://schemas.microsoft.com/office/powerpoint/2010/main" val="402811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19EB-3B6D-CD2F-8F02-2AEB4719E9A7}"/>
              </a:ext>
            </a:extLst>
          </p:cNvPr>
          <p:cNvSpPr>
            <a:spLocks noGrp="1"/>
          </p:cNvSpPr>
          <p:nvPr>
            <p:ph type="title"/>
          </p:nvPr>
        </p:nvSpPr>
        <p:spPr>
          <a:xfrm>
            <a:off x="803244" y="659892"/>
            <a:ext cx="4762178" cy="1188720"/>
          </a:xfrm>
        </p:spPr>
        <p:txBody>
          <a:bodyPr>
            <a:normAutofit fontScale="90000"/>
          </a:bodyPr>
          <a:lstStyle/>
          <a:p>
            <a:r>
              <a:rPr lang="en-AU" sz="2000" b="1" dirty="0"/>
              <a:t> Increasing the time of the collision or the time the occupants take to stop</a:t>
            </a:r>
            <a:br>
              <a:rPr lang="en-AU" sz="1500" b="1" dirty="0"/>
            </a:br>
            <a:endParaRPr lang="en-US" sz="1500" b="1" dirty="0"/>
          </a:p>
        </p:txBody>
      </p:sp>
      <p:sp>
        <p:nvSpPr>
          <p:cNvPr id="3" name="Content Placeholder 2">
            <a:extLst>
              <a:ext uri="{FF2B5EF4-FFF2-40B4-BE49-F238E27FC236}">
                <a16:creationId xmlns:a16="http://schemas.microsoft.com/office/drawing/2014/main" id="{79AB82D1-5F1A-B6D8-6585-A2D18F595A1C}"/>
              </a:ext>
            </a:extLst>
          </p:cNvPr>
          <p:cNvSpPr>
            <a:spLocks noGrp="1"/>
          </p:cNvSpPr>
          <p:nvPr>
            <p:ph idx="1"/>
          </p:nvPr>
        </p:nvSpPr>
        <p:spPr>
          <a:xfrm>
            <a:off x="440267" y="2014228"/>
            <a:ext cx="5336245" cy="4104350"/>
          </a:xfrm>
        </p:spPr>
        <p:txBody>
          <a:bodyPr>
            <a:normAutofit/>
          </a:bodyPr>
          <a:lstStyle/>
          <a:p>
            <a:pPr>
              <a:lnSpc>
                <a:spcPct val="90000"/>
              </a:lnSpc>
            </a:pPr>
            <a:r>
              <a:rPr lang="en-US" sz="1400" dirty="0">
                <a:latin typeface="Times New Roman" panose="02020603050405020304" pitchFamily="18" charset="0"/>
                <a:cs typeface="Times New Roman" panose="02020603050405020304" pitchFamily="18" charset="0"/>
              </a:rPr>
              <a:t>To minimize personal injury this principal to a car applies by</a:t>
            </a:r>
            <a:r>
              <a:rPr lang="en-AU" sz="1400" dirty="0">
                <a:latin typeface="Times New Roman" panose="02020603050405020304" pitchFamily="18" charset="0"/>
                <a:cs typeface="Times New Roman" panose="02020603050405020304" pitchFamily="18" charset="0"/>
              </a:rPr>
              <a:t> having crumple zones that deform in response to an impact and absorb energy. In most cases, they are placed at the front and rear of a vehicle because this is where most collisions occur. </a:t>
            </a:r>
          </a:p>
          <a:p>
            <a:pPr>
              <a:lnSpc>
                <a:spcPct val="90000"/>
              </a:lnSpc>
            </a:pPr>
            <a:r>
              <a:rPr lang="en-AU" sz="1400" dirty="0">
                <a:latin typeface="Times New Roman" panose="02020603050405020304" pitchFamily="18" charset="0"/>
                <a:cs typeface="Times New Roman" panose="02020603050405020304" pitchFamily="18" charset="0"/>
              </a:rPr>
              <a:t>When a crumpled car is pushed, it does not bounce, reducing force and momentum. The car's collapse lengthens over time, altering its momentum. By expanding during the collision. This scheme can also be utilized to move the vehicle down in a frontal collision to reduce the likelihood of the motor entering the cabin. Because the engine is primarily a solid mass of steel that will not change shape well during an impact, it must be moved to enable the front crash framework to crumple properly.</a:t>
            </a:r>
          </a:p>
          <a:p>
            <a:pPr>
              <a:lnSpc>
                <a:spcPct val="90000"/>
              </a:lnSpc>
            </a:pPr>
            <a:r>
              <a:rPr lang="en-AU" sz="1400" dirty="0">
                <a:latin typeface="Times New Roman" panose="02020603050405020304" pitchFamily="18" charset="0"/>
                <a:cs typeface="Times New Roman" panose="02020603050405020304" pitchFamily="18" charset="0"/>
              </a:rPr>
              <a:t>The Impulse-Momentum Change Theorem states the impulse (force) applied to an object will be equal to the change in its momentum. An example of this theorem is A car traveling down the road is slowed down slightly when the brakes are just gently tapped. The force of the brakes is exerted over a small time resulting in a small impulse and a small change in the momentum of the car.</a:t>
            </a:r>
            <a:endParaRPr lang="en-US" sz="1400" dirty="0">
              <a:latin typeface="Times New Roman" panose="02020603050405020304" pitchFamily="18" charset="0"/>
              <a:cs typeface="Times New Roman" panose="02020603050405020304" pitchFamily="18" charset="0"/>
            </a:endParaRPr>
          </a:p>
        </p:txBody>
      </p:sp>
      <p:sp>
        <p:nvSpPr>
          <p:cNvPr id="16" name="Rectangle 11">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3">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 text&#10;&#10;Description automatically generated with medium confidence">
            <a:extLst>
              <a:ext uri="{FF2B5EF4-FFF2-40B4-BE49-F238E27FC236}">
                <a16:creationId xmlns:a16="http://schemas.microsoft.com/office/drawing/2014/main" id="{B20B0371-2CEA-6CFB-79CB-B054ACAEED68}"/>
              </a:ext>
            </a:extLst>
          </p:cNvPr>
          <p:cNvPicPr>
            <a:picLocks noChangeAspect="1"/>
          </p:cNvPicPr>
          <p:nvPr/>
        </p:nvPicPr>
        <p:blipFill>
          <a:blip r:embed="rId2"/>
          <a:stretch>
            <a:fillRect/>
          </a:stretch>
        </p:blipFill>
        <p:spPr>
          <a:xfrm>
            <a:off x="6272789" y="1559052"/>
            <a:ext cx="4782312" cy="3586734"/>
          </a:xfrm>
          <a:prstGeom prst="rect">
            <a:avLst/>
          </a:prstGeom>
        </p:spPr>
      </p:pic>
      <p:sp>
        <p:nvSpPr>
          <p:cNvPr id="8" name="TextBox 7">
            <a:extLst>
              <a:ext uri="{FF2B5EF4-FFF2-40B4-BE49-F238E27FC236}">
                <a16:creationId xmlns:a16="http://schemas.microsoft.com/office/drawing/2014/main" id="{2F496ADB-3A7E-0E8D-539F-E5283ED2AE7A}"/>
              </a:ext>
            </a:extLst>
          </p:cNvPr>
          <p:cNvSpPr txBox="1"/>
          <p:nvPr/>
        </p:nvSpPr>
        <p:spPr>
          <a:xfrm>
            <a:off x="8255457" y="513365"/>
            <a:ext cx="1419121" cy="369332"/>
          </a:xfrm>
          <a:prstGeom prst="rect">
            <a:avLst/>
          </a:prstGeom>
          <a:noFill/>
        </p:spPr>
        <p:txBody>
          <a:bodyPr wrap="square" rtlCol="0">
            <a:spAutoFit/>
          </a:bodyPr>
          <a:lstStyle/>
          <a:p>
            <a:pPr algn="ctr"/>
            <a:r>
              <a:rPr lang="en-US" b="1" dirty="0"/>
              <a:t>Formula </a:t>
            </a:r>
          </a:p>
        </p:txBody>
      </p:sp>
    </p:spTree>
    <p:extLst>
      <p:ext uri="{BB962C8B-B14F-4D97-AF65-F5344CB8AC3E}">
        <p14:creationId xmlns:p14="http://schemas.microsoft.com/office/powerpoint/2010/main" val="132839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B474-9BFD-66FA-3AD3-7E34AAE950F7}"/>
              </a:ext>
            </a:extLst>
          </p:cNvPr>
          <p:cNvSpPr>
            <a:spLocks noGrp="1"/>
          </p:cNvSpPr>
          <p:nvPr>
            <p:ph type="title"/>
          </p:nvPr>
        </p:nvSpPr>
        <p:spPr>
          <a:xfrm>
            <a:off x="818510" y="370332"/>
            <a:ext cx="5894832" cy="1188720"/>
          </a:xfrm>
        </p:spPr>
        <p:txBody>
          <a:bodyPr>
            <a:normAutofit/>
          </a:bodyPr>
          <a:lstStyle/>
          <a:p>
            <a:r>
              <a:rPr lang="en-AU" sz="1800" b="1" dirty="0"/>
              <a:t>Spreading the forces of impact over the largest possible area &amp; ensuring stability of the vehicle.</a:t>
            </a:r>
            <a:r>
              <a:rPr lang="en-AU" sz="1800" dirty="0"/>
              <a:t> </a:t>
            </a:r>
            <a:endParaRPr lang="en-US" sz="1800" dirty="0"/>
          </a:p>
        </p:txBody>
      </p:sp>
      <p:graphicFrame>
        <p:nvGraphicFramePr>
          <p:cNvPr id="24" name="Content Placeholder 2">
            <a:extLst>
              <a:ext uri="{FF2B5EF4-FFF2-40B4-BE49-F238E27FC236}">
                <a16:creationId xmlns:a16="http://schemas.microsoft.com/office/drawing/2014/main" id="{AE1FE94B-1E3A-901B-83CF-CE7A08426A30}"/>
              </a:ext>
            </a:extLst>
          </p:cNvPr>
          <p:cNvGraphicFramePr>
            <a:graphicFrameLocks noGrp="1"/>
          </p:cNvGraphicFramePr>
          <p:nvPr>
            <p:ph idx="1"/>
            <p:extLst>
              <p:ext uri="{D42A27DB-BD31-4B8C-83A1-F6EECF244321}">
                <p14:modId xmlns:p14="http://schemas.microsoft.com/office/powerpoint/2010/main" val="2364549516"/>
              </p:ext>
            </p:extLst>
          </p:nvPr>
        </p:nvGraphicFramePr>
        <p:xfrm>
          <a:off x="177801" y="1841500"/>
          <a:ext cx="7014778" cy="3895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le 1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900CE6CB-BA39-9E15-BCDB-A7C90D8EF385}"/>
              </a:ext>
            </a:extLst>
          </p:cNvPr>
          <p:cNvPicPr>
            <a:picLocks noChangeAspect="1"/>
          </p:cNvPicPr>
          <p:nvPr/>
        </p:nvPicPr>
        <p:blipFill>
          <a:blip r:embed="rId7"/>
          <a:stretch>
            <a:fillRect/>
          </a:stretch>
        </p:blipFill>
        <p:spPr>
          <a:xfrm>
            <a:off x="7715890" y="2734004"/>
            <a:ext cx="3328416" cy="1397934"/>
          </a:xfrm>
          <a:prstGeom prst="rect">
            <a:avLst/>
          </a:prstGeom>
        </p:spPr>
      </p:pic>
    </p:spTree>
    <p:extLst>
      <p:ext uri="{BB962C8B-B14F-4D97-AF65-F5344CB8AC3E}">
        <p14:creationId xmlns:p14="http://schemas.microsoft.com/office/powerpoint/2010/main" val="405166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e interior of a car&#10;&#10;Description automatically generated">
            <a:extLst>
              <a:ext uri="{FF2B5EF4-FFF2-40B4-BE49-F238E27FC236}">
                <a16:creationId xmlns:a16="http://schemas.microsoft.com/office/drawing/2014/main" id="{B68A7654-0E93-1BB5-15DD-62785679C76F}"/>
              </a:ext>
            </a:extLst>
          </p:cNvPr>
          <p:cNvPicPr>
            <a:picLocks noChangeAspect="1"/>
          </p:cNvPicPr>
          <p:nvPr/>
        </p:nvPicPr>
        <p:blipFill rotWithShape="1">
          <a:blip r:embed="rId2">
            <a:alphaModFix amt="40000"/>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FF992A-9FC5-DECB-E88D-891B1BB1DE85}"/>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AU" sz="2400" b="1" dirty="0">
                <a:solidFill>
                  <a:schemeClr val="tx1"/>
                </a:solidFill>
              </a:rPr>
              <a:t>Minimizing contact of the person with the interior of the vehicle</a:t>
            </a:r>
            <a:r>
              <a:rPr lang="en-AU" sz="2400" dirty="0">
                <a:solidFill>
                  <a:schemeClr val="tx1"/>
                </a:solidFill>
              </a:rPr>
              <a:t> </a:t>
            </a:r>
            <a:endParaRPr lang="en-US" sz="2400" dirty="0">
              <a:solidFill>
                <a:schemeClr val="tx1"/>
              </a:solidFill>
            </a:endParaRPr>
          </a:p>
        </p:txBody>
      </p:sp>
      <p:sp>
        <p:nvSpPr>
          <p:cNvPr id="3" name="Content Placeholder 2">
            <a:extLst>
              <a:ext uri="{FF2B5EF4-FFF2-40B4-BE49-F238E27FC236}">
                <a16:creationId xmlns:a16="http://schemas.microsoft.com/office/drawing/2014/main" id="{8F7F6FD4-4C79-29AF-AAC8-A8A863AC37C9}"/>
              </a:ext>
            </a:extLst>
          </p:cNvPr>
          <p:cNvSpPr>
            <a:spLocks noGrp="1"/>
          </p:cNvSpPr>
          <p:nvPr>
            <p:ph idx="1"/>
          </p:nvPr>
        </p:nvSpPr>
        <p:spPr>
          <a:xfrm>
            <a:off x="2231136" y="2638044"/>
            <a:ext cx="7729728" cy="3101983"/>
          </a:xfrm>
        </p:spPr>
        <p:txBody>
          <a:bodyPr>
            <a:normAutofit/>
          </a:bodyPr>
          <a:lstStyle/>
          <a:p>
            <a:r>
              <a:rPr lang="en-US" sz="1600" dirty="0">
                <a:latin typeface="Times New Roman" panose="02020603050405020304" pitchFamily="18" charset="0"/>
                <a:cs typeface="Times New Roman" panose="02020603050405020304" pitchFamily="18" charset="0"/>
              </a:rPr>
              <a:t>Car occupants' head injuries in accidents on Australian roads are a leading cause of death and permanent brain damage. Preventing head impacts and reducing the severity of those that do occur has the potential to save many lives and alleviate lifelong suffering for brain-damaged individuals and those who must care for them. This report assesses the advantages that are likely to result from the use of padding components to reduce the symptoms of a head impact. Airbags especially help you from banging your head on the dashboard if you collide with another vehicle. </a:t>
            </a:r>
          </a:p>
          <a:p>
            <a:r>
              <a:rPr lang="en-US" sz="1400" dirty="0">
                <a:latin typeface="Times New Roman" panose="02020603050405020304" pitchFamily="18" charset="0"/>
                <a:cs typeface="Times New Roman" panose="02020603050405020304" pitchFamily="18" charset="0"/>
              </a:rPr>
              <a:t>Seat belts:  law of inertia- </a:t>
            </a:r>
            <a:r>
              <a:rPr lang="en-AU" sz="1400" dirty="0">
                <a:latin typeface="Times New Roman" panose="02020603050405020304" pitchFamily="18" charset="0"/>
                <a:cs typeface="Times New Roman" panose="02020603050405020304" pitchFamily="18" charset="0"/>
              </a:rPr>
              <a:t>Newton's first law states that every object will remain at rest or in uniform motion in a straight line unless compelled to change its state by the action of an external force. The formula is F </a:t>
            </a:r>
            <a:r>
              <a:rPr lang="en-AU" sz="1400" b="1" dirty="0">
                <a:latin typeface="Times New Roman" panose="02020603050405020304" pitchFamily="18" charset="0"/>
                <a:cs typeface="Times New Roman" panose="02020603050405020304" pitchFamily="18" charset="0"/>
              </a:rPr>
              <a:t>= </a:t>
            </a:r>
            <a:r>
              <a:rPr lang="en-AU" sz="1400" dirty="0">
                <a:latin typeface="Times New Roman" panose="02020603050405020304" pitchFamily="18" charset="0"/>
                <a:cs typeface="Times New Roman" panose="02020603050405020304" pitchFamily="18" charset="0"/>
              </a:rPr>
              <a:t>ma (force = mass x acceleration). If the car has a force acting upon it, friction will eventually stop the car from moving which </a:t>
            </a:r>
            <a:r>
              <a:rPr lang="en-US" sz="1400" dirty="0">
                <a:latin typeface="Times New Roman" panose="02020603050405020304" pitchFamily="18" charset="0"/>
                <a:cs typeface="Times New Roman" panose="02020603050405020304" pitchFamily="18" charset="0"/>
              </a:rPr>
              <a:t>stops person from flying out.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77295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erson driving a car&#10;&#10;Description automatically generated with medium confidence">
            <a:extLst>
              <a:ext uri="{FF2B5EF4-FFF2-40B4-BE49-F238E27FC236}">
                <a16:creationId xmlns:a16="http://schemas.microsoft.com/office/drawing/2014/main" id="{5EA27C4E-B6D3-8806-B33A-74D0CA6DF50B}"/>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6BF048B1-FDD4-C93F-F002-94D64CCC4AF3}"/>
              </a:ext>
            </a:extLst>
          </p:cNvPr>
          <p:cNvSpPr>
            <a:spLocks noGrp="1"/>
          </p:cNvSpPr>
          <p:nvPr>
            <p:ph type="title"/>
          </p:nvPr>
        </p:nvSpPr>
        <p:spPr>
          <a:xfrm>
            <a:off x="1588042" y="1004885"/>
            <a:ext cx="7729728" cy="1188720"/>
          </a:xfrm>
          <a:noFill/>
          <a:ln>
            <a:solidFill>
              <a:srgbClr val="FFFFFF"/>
            </a:solidFill>
          </a:ln>
        </p:spPr>
        <p:txBody>
          <a:bodyPr>
            <a:normAutofit/>
          </a:bodyPr>
          <a:lstStyle/>
          <a:p>
            <a:r>
              <a:rPr lang="en-AU" b="1" dirty="0">
                <a:solidFill>
                  <a:schemeClr val="tx1"/>
                </a:solidFill>
              </a:rPr>
              <a:t>Keeping the person inside the vehicle</a:t>
            </a:r>
            <a:r>
              <a:rPr lang="en-AU" dirty="0">
                <a:solidFill>
                  <a:schemeClr val="tx1"/>
                </a:solidFill>
              </a:rPr>
              <a:t> </a:t>
            </a:r>
            <a:endParaRPr lang="en-US" dirty="0">
              <a:solidFill>
                <a:schemeClr val="tx1"/>
              </a:solidFill>
            </a:endParaRPr>
          </a:p>
        </p:txBody>
      </p:sp>
      <p:sp>
        <p:nvSpPr>
          <p:cNvPr id="3" name="Content Placeholder 2">
            <a:extLst>
              <a:ext uri="{FF2B5EF4-FFF2-40B4-BE49-F238E27FC236}">
                <a16:creationId xmlns:a16="http://schemas.microsoft.com/office/drawing/2014/main" id="{458B3074-05DE-61B5-A9CE-535F73D08301}"/>
              </a:ext>
            </a:extLst>
          </p:cNvPr>
          <p:cNvSpPr>
            <a:spLocks noGrp="1"/>
          </p:cNvSpPr>
          <p:nvPr>
            <p:ph idx="1"/>
          </p:nvPr>
        </p:nvSpPr>
        <p:spPr>
          <a:xfrm>
            <a:off x="1225899" y="2638044"/>
            <a:ext cx="8734965" cy="3101983"/>
          </a:xfrm>
        </p:spPr>
        <p:txBody>
          <a:bodyPr>
            <a:normAutofit/>
          </a:bodyPr>
          <a:lstStyle/>
          <a:p>
            <a:pPr>
              <a:lnSpc>
                <a:spcPct val="90000"/>
              </a:lnSpc>
            </a:pPr>
            <a:r>
              <a:rPr lang="en-US" sz="1400" dirty="0">
                <a:latin typeface="Times New Roman" panose="02020603050405020304" pitchFamily="18" charset="0"/>
                <a:cs typeface="Times New Roman" panose="02020603050405020304" pitchFamily="18" charset="0"/>
              </a:rPr>
              <a:t>To keep a person inside a vehicle when a crash occurs, the car is installed with several air bags.  When a collision is detected, the airbag deploys. It inflates quickly and provides a padded area for the occupants' body parts to impact. This not only protects the occupant from being hit by the car's interior, but also lengthens the time it takes to decelerate, lowering the force applied on the individual. The duration is extended due to of deformability of the airbags. The occupant who hits the cushion is gently slowed down by the changing changes in resistance force supplied by the cushion. When compared to striking the dashboard or steering wheel, it further slows the individual down much more gradually. Strenuous forces acting on the human body can cause internal organ damage.</a:t>
            </a:r>
          </a:p>
          <a:p>
            <a:pPr>
              <a:lnSpc>
                <a:spcPct val="90000"/>
              </a:lnSpc>
            </a:pPr>
            <a:r>
              <a:rPr lang="en-US" sz="1400" dirty="0">
                <a:latin typeface="Times New Roman" panose="02020603050405020304" pitchFamily="18" charset="0"/>
                <a:cs typeface="Times New Roman" panose="02020603050405020304" pitchFamily="18" charset="0"/>
              </a:rPr>
              <a:t>Airbags are commonly assumed to be located only on the steering wheel and the passenger seat of the dashboard, but this isn't the case. Many modern automobiles now have up to six airbags in the cabin. These can include knee airbags, door airbags, and curtain airbags.</a:t>
            </a:r>
          </a:p>
          <a:p>
            <a:pPr>
              <a:lnSpc>
                <a:spcPct val="90000"/>
              </a:lnSpc>
            </a:pPr>
            <a:r>
              <a:rPr lang="en-US" sz="1400" dirty="0">
                <a:latin typeface="Times New Roman" panose="02020603050405020304" pitchFamily="18" charset="0"/>
                <a:cs typeface="Times New Roman" panose="02020603050405020304" pitchFamily="18" charset="0"/>
              </a:rPr>
              <a:t>When an airbag is released, the force pushes out to keep the person from injuring themselves quite badly and equation for an airbag released is </a:t>
            </a:r>
            <a:r>
              <a:rPr lang="en-AU" sz="1400" b="1" dirty="0">
                <a:latin typeface="Times New Roman" panose="02020603050405020304" pitchFamily="18" charset="0"/>
                <a:cs typeface="Times New Roman" panose="02020603050405020304" pitchFamily="18" charset="0"/>
              </a:rPr>
              <a:t>2 NaN</a:t>
            </a:r>
            <a:r>
              <a:rPr lang="en-AU" sz="1400" b="1" baseline="-25000" dirty="0">
                <a:latin typeface="Times New Roman" panose="02020603050405020304" pitchFamily="18" charset="0"/>
                <a:cs typeface="Times New Roman" panose="02020603050405020304" pitchFamily="18" charset="0"/>
              </a:rPr>
              <a:t>3</a:t>
            </a:r>
            <a:r>
              <a:rPr lang="en-AU" sz="1400" b="1" dirty="0">
                <a:latin typeface="Times New Roman" panose="02020603050405020304" pitchFamily="18" charset="0"/>
                <a:cs typeface="Times New Roman" panose="02020603050405020304" pitchFamily="18" charset="0"/>
              </a:rPr>
              <a:t> --&gt; 2 Na + 3 N</a:t>
            </a:r>
            <a:r>
              <a:rPr lang="en-AU" sz="1400" b="1" baseline="-25000" dirty="0">
                <a:latin typeface="Times New Roman" panose="02020603050405020304" pitchFamily="18" charset="0"/>
                <a:cs typeface="Times New Roman" panose="02020603050405020304" pitchFamily="18" charset="0"/>
              </a:rPr>
              <a:t>2</a:t>
            </a:r>
            <a:r>
              <a:rPr lang="en-AU"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28852991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white car parked on a road&#10;&#10;Description automatically generated with medium confidence">
            <a:extLst>
              <a:ext uri="{FF2B5EF4-FFF2-40B4-BE49-F238E27FC236}">
                <a16:creationId xmlns:a16="http://schemas.microsoft.com/office/drawing/2014/main" id="{4D2390C5-F958-AE3F-4D47-A168B42F86C4}"/>
              </a:ext>
            </a:extLst>
          </p:cNvPr>
          <p:cNvPicPr>
            <a:picLocks noChangeAspect="1"/>
          </p:cNvPicPr>
          <p:nvPr/>
        </p:nvPicPr>
        <p:blipFill rotWithShape="1">
          <a:blip r:embed="rId2">
            <a:alphaModFix amt="40000"/>
          </a:blip>
          <a:srcRect/>
          <a:stretch/>
        </p:blipFill>
        <p:spPr>
          <a:xfrm>
            <a:off x="0" y="159"/>
            <a:ext cx="12192000" cy="6857682"/>
          </a:xfrm>
          <a:prstGeom prst="rect">
            <a:avLst/>
          </a:prstGeom>
        </p:spPr>
      </p:pic>
      <p:sp>
        <p:nvSpPr>
          <p:cNvPr id="2" name="Title 1">
            <a:extLst>
              <a:ext uri="{FF2B5EF4-FFF2-40B4-BE49-F238E27FC236}">
                <a16:creationId xmlns:a16="http://schemas.microsoft.com/office/drawing/2014/main" id="{DBFD018F-2C2F-A296-7945-E2DE4635B53C}"/>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dirty="0">
                <a:solidFill>
                  <a:schemeClr val="tx1"/>
                </a:solidFill>
              </a:rPr>
              <a:t>2021 Range Rover safety features </a:t>
            </a:r>
          </a:p>
        </p:txBody>
      </p:sp>
      <p:sp>
        <p:nvSpPr>
          <p:cNvPr id="3" name="Content Placeholder 2">
            <a:extLst>
              <a:ext uri="{FF2B5EF4-FFF2-40B4-BE49-F238E27FC236}">
                <a16:creationId xmlns:a16="http://schemas.microsoft.com/office/drawing/2014/main" id="{CC5797D3-FD8E-0701-C082-935C83CAD15C}"/>
              </a:ext>
            </a:extLst>
          </p:cNvPr>
          <p:cNvSpPr>
            <a:spLocks noGrp="1"/>
          </p:cNvSpPr>
          <p:nvPr>
            <p:ph idx="1"/>
          </p:nvPr>
        </p:nvSpPr>
        <p:spPr>
          <a:xfrm>
            <a:off x="2231136" y="2638044"/>
            <a:ext cx="7729728" cy="3101983"/>
          </a:xfrm>
        </p:spPr>
        <p:txBody>
          <a:bodyPr>
            <a:normAutofit/>
          </a:bodyPr>
          <a:lstStyle/>
          <a:p>
            <a:pPr algn="ctr"/>
            <a:r>
              <a:rPr lang="en-US" dirty="0">
                <a:latin typeface="Times New Roman" panose="02020603050405020304" pitchFamily="18" charset="0"/>
                <a:cs typeface="Times New Roman" panose="02020603050405020304" pitchFamily="18" charset="0"/>
              </a:rPr>
              <a:t>Autonomous braking system </a:t>
            </a:r>
          </a:p>
          <a:p>
            <a:pPr algn="ctr"/>
            <a:r>
              <a:rPr lang="en-US" dirty="0">
                <a:latin typeface="Times New Roman" panose="02020603050405020304" pitchFamily="18" charset="0"/>
                <a:cs typeface="Times New Roman" panose="02020603050405020304" pitchFamily="18" charset="0"/>
              </a:rPr>
              <a:t>Front impact airbags </a:t>
            </a:r>
          </a:p>
          <a:p>
            <a:pPr algn="ctr"/>
            <a:r>
              <a:rPr lang="en-US" dirty="0">
                <a:latin typeface="Times New Roman" panose="02020603050405020304" pitchFamily="18" charset="0"/>
                <a:cs typeface="Times New Roman" panose="02020603050405020304" pitchFamily="18" charset="0"/>
              </a:rPr>
              <a:t>Side Impact air bags</a:t>
            </a:r>
          </a:p>
          <a:p>
            <a:pPr algn="ctr"/>
            <a:r>
              <a:rPr lang="en-US" dirty="0">
                <a:latin typeface="Times New Roman" panose="02020603050405020304" pitchFamily="18" charset="0"/>
                <a:cs typeface="Times New Roman" panose="02020603050405020304" pitchFamily="18" charset="0"/>
              </a:rPr>
              <a:t>Stability control</a:t>
            </a:r>
          </a:p>
          <a:p>
            <a:pPr algn="ctr"/>
            <a:r>
              <a:rPr lang="en-US" dirty="0">
                <a:latin typeface="Times New Roman" panose="02020603050405020304" pitchFamily="18" charset="0"/>
                <a:cs typeface="Times New Roman" panose="02020603050405020304" pitchFamily="18" charset="0"/>
              </a:rPr>
              <a:t>Blind spot warning </a:t>
            </a:r>
          </a:p>
          <a:p>
            <a:pPr algn="ctr"/>
            <a:r>
              <a:rPr lang="en-US" dirty="0">
                <a:latin typeface="Times New Roman" panose="02020603050405020304" pitchFamily="18" charset="0"/>
                <a:cs typeface="Times New Roman" panose="02020603050405020304" pitchFamily="18" charset="0"/>
              </a:rPr>
              <a:t>High speed emergency braking </a:t>
            </a:r>
          </a:p>
        </p:txBody>
      </p:sp>
    </p:spTree>
    <p:extLst>
      <p:ext uri="{BB962C8B-B14F-4D97-AF65-F5344CB8AC3E}">
        <p14:creationId xmlns:p14="http://schemas.microsoft.com/office/powerpoint/2010/main" val="3977701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2F642-4411-7489-40AD-9F34FFA7EAC1}"/>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000">
                <a:solidFill>
                  <a:schemeClr val="bg1"/>
                </a:solidFill>
              </a:rPr>
              <a:t>Each safety feature that relate to the physics principals </a:t>
            </a:r>
          </a:p>
        </p:txBody>
      </p:sp>
      <p:sp>
        <p:nvSpPr>
          <p:cNvPr id="3" name="Content Placeholder 2">
            <a:extLst>
              <a:ext uri="{FF2B5EF4-FFF2-40B4-BE49-F238E27FC236}">
                <a16:creationId xmlns:a16="http://schemas.microsoft.com/office/drawing/2014/main" id="{B2DA541D-B2E2-9D68-1671-AF0DE470712D}"/>
              </a:ext>
            </a:extLst>
          </p:cNvPr>
          <p:cNvSpPr>
            <a:spLocks noGrp="1"/>
          </p:cNvSpPr>
          <p:nvPr>
            <p:ph idx="1"/>
          </p:nvPr>
        </p:nvSpPr>
        <p:spPr>
          <a:xfrm>
            <a:off x="643468" y="2638044"/>
            <a:ext cx="3363974" cy="3415622"/>
          </a:xfrm>
        </p:spPr>
        <p:txBody>
          <a:bodyPr>
            <a:normAutofit/>
          </a:bodyPr>
          <a:lstStyle/>
          <a:p>
            <a:pPr>
              <a:lnSpc>
                <a:spcPct val="90000"/>
              </a:lnSpc>
            </a:pPr>
            <a:r>
              <a:rPr lang="en-US">
                <a:solidFill>
                  <a:schemeClr val="bg1"/>
                </a:solidFill>
                <a:latin typeface="Times New Roman" panose="02020603050405020304" pitchFamily="18" charset="0"/>
                <a:cs typeface="Times New Roman" panose="02020603050405020304" pitchFamily="18" charset="0"/>
              </a:rPr>
              <a:t>Autonomous braking system- principal A </a:t>
            </a:r>
          </a:p>
          <a:p>
            <a:pPr>
              <a:lnSpc>
                <a:spcPct val="90000"/>
              </a:lnSpc>
            </a:pPr>
            <a:r>
              <a:rPr lang="en-US">
                <a:solidFill>
                  <a:schemeClr val="bg1"/>
                </a:solidFill>
                <a:latin typeface="Times New Roman" panose="02020603050405020304" pitchFamily="18" charset="0"/>
                <a:cs typeface="Times New Roman" panose="02020603050405020304" pitchFamily="18" charset="0"/>
              </a:rPr>
              <a:t>Front impact airbags- principal C</a:t>
            </a:r>
          </a:p>
          <a:p>
            <a:pPr>
              <a:lnSpc>
                <a:spcPct val="90000"/>
              </a:lnSpc>
            </a:pPr>
            <a:r>
              <a:rPr lang="en-US">
                <a:solidFill>
                  <a:schemeClr val="bg1"/>
                </a:solidFill>
                <a:latin typeface="Times New Roman" panose="02020603050405020304" pitchFamily="18" charset="0"/>
                <a:cs typeface="Times New Roman" panose="02020603050405020304" pitchFamily="18" charset="0"/>
              </a:rPr>
              <a:t>Side Impact air bags- principal D</a:t>
            </a:r>
          </a:p>
          <a:p>
            <a:pPr>
              <a:lnSpc>
                <a:spcPct val="90000"/>
              </a:lnSpc>
            </a:pPr>
            <a:r>
              <a:rPr lang="en-US">
                <a:solidFill>
                  <a:schemeClr val="bg1"/>
                </a:solidFill>
                <a:latin typeface="Times New Roman" panose="02020603050405020304" pitchFamily="18" charset="0"/>
                <a:cs typeface="Times New Roman" panose="02020603050405020304" pitchFamily="18" charset="0"/>
              </a:rPr>
              <a:t>Stability control- principal B</a:t>
            </a:r>
          </a:p>
          <a:p>
            <a:pPr>
              <a:lnSpc>
                <a:spcPct val="90000"/>
              </a:lnSpc>
            </a:pPr>
            <a:r>
              <a:rPr lang="en-US">
                <a:solidFill>
                  <a:schemeClr val="bg1"/>
                </a:solidFill>
                <a:latin typeface="Times New Roman" panose="02020603050405020304" pitchFamily="18" charset="0"/>
                <a:cs typeface="Times New Roman" panose="02020603050405020304" pitchFamily="18" charset="0"/>
              </a:rPr>
              <a:t>Blind spot warning- Principal A</a:t>
            </a:r>
          </a:p>
          <a:p>
            <a:pPr>
              <a:lnSpc>
                <a:spcPct val="90000"/>
              </a:lnSpc>
            </a:pPr>
            <a:r>
              <a:rPr lang="en-US">
                <a:solidFill>
                  <a:schemeClr val="bg1"/>
                </a:solidFill>
                <a:latin typeface="Times New Roman" panose="02020603050405020304" pitchFamily="18" charset="0"/>
                <a:cs typeface="Times New Roman" panose="02020603050405020304" pitchFamily="18" charset="0"/>
              </a:rPr>
              <a:t>High speed emergency braking B</a:t>
            </a:r>
          </a:p>
          <a:p>
            <a:pPr>
              <a:lnSpc>
                <a:spcPct val="90000"/>
              </a:lnSpc>
            </a:pPr>
            <a:endParaRPr lang="en-US">
              <a:solidFill>
                <a:schemeClr val="bg1"/>
              </a:solidFill>
            </a:endParaRPr>
          </a:p>
        </p:txBody>
      </p:sp>
      <p:pic>
        <p:nvPicPr>
          <p:cNvPr id="5" name="Picture 4" descr="A white car parked on a road&#10;&#10;Description automatically generated with medium confidence">
            <a:extLst>
              <a:ext uri="{FF2B5EF4-FFF2-40B4-BE49-F238E27FC236}">
                <a16:creationId xmlns:a16="http://schemas.microsoft.com/office/drawing/2014/main" id="{1E22C49E-FA67-530B-5400-D8EC3F0BE341}"/>
              </a:ext>
            </a:extLst>
          </p:cNvPr>
          <p:cNvPicPr>
            <a:picLocks noChangeAspect="1"/>
          </p:cNvPicPr>
          <p:nvPr/>
        </p:nvPicPr>
        <p:blipFill>
          <a:blip r:embed="rId2"/>
          <a:stretch>
            <a:fillRect/>
          </a:stretch>
        </p:blipFill>
        <p:spPr>
          <a:xfrm>
            <a:off x="5297763" y="1590538"/>
            <a:ext cx="6250769" cy="3516057"/>
          </a:xfrm>
          <a:prstGeom prst="rect">
            <a:avLst/>
          </a:prstGeom>
        </p:spPr>
      </p:pic>
    </p:spTree>
    <p:extLst>
      <p:ext uri="{BB962C8B-B14F-4D97-AF65-F5344CB8AC3E}">
        <p14:creationId xmlns:p14="http://schemas.microsoft.com/office/powerpoint/2010/main" val="415645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8302-4E0F-0361-E013-3E0600993DD6}"/>
              </a:ext>
            </a:extLst>
          </p:cNvPr>
          <p:cNvSpPr>
            <a:spLocks noGrp="1"/>
          </p:cNvSpPr>
          <p:nvPr>
            <p:ph type="title"/>
          </p:nvPr>
        </p:nvSpPr>
        <p:spPr>
          <a:xfrm>
            <a:off x="5458692" y="964692"/>
            <a:ext cx="5928637" cy="1188720"/>
          </a:xfrm>
        </p:spPr>
        <p:txBody>
          <a:bodyPr>
            <a:normAutofit fontScale="90000"/>
          </a:bodyPr>
          <a:lstStyle/>
          <a:p>
            <a:r>
              <a:rPr lang="en-US" dirty="0"/>
              <a:t>1929 Ford Model A Roadster unsafety features</a:t>
            </a:r>
          </a:p>
        </p:txBody>
      </p:sp>
      <p:pic>
        <p:nvPicPr>
          <p:cNvPr id="7" name="Picture 6" descr="An old fashioned car&#10;&#10;Description automatically generated with low confidence">
            <a:extLst>
              <a:ext uri="{FF2B5EF4-FFF2-40B4-BE49-F238E27FC236}">
                <a16:creationId xmlns:a16="http://schemas.microsoft.com/office/drawing/2014/main" id="{18D61B20-E411-D1CB-D03C-FC88872E1539}"/>
              </a:ext>
            </a:extLst>
          </p:cNvPr>
          <p:cNvPicPr>
            <a:picLocks noChangeAspect="1"/>
          </p:cNvPicPr>
          <p:nvPr/>
        </p:nvPicPr>
        <p:blipFill rotWithShape="1">
          <a:blip r:embed="rId2"/>
          <a:srcRect l="2064" r="7187" b="-2"/>
          <a:stretch/>
        </p:blipFill>
        <p:spPr>
          <a:xfrm>
            <a:off x="-274" y="-1"/>
            <a:ext cx="4654296" cy="3410712"/>
          </a:xfrm>
          <a:prstGeom prst="rect">
            <a:avLst/>
          </a:prstGeom>
        </p:spPr>
      </p:pic>
      <p:pic>
        <p:nvPicPr>
          <p:cNvPr id="5" name="Picture 4" descr="An old car parked in a field&#10;&#10;Description automatically generated with medium confidence">
            <a:extLst>
              <a:ext uri="{FF2B5EF4-FFF2-40B4-BE49-F238E27FC236}">
                <a16:creationId xmlns:a16="http://schemas.microsoft.com/office/drawing/2014/main" id="{99B50C8F-0C3E-621A-9B0B-DE782AA806FA}"/>
              </a:ext>
            </a:extLst>
          </p:cNvPr>
          <p:cNvPicPr>
            <a:picLocks noChangeAspect="1"/>
          </p:cNvPicPr>
          <p:nvPr/>
        </p:nvPicPr>
        <p:blipFill rotWithShape="1">
          <a:blip r:embed="rId3"/>
          <a:srcRect l="4863" r="4053" b="-2"/>
          <a:stretch/>
        </p:blipFill>
        <p:spPr>
          <a:xfrm>
            <a:off x="20" y="3447288"/>
            <a:ext cx="4654000" cy="3410712"/>
          </a:xfrm>
          <a:prstGeom prst="rect">
            <a:avLst/>
          </a:prstGeom>
        </p:spPr>
      </p:pic>
      <p:sp>
        <p:nvSpPr>
          <p:cNvPr id="3" name="Content Placeholder 2">
            <a:extLst>
              <a:ext uri="{FF2B5EF4-FFF2-40B4-BE49-F238E27FC236}">
                <a16:creationId xmlns:a16="http://schemas.microsoft.com/office/drawing/2014/main" id="{D787C466-A13E-67C4-509A-53A5E0581C19}"/>
              </a:ext>
            </a:extLst>
          </p:cNvPr>
          <p:cNvSpPr>
            <a:spLocks noGrp="1"/>
          </p:cNvSpPr>
          <p:nvPr>
            <p:ph idx="1"/>
          </p:nvPr>
        </p:nvSpPr>
        <p:spPr>
          <a:xfrm>
            <a:off x="5462016" y="2638044"/>
            <a:ext cx="6050429" cy="3822717"/>
          </a:xfrm>
        </p:spPr>
        <p:txBody>
          <a:bodyPr>
            <a:normAutofit/>
          </a:bodyPr>
          <a:lstStyle/>
          <a:p>
            <a:r>
              <a:rPr lang="en-US" dirty="0">
                <a:latin typeface="Times New Roman" panose="02020603050405020304" pitchFamily="18" charset="0"/>
                <a:cs typeface="Times New Roman" panose="02020603050405020304" pitchFamily="18" charset="0"/>
              </a:rPr>
              <a:t>The crumple zones on the car will cause drastic impact to the vehicle</a:t>
            </a:r>
          </a:p>
          <a:p>
            <a:r>
              <a:rPr lang="en-US" dirty="0">
                <a:latin typeface="Times New Roman" panose="02020603050405020304" pitchFamily="18" charset="0"/>
                <a:cs typeface="Times New Roman" panose="02020603050405020304" pitchFamily="18" charset="0"/>
              </a:rPr>
              <a:t>No visible airbags </a:t>
            </a:r>
          </a:p>
          <a:p>
            <a:r>
              <a:rPr lang="en-US" dirty="0">
                <a:latin typeface="Times New Roman" panose="02020603050405020304" pitchFamily="18" charset="0"/>
                <a:cs typeface="Times New Roman" panose="02020603050405020304" pitchFamily="18" charset="0"/>
              </a:rPr>
              <a:t>The roof is flimsily and could break in certain weather conditions</a:t>
            </a:r>
          </a:p>
          <a:p>
            <a:r>
              <a:rPr lang="en-US" dirty="0">
                <a:latin typeface="Times New Roman" panose="02020603050405020304" pitchFamily="18" charset="0"/>
                <a:cs typeface="Times New Roman" panose="02020603050405020304" pitchFamily="18" charset="0"/>
              </a:rPr>
              <a:t>The wheels are quite thin</a:t>
            </a:r>
          </a:p>
          <a:p>
            <a:r>
              <a:rPr lang="en-US" dirty="0">
                <a:latin typeface="Times New Roman" panose="02020603050405020304" pitchFamily="18" charset="0"/>
                <a:cs typeface="Times New Roman" panose="02020603050405020304" pitchFamily="18" charset="0"/>
              </a:rPr>
              <a:t>No side mirrors (optional to add)</a:t>
            </a:r>
          </a:p>
          <a:p>
            <a:r>
              <a:rPr lang="en-US" dirty="0">
                <a:latin typeface="Times New Roman" panose="02020603050405020304" pitchFamily="18" charset="0"/>
                <a:cs typeface="Times New Roman" panose="02020603050405020304" pitchFamily="18" charset="0"/>
              </a:rPr>
              <a:t>Spare tire on the side or on the back of the car which is quite dangerous</a:t>
            </a:r>
          </a:p>
          <a:p>
            <a:r>
              <a:rPr lang="en-US" dirty="0">
                <a:latin typeface="Times New Roman" panose="02020603050405020304" pitchFamily="18" charset="0"/>
                <a:cs typeface="Times New Roman" panose="02020603050405020304" pitchFamily="18" charset="0"/>
              </a:rPr>
              <a:t>Seatbelts only go over the waist of the occupant </a:t>
            </a:r>
          </a:p>
          <a:p>
            <a:endParaRPr lang="en-US" dirty="0"/>
          </a:p>
          <a:p>
            <a:endParaRPr lang="en-US" dirty="0"/>
          </a:p>
        </p:txBody>
      </p:sp>
    </p:spTree>
    <p:extLst>
      <p:ext uri="{BB962C8B-B14F-4D97-AF65-F5344CB8AC3E}">
        <p14:creationId xmlns:p14="http://schemas.microsoft.com/office/powerpoint/2010/main" val="322142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old car parked in a field&#10;&#10;Description automatically generated with medium confidence">
            <a:extLst>
              <a:ext uri="{FF2B5EF4-FFF2-40B4-BE49-F238E27FC236}">
                <a16:creationId xmlns:a16="http://schemas.microsoft.com/office/drawing/2014/main" id="{27ABFCA7-D698-3997-9F69-3AD8A1520DCD}"/>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897C8F3-7F63-DE86-36DB-1E5C2D12125A}"/>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Each unsafety feature that relates to the physics principals </a:t>
            </a:r>
          </a:p>
        </p:txBody>
      </p:sp>
      <p:sp>
        <p:nvSpPr>
          <p:cNvPr id="3" name="Content Placeholder 2">
            <a:extLst>
              <a:ext uri="{FF2B5EF4-FFF2-40B4-BE49-F238E27FC236}">
                <a16:creationId xmlns:a16="http://schemas.microsoft.com/office/drawing/2014/main" id="{BA83F8B4-F99A-6F9B-EE69-29B70DE7F17F}"/>
              </a:ext>
            </a:extLst>
          </p:cNvPr>
          <p:cNvSpPr>
            <a:spLocks noGrp="1"/>
          </p:cNvSpPr>
          <p:nvPr>
            <p:ph idx="1"/>
          </p:nvPr>
        </p:nvSpPr>
        <p:spPr>
          <a:xfrm>
            <a:off x="2231136" y="2638044"/>
            <a:ext cx="7729728" cy="3101983"/>
          </a:xfrm>
        </p:spPr>
        <p:txBody>
          <a:bodyPr>
            <a:normAutofit/>
          </a:bodyPr>
          <a:lstStyle/>
          <a:p>
            <a:pPr>
              <a:lnSpc>
                <a:spcPct val="90000"/>
              </a:lnSpc>
            </a:pPr>
            <a:r>
              <a:rPr lang="en-US">
                <a:latin typeface="Times New Roman" panose="02020603050405020304" pitchFamily="18" charset="0"/>
                <a:cs typeface="Times New Roman" panose="02020603050405020304" pitchFamily="18" charset="0"/>
              </a:rPr>
              <a:t>The crumple zones on the car will cause drastic impact to the vehicle- Principal A</a:t>
            </a:r>
          </a:p>
          <a:p>
            <a:pPr>
              <a:lnSpc>
                <a:spcPct val="90000"/>
              </a:lnSpc>
            </a:pPr>
            <a:r>
              <a:rPr lang="en-US">
                <a:latin typeface="Times New Roman" panose="02020603050405020304" pitchFamily="18" charset="0"/>
                <a:cs typeface="Times New Roman" panose="02020603050405020304" pitchFamily="18" charset="0"/>
              </a:rPr>
              <a:t>No visible airbags- principal C</a:t>
            </a:r>
          </a:p>
          <a:p>
            <a:pPr>
              <a:lnSpc>
                <a:spcPct val="90000"/>
              </a:lnSpc>
            </a:pPr>
            <a:r>
              <a:rPr lang="en-US">
                <a:latin typeface="Times New Roman" panose="02020603050405020304" pitchFamily="18" charset="0"/>
                <a:cs typeface="Times New Roman" panose="02020603050405020304" pitchFamily="18" charset="0"/>
              </a:rPr>
              <a:t>The roof is flimsily and could break in certain weather conditions- principal D</a:t>
            </a:r>
          </a:p>
          <a:p>
            <a:pPr>
              <a:lnSpc>
                <a:spcPct val="90000"/>
              </a:lnSpc>
            </a:pPr>
            <a:r>
              <a:rPr lang="en-US">
                <a:latin typeface="Times New Roman" panose="02020603050405020304" pitchFamily="18" charset="0"/>
                <a:cs typeface="Times New Roman" panose="02020603050405020304" pitchFamily="18" charset="0"/>
              </a:rPr>
              <a:t>The wheels are quite thin- principal B</a:t>
            </a:r>
          </a:p>
          <a:p>
            <a:pPr>
              <a:lnSpc>
                <a:spcPct val="90000"/>
              </a:lnSpc>
            </a:pPr>
            <a:r>
              <a:rPr lang="en-US">
                <a:latin typeface="Times New Roman" panose="02020603050405020304" pitchFamily="18" charset="0"/>
                <a:cs typeface="Times New Roman" panose="02020603050405020304" pitchFamily="18" charset="0"/>
              </a:rPr>
              <a:t>No side mirrors (optional to add)- principal B</a:t>
            </a:r>
          </a:p>
          <a:p>
            <a:pPr>
              <a:lnSpc>
                <a:spcPct val="90000"/>
              </a:lnSpc>
            </a:pPr>
            <a:r>
              <a:rPr lang="en-US">
                <a:latin typeface="Times New Roman" panose="02020603050405020304" pitchFamily="18" charset="0"/>
                <a:cs typeface="Times New Roman" panose="02020603050405020304" pitchFamily="18" charset="0"/>
              </a:rPr>
              <a:t>Spare tire on the side or on the back of the car which is quite dangerous- Principal B</a:t>
            </a:r>
          </a:p>
          <a:p>
            <a:pPr>
              <a:lnSpc>
                <a:spcPct val="90000"/>
              </a:lnSpc>
            </a:pPr>
            <a:r>
              <a:rPr lang="en-US">
                <a:latin typeface="Times New Roman" panose="02020603050405020304" pitchFamily="18" charset="0"/>
                <a:cs typeface="Times New Roman" panose="02020603050405020304" pitchFamily="18" charset="0"/>
              </a:rPr>
              <a:t>Seatbelts only go over the waist of the occupant- principal D</a:t>
            </a:r>
          </a:p>
          <a:p>
            <a:pPr>
              <a:lnSpc>
                <a:spcPct val="90000"/>
              </a:lnSpc>
            </a:pPr>
            <a:endParaRPr lang="en-US">
              <a:latin typeface="Times New Roman" panose="02020603050405020304" pitchFamily="18" charset="0"/>
              <a:cs typeface="Times New Roman" panose="02020603050405020304" pitchFamily="18" charset="0"/>
            </a:endParaRPr>
          </a:p>
          <a:p>
            <a:pPr>
              <a:lnSpc>
                <a:spcPct val="90000"/>
              </a:lnSpc>
            </a:pPr>
            <a:endParaRPr lang="en-US"/>
          </a:p>
        </p:txBody>
      </p:sp>
    </p:spTree>
    <p:extLst>
      <p:ext uri="{BB962C8B-B14F-4D97-AF65-F5344CB8AC3E}">
        <p14:creationId xmlns:p14="http://schemas.microsoft.com/office/powerpoint/2010/main" val="3979702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3941D31-5FBF-4803-A040-230F6BC588FA}"/>
</file>

<file path=customXml/itemProps2.xml><?xml version="1.0" encoding="utf-8"?>
<ds:datastoreItem xmlns:ds="http://schemas.openxmlformats.org/officeDocument/2006/customXml" ds:itemID="{22E384FE-8EB9-4569-B9BD-55430B101FCE}"/>
</file>

<file path=customXml/itemProps3.xml><?xml version="1.0" encoding="utf-8"?>
<ds:datastoreItem xmlns:ds="http://schemas.openxmlformats.org/officeDocument/2006/customXml" ds:itemID="{E91C1C52-D958-49BD-8ACD-E373D03E659D}"/>
</file>

<file path=docProps/app.xml><?xml version="1.0" encoding="utf-8"?>
<Properties xmlns="http://schemas.openxmlformats.org/officeDocument/2006/extended-properties" xmlns:vt="http://schemas.openxmlformats.org/officeDocument/2006/docPropsVTypes">
  <Template>{4CCCD267-5C13-3C4A-AF07-5816C69DDE0A}tf10001120</Template>
  <TotalTime>1790</TotalTime>
  <Words>1520</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Parcel</vt:lpstr>
      <vt:lpstr>Task 11- Physics behind car safety features</vt:lpstr>
      <vt:lpstr> Increasing the time of the collision or the time the occupants take to stop </vt:lpstr>
      <vt:lpstr>Spreading the forces of impact over the largest possible area &amp; ensuring stability of the vehicle. </vt:lpstr>
      <vt:lpstr>Minimizing contact of the person with the interior of the vehicle </vt:lpstr>
      <vt:lpstr>Keeping the person inside the vehicle </vt:lpstr>
      <vt:lpstr>2021 Range Rover safety features </vt:lpstr>
      <vt:lpstr>Each safety feature that relate to the physics principals </vt:lpstr>
      <vt:lpstr>1929 Ford Model A Roadster unsafety features</vt:lpstr>
      <vt:lpstr>Each unsafety feature that relates to the physics principals </vt:lpstr>
      <vt:lpstr>the role of safety in a car design</vt:lpstr>
      <vt:lpstr>Improvements for safety features in cars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11</dc:title>
  <dc:creator>Jazmyn Fijac</dc:creator>
  <cp:lastModifiedBy>Jazmyn Fijac</cp:lastModifiedBy>
  <cp:revision>110</cp:revision>
  <dcterms:created xsi:type="dcterms:W3CDTF">2022-08-24T14:29:42Z</dcterms:created>
  <dcterms:modified xsi:type="dcterms:W3CDTF">2022-09-05T15:02:34Z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