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entation.xml" ContentType="application/vnd.openxmlformats-officedocument.presentationml.presentation.main+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slideLayouts/slideLayout5.xml" ContentType="application/vnd.openxmlformats-officedocument.presentationml.slideLayou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0"/>
  </p:normalViewPr>
  <p:slideViewPr>
    <p:cSldViewPr snapToGrid="0">
      <p:cViewPr varScale="1">
        <p:scale>
          <a:sx n="137" d="100"/>
          <a:sy n="137" d="100"/>
        </p:scale>
        <p:origin x="920"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73a04f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4945ad54c2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4945ad54c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4945ad54c2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4945ad54c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49995ac544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49995ac54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6f73a04f_0_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c6f73a04f_0_1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c6f73a04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6f73a04f_0_2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6f73a04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73a04f_0_4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73a04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c6f73a04f_0_3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c6f73a04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4945ad54c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4945ad54c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4945ad54c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4945ad54c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4945ad54c2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4945ad54c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www.spitzerfordhartville.com/new-ford-f-150-safety-and-tech-features.html#:~:text=Standard%20features%20on%20every%20new,Braking%2C%20and%20Blind%20Spot%20Monitors"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s://www.timetoast.com/timelines/1955-porsche-550-spyde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Task 11: </a:t>
            </a:r>
            <a:endParaRPr/>
          </a:p>
          <a:p>
            <a:pPr marL="0" lvl="0" indent="0" algn="l" rtl="0">
              <a:spcBef>
                <a:spcPts val="0"/>
              </a:spcBef>
              <a:spcAft>
                <a:spcPts val="0"/>
              </a:spcAft>
              <a:buNone/>
            </a:pPr>
            <a:r>
              <a:rPr lang="en"/>
              <a:t>Forces &amp; Vehicle Safety</a:t>
            </a:r>
            <a:endParaRPr/>
          </a:p>
        </p:txBody>
      </p:sp>
      <p:sp>
        <p:nvSpPr>
          <p:cNvPr id="68" name="Google Shape;68;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by Ciara Falaniko  </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role of safety in a car design:</a:t>
            </a:r>
            <a:endParaRPr/>
          </a:p>
        </p:txBody>
      </p:sp>
      <p:sp>
        <p:nvSpPr>
          <p:cNvPr id="129" name="Google Shape;129;p22"/>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000000"/>
                </a:solidFill>
              </a:rPr>
              <a:t>   The role of safety in a design of a car provides the best possible chance of survival to the occupants who ride in the vehicle. </a:t>
            </a:r>
            <a:endParaRPr sz="1400">
              <a:solidFill>
                <a:srgbClr val="000000"/>
              </a:solidFill>
            </a:endParaRPr>
          </a:p>
          <a:p>
            <a:pPr marL="0" lvl="0" indent="0" algn="l" rtl="0">
              <a:spcBef>
                <a:spcPts val="0"/>
              </a:spcBef>
              <a:spcAft>
                <a:spcPts val="0"/>
              </a:spcAft>
              <a:buNone/>
            </a:pPr>
            <a:endParaRPr sz="1400">
              <a:solidFill>
                <a:srgbClr val="000000"/>
              </a:solidFill>
            </a:endParaRPr>
          </a:p>
          <a:p>
            <a:pPr marL="0" lvl="0" indent="0" algn="l" rtl="0">
              <a:spcBef>
                <a:spcPts val="0"/>
              </a:spcBef>
              <a:spcAft>
                <a:spcPts val="0"/>
              </a:spcAft>
              <a:buNone/>
            </a:pPr>
            <a:r>
              <a:rPr lang="en" sz="1400">
                <a:solidFill>
                  <a:srgbClr val="000000"/>
                </a:solidFill>
              </a:rPr>
              <a:t>With the new technology and systems put into each new design that help the vehicle, this also helps the driver become more aware as well as save the vehicle itself if it were to get into a collision.</a:t>
            </a:r>
            <a:endParaRPr sz="1400">
              <a:solidFill>
                <a:srgbClr val="000000"/>
              </a:solidFill>
            </a:endParaRPr>
          </a:p>
          <a:p>
            <a:pPr marL="0" lvl="0" indent="0" algn="l" rtl="0">
              <a:spcBef>
                <a:spcPts val="0"/>
              </a:spcBef>
              <a:spcAft>
                <a:spcPts val="0"/>
              </a:spcAft>
              <a:buNone/>
            </a:pPr>
            <a:endParaRPr sz="1400">
              <a:solidFill>
                <a:srgbClr val="000000"/>
              </a:solidFill>
            </a:endParaRPr>
          </a:p>
          <a:p>
            <a:pPr marL="0" lvl="0" indent="0" algn="l" rtl="0">
              <a:spcBef>
                <a:spcPts val="0"/>
              </a:spcBef>
              <a:spcAft>
                <a:spcPts val="0"/>
              </a:spcAft>
              <a:buNone/>
            </a:pPr>
            <a:r>
              <a:rPr lang="en" sz="1400">
                <a:solidFill>
                  <a:srgbClr val="000000"/>
                </a:solidFill>
              </a:rPr>
              <a:t>Cars are constantly developing into something safer and technologically helpful that it may save the occupants that are in it and it may even help avoid a collision all together. </a:t>
            </a:r>
            <a:endParaRPr sz="14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Improvements that could be made with the principles of physics:</a:t>
            </a:r>
            <a:endParaRPr/>
          </a:p>
        </p:txBody>
      </p:sp>
      <p:sp>
        <p:nvSpPr>
          <p:cNvPr id="135" name="Google Shape;135;p23"/>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000000"/>
                </a:solidFill>
                <a:highlight>
                  <a:srgbClr val="FFFFFF"/>
                </a:highlight>
              </a:rPr>
              <a:t>Suggest improvements using principles of physics</a:t>
            </a:r>
            <a:endParaRPr sz="1000">
              <a:solidFill>
                <a:srgbClr val="000000"/>
              </a:solidFill>
              <a:highlight>
                <a:srgbClr val="FFFFFF"/>
              </a:highlight>
            </a:endParaRPr>
          </a:p>
          <a:p>
            <a:pPr marL="0" lvl="0" indent="0" algn="l" rtl="0">
              <a:spcBef>
                <a:spcPts val="600"/>
              </a:spcBef>
              <a:spcAft>
                <a:spcPts val="1600"/>
              </a:spcAft>
              <a:buNone/>
            </a:pPr>
            <a:endParaRPr/>
          </a:p>
        </p:txBody>
      </p:sp>
      <p:sp>
        <p:nvSpPr>
          <p:cNvPr id="136" name="Google Shape;136;p23"/>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References:</a:t>
            </a:r>
            <a:endParaRPr/>
          </a:p>
        </p:txBody>
      </p:sp>
      <p:sp>
        <p:nvSpPr>
          <p:cNvPr id="142" name="Google Shape;142;p2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u="sng">
                <a:solidFill>
                  <a:schemeClr val="hlink"/>
                </a:solidFill>
                <a:hlinkClick r:id="rId3"/>
              </a:rPr>
              <a:t>2021 Ford F-150 Safety and Tech Features</a:t>
            </a:r>
            <a:r>
              <a:rPr lang="en" sz="1200"/>
              <a:t>.</a:t>
            </a:r>
            <a:endParaRPr sz="1200"/>
          </a:p>
          <a:p>
            <a:pPr marL="457200" lvl="0" indent="-304800" algn="l" rtl="0">
              <a:spcBef>
                <a:spcPts val="0"/>
              </a:spcBef>
              <a:spcAft>
                <a:spcPts val="0"/>
              </a:spcAft>
              <a:buSzPts val="1200"/>
              <a:buChar char="-"/>
            </a:pPr>
            <a:r>
              <a:rPr lang="en" sz="1200" u="sng">
                <a:solidFill>
                  <a:schemeClr val="hlink"/>
                </a:solidFill>
                <a:hlinkClick r:id="rId4"/>
              </a:rPr>
              <a:t>Chevrolet bel air safety features timeline</a:t>
            </a:r>
            <a:endParaRPr sz="1200"/>
          </a:p>
          <a:p>
            <a:pPr marL="457200" lvl="0" indent="-304800" algn="l" rtl="0">
              <a:spcBef>
                <a:spcPts val="0"/>
              </a:spcBef>
              <a:spcAft>
                <a:spcPts val="0"/>
              </a:spcAft>
              <a:buSzPts val="1200"/>
              <a:buChar char="-"/>
            </a:pP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457200" lvl="0" indent="-431800" algn="l" rtl="0">
              <a:spcBef>
                <a:spcPts val="0"/>
              </a:spcBef>
              <a:spcAft>
                <a:spcPts val="0"/>
              </a:spcAft>
              <a:buSzPts val="3200"/>
              <a:buAutoNum type="alphaUcPeriod"/>
            </a:pPr>
            <a:r>
              <a:rPr lang="en"/>
              <a:t>Increasing the time of the collision / the time occupants take to stop</a:t>
            </a:r>
            <a:endParaRPr/>
          </a:p>
        </p:txBody>
      </p:sp>
      <p:sp>
        <p:nvSpPr>
          <p:cNvPr id="74" name="Google Shape;74;p1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Crumple zones are areas of a vehicle that’ll crumple and bend in the event of a collision. Absorbing some of the energy from the impact stops it from being transferred to the vehicles occupants. Since engineers must remember that a various amount of variables including size, weight, and the stress that a vehicle will receive in a collision, it’s not easy designing crumple zones.</a:t>
            </a:r>
            <a:endParaRPr/>
          </a:p>
          <a:p>
            <a:pPr marL="0" lvl="0" indent="0" algn="l" rtl="0">
              <a:spcBef>
                <a:spcPts val="1600"/>
              </a:spcBef>
              <a:spcAft>
                <a:spcPts val="1600"/>
              </a:spcAft>
              <a:buNone/>
            </a:pPr>
            <a:r>
              <a:rPr lang="en"/>
              <a:t>The best way to reduce the initial force with a given amount of mass/speed is to slow down the deceleration. The force of a collision can be reduced greatly by reducing the deceleration by merely a few tenths of a second.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t>B. Spreading the forces of impact over the largest possible area and ensuring stability of the vehicle</a:t>
            </a:r>
            <a:endParaRPr sz="2800"/>
          </a:p>
        </p:txBody>
      </p:sp>
      <p:sp>
        <p:nvSpPr>
          <p:cNvPr id="80" name="Google Shape;80;p1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Crumple zones also help in redistributing a forces impact. It directs the force away from the occupants of the car because the force has to go somewhere.</a:t>
            </a:r>
            <a:endParaRPr/>
          </a:p>
          <a:p>
            <a:pPr marL="0" lvl="0" indent="0" algn="l" rtl="0">
              <a:spcBef>
                <a:spcPts val="1600"/>
              </a:spcBef>
              <a:spcAft>
                <a:spcPts val="1600"/>
              </a:spcAft>
              <a:buNone/>
            </a:pPr>
            <a:r>
              <a:rPr lang="en"/>
              <a:t>Considering the force created in a car collision, whatever happens to the vehicle during impact and the people inside the vehicle will receive some of the force created during the collision. A certain amount of force is transferred to stationary/in motion objects. </a:t>
            </a:r>
            <a:endParaRPr/>
          </a:p>
        </p:txBody>
      </p:sp>
      <p:sp>
        <p:nvSpPr>
          <p:cNvPr id="81" name="Google Shape;81;p1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 crumple zones that are created absorb as much force as possible to protect the components as well as the occupants inside the vehicle.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226078" y="18455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a:t>C. Minimising contact of the person with the interior of the vehicle </a:t>
            </a:r>
            <a:endParaRPr sz="2000"/>
          </a:p>
        </p:txBody>
      </p:sp>
      <p:sp>
        <p:nvSpPr>
          <p:cNvPr id="87" name="Google Shape;87;p16"/>
          <p:cNvSpPr txBox="1">
            <a:spLocks noGrp="1"/>
          </p:cNvSpPr>
          <p:nvPr>
            <p:ph type="body" idx="1"/>
          </p:nvPr>
        </p:nvSpPr>
        <p:spPr>
          <a:xfrm>
            <a:off x="226075" y="113795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seat belts in the vehicle keep the occupant from jostling/moving too much in the event of a sudden stop.</a:t>
            </a:r>
            <a:endParaRPr/>
          </a:p>
          <a:p>
            <a:pPr marL="0" lvl="0" indent="0" algn="l" rtl="0">
              <a:spcBef>
                <a:spcPts val="1600"/>
              </a:spcBef>
              <a:spcAft>
                <a:spcPts val="0"/>
              </a:spcAft>
              <a:buNone/>
            </a:pPr>
            <a:r>
              <a:rPr lang="en"/>
              <a:t>They’re designed to stretch slightly to allow movement which may occur in a collision. This lengthens the time it takes for the body’s movement to return to its original state, reducing it’s force. </a:t>
            </a:r>
            <a:endParaRPr/>
          </a:p>
          <a:p>
            <a:pPr marL="0" lvl="0" indent="0" algn="l" rtl="0">
              <a:spcBef>
                <a:spcPts val="1600"/>
              </a:spcBef>
              <a:spcAft>
                <a:spcPts val="1600"/>
              </a:spcAft>
              <a:buNone/>
            </a:pPr>
            <a:r>
              <a:rPr lang="en"/>
              <a:t>Airbags also lengthens the time it takes for the heads momentum to return to its original position, which also reduces the forces acting on it as well as serving as a cushion to help prevent injuries that may occur to the head.</a:t>
            </a:r>
            <a:endParaRPr/>
          </a:p>
        </p:txBody>
      </p:sp>
      <p:pic>
        <p:nvPicPr>
          <p:cNvPr id="88" name="Google Shape;88;p16"/>
          <p:cNvPicPr preferRelativeResize="0"/>
          <p:nvPr/>
        </p:nvPicPr>
        <p:blipFill>
          <a:blip r:embed="rId3">
            <a:alphaModFix/>
          </a:blip>
          <a:stretch>
            <a:fillRect/>
          </a:stretch>
        </p:blipFill>
        <p:spPr>
          <a:xfrm>
            <a:off x="3262275" y="940500"/>
            <a:ext cx="5881725" cy="32625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226078" y="4235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a:t>D. Keeping the person inside the vehicle</a:t>
            </a:r>
            <a:endParaRPr sz="2200"/>
          </a:p>
        </p:txBody>
      </p:sp>
      <p:sp>
        <p:nvSpPr>
          <p:cNvPr id="94" name="Google Shape;94;p17"/>
          <p:cNvSpPr txBox="1">
            <a:spLocks noGrp="1"/>
          </p:cNvSpPr>
          <p:nvPr>
            <p:ph type="body" idx="1"/>
          </p:nvPr>
        </p:nvSpPr>
        <p:spPr>
          <a:xfrm>
            <a:off x="226075" y="1431050"/>
            <a:ext cx="2808000" cy="278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Newton's </a:t>
            </a:r>
            <a:r>
              <a:rPr lang="en" sz="1400" i="1"/>
              <a:t>Law of Inertia </a:t>
            </a:r>
            <a:r>
              <a:rPr lang="en" sz="1400"/>
              <a:t>states that an object will remain at rest or in a constant motion unless acted upon an unbalanced / external force.</a:t>
            </a:r>
            <a:endParaRPr sz="1400"/>
          </a:p>
          <a:p>
            <a:pPr marL="0" lvl="0" indent="0" algn="l" rtl="0">
              <a:spcBef>
                <a:spcPts val="1600"/>
              </a:spcBef>
              <a:spcAft>
                <a:spcPts val="0"/>
              </a:spcAft>
              <a:buNone/>
            </a:pPr>
            <a:r>
              <a:rPr lang="en" sz="1400"/>
              <a:t>The reason an occupant inside a vehicle doesn’t fly out of a car when in a collision is because the seat belt acts as an unbalanced force that stops the inertia, which in turn keeps the occupant in their current position. </a:t>
            </a:r>
            <a:endParaRPr sz="1400"/>
          </a:p>
          <a:p>
            <a:pPr marL="0" lvl="0" indent="0" algn="l" rtl="0">
              <a:spcBef>
                <a:spcPts val="1600"/>
              </a:spcBef>
              <a:spcAft>
                <a:spcPts val="0"/>
              </a:spcAft>
              <a:buNone/>
            </a:pPr>
            <a:endParaRPr sz="1400"/>
          </a:p>
          <a:p>
            <a:pPr marL="0" lvl="0" indent="0" algn="l" rtl="0">
              <a:spcBef>
                <a:spcPts val="0"/>
              </a:spcBef>
              <a:spcAft>
                <a:spcPts val="0"/>
              </a:spcAft>
              <a:buNone/>
            </a:pPr>
            <a:r>
              <a:rPr lang="en" sz="1400"/>
              <a:t> </a:t>
            </a:r>
            <a:endParaRPr sz="1400"/>
          </a:p>
        </p:txBody>
      </p:sp>
      <p:pic>
        <p:nvPicPr>
          <p:cNvPr id="95" name="Google Shape;95;p17"/>
          <p:cNvPicPr preferRelativeResize="0"/>
          <p:nvPr/>
        </p:nvPicPr>
        <p:blipFill>
          <a:blip r:embed="rId3">
            <a:alphaModFix/>
          </a:blip>
          <a:stretch>
            <a:fillRect/>
          </a:stretch>
        </p:blipFill>
        <p:spPr>
          <a:xfrm>
            <a:off x="3283925" y="745550"/>
            <a:ext cx="5860075" cy="3652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265500" y="8533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800"/>
              <a:t>Chosen Vehicle: </a:t>
            </a:r>
            <a:r>
              <a:rPr lang="en" sz="3800" i="1"/>
              <a:t>Ford F150</a:t>
            </a:r>
            <a:endParaRPr sz="3800" i="1"/>
          </a:p>
        </p:txBody>
      </p:sp>
      <p:sp>
        <p:nvSpPr>
          <p:cNvPr id="101" name="Google Shape;101;p18"/>
          <p:cNvSpPr txBox="1">
            <a:spLocks noGrp="1"/>
          </p:cNvSpPr>
          <p:nvPr>
            <p:ph type="subTitle" idx="1"/>
          </p:nvPr>
        </p:nvSpPr>
        <p:spPr>
          <a:xfrm>
            <a:off x="265500" y="2486503"/>
            <a:ext cx="4045200" cy="1647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a:solidFill>
                  <a:srgbClr val="000000"/>
                </a:solidFill>
              </a:rPr>
              <a:t>The standard features of the Ford F150 comes with </a:t>
            </a:r>
            <a:r>
              <a:rPr lang="en" sz="1400" i="1">
                <a:solidFill>
                  <a:srgbClr val="000000"/>
                </a:solidFill>
              </a:rPr>
              <a:t>automatic emergency braking</a:t>
            </a:r>
            <a:r>
              <a:rPr lang="en" sz="1400">
                <a:solidFill>
                  <a:srgbClr val="000000"/>
                </a:solidFill>
              </a:rPr>
              <a:t> as well as </a:t>
            </a:r>
            <a:r>
              <a:rPr lang="en" sz="1400" i="1">
                <a:solidFill>
                  <a:srgbClr val="000000"/>
                </a:solidFill>
              </a:rPr>
              <a:t>automatic high beams</a:t>
            </a:r>
            <a:r>
              <a:rPr lang="en" sz="1400">
                <a:solidFill>
                  <a:srgbClr val="000000"/>
                </a:solidFill>
              </a:rPr>
              <a:t>. </a:t>
            </a:r>
            <a:endParaRPr sz="1400">
              <a:solidFill>
                <a:srgbClr val="000000"/>
              </a:solidFill>
            </a:endParaRPr>
          </a:p>
          <a:p>
            <a:pPr marL="0" lvl="0" indent="0" algn="l" rtl="0">
              <a:lnSpc>
                <a:spcPct val="115000"/>
              </a:lnSpc>
              <a:spcBef>
                <a:spcPts val="0"/>
              </a:spcBef>
              <a:spcAft>
                <a:spcPts val="0"/>
              </a:spcAft>
              <a:buNone/>
            </a:pPr>
            <a:endParaRPr sz="1400">
              <a:solidFill>
                <a:srgbClr val="000000"/>
              </a:solidFill>
            </a:endParaRPr>
          </a:p>
          <a:p>
            <a:pPr marL="0" lvl="0" indent="0" algn="l" rtl="0">
              <a:lnSpc>
                <a:spcPct val="115000"/>
              </a:lnSpc>
              <a:spcBef>
                <a:spcPts val="0"/>
              </a:spcBef>
              <a:spcAft>
                <a:spcPts val="0"/>
              </a:spcAft>
              <a:buNone/>
            </a:pPr>
            <a:r>
              <a:rPr lang="en" sz="1400">
                <a:solidFill>
                  <a:srgbClr val="000000"/>
                </a:solidFill>
              </a:rPr>
              <a:t>Standard safety features also include </a:t>
            </a:r>
            <a:r>
              <a:rPr lang="en" sz="1400" i="1">
                <a:solidFill>
                  <a:srgbClr val="000000"/>
                </a:solidFill>
              </a:rPr>
              <a:t>active lane control</a:t>
            </a:r>
            <a:r>
              <a:rPr lang="en" sz="1400">
                <a:solidFill>
                  <a:srgbClr val="000000"/>
                </a:solidFill>
              </a:rPr>
              <a:t>, </a:t>
            </a:r>
            <a:r>
              <a:rPr lang="en" sz="1400" i="1">
                <a:solidFill>
                  <a:srgbClr val="000000"/>
                </a:solidFill>
              </a:rPr>
              <a:t>reverse automatic emergency braking</a:t>
            </a:r>
            <a:r>
              <a:rPr lang="en" sz="1400">
                <a:solidFill>
                  <a:srgbClr val="000000"/>
                </a:solidFill>
              </a:rPr>
              <a:t> and </a:t>
            </a:r>
            <a:r>
              <a:rPr lang="en" sz="1400" i="1">
                <a:solidFill>
                  <a:srgbClr val="000000"/>
                </a:solidFill>
              </a:rPr>
              <a:t>blind spot monitors</a:t>
            </a:r>
            <a:r>
              <a:rPr lang="en" sz="1400">
                <a:solidFill>
                  <a:srgbClr val="000000"/>
                </a:solidFill>
              </a:rPr>
              <a:t>.</a:t>
            </a:r>
            <a:endParaRPr sz="1000">
              <a:solidFill>
                <a:srgbClr val="000000"/>
              </a:solidFill>
              <a:highlight>
                <a:srgbClr val="FFFFFF"/>
              </a:highlight>
            </a:endParaRPr>
          </a:p>
        </p:txBody>
      </p:sp>
      <p:pic>
        <p:nvPicPr>
          <p:cNvPr id="102" name="Google Shape;102;p18"/>
          <p:cNvPicPr preferRelativeResize="0"/>
          <p:nvPr/>
        </p:nvPicPr>
        <p:blipFill>
          <a:blip r:embed="rId3">
            <a:alphaModFix/>
          </a:blip>
          <a:stretch>
            <a:fillRect/>
          </a:stretch>
        </p:blipFill>
        <p:spPr>
          <a:xfrm>
            <a:off x="4835400" y="1342744"/>
            <a:ext cx="4045200" cy="245802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Safety features that comply with previously mentioned physics principle/s:</a:t>
            </a:r>
            <a:endParaRPr/>
          </a:p>
        </p:txBody>
      </p:sp>
      <p:sp>
        <p:nvSpPr>
          <p:cNvPr id="108" name="Google Shape;108;p19"/>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i="1">
                <a:solidFill>
                  <a:srgbClr val="000000"/>
                </a:solidFill>
              </a:rPr>
              <a:t>   Seat belts</a:t>
            </a:r>
            <a:r>
              <a:rPr lang="en" sz="1400">
                <a:solidFill>
                  <a:srgbClr val="000000"/>
                </a:solidFill>
              </a:rPr>
              <a:t> fall into the category of Principle D as it coincides with the </a:t>
            </a:r>
            <a:r>
              <a:rPr lang="en" sz="1400" i="1">
                <a:solidFill>
                  <a:srgbClr val="000000"/>
                </a:solidFill>
              </a:rPr>
              <a:t>Law of Inertia</a:t>
            </a:r>
            <a:r>
              <a:rPr lang="en" sz="1400">
                <a:solidFill>
                  <a:srgbClr val="000000"/>
                </a:solidFill>
              </a:rPr>
              <a:t>. In the event of a possible collision, the automatic braking system that the Ford F150 contains would sense fast, oncoming vehicles coming into the direction of the car the occupant resides in. With this action, the car would automatically stop and with the seat belt fastened, it would stop the occupant from any harsh movement towards the interior of the vehicle.  </a:t>
            </a:r>
            <a:endParaRPr sz="1400">
              <a:solidFill>
                <a:srgbClr val="000000"/>
              </a:solidFill>
            </a:endParaRPr>
          </a:p>
          <a:p>
            <a:pPr marL="0" lvl="0" indent="0" algn="l" rtl="0">
              <a:spcBef>
                <a:spcPts val="0"/>
              </a:spcBef>
              <a:spcAft>
                <a:spcPts val="0"/>
              </a:spcAft>
              <a:buNone/>
            </a:pPr>
            <a:endParaRPr sz="1400" i="1">
              <a:solidFill>
                <a:srgbClr val="000000"/>
              </a:solidFill>
            </a:endParaRPr>
          </a:p>
          <a:p>
            <a:pPr marL="0" lvl="0" indent="0" algn="l" rtl="0">
              <a:spcBef>
                <a:spcPts val="0"/>
              </a:spcBef>
              <a:spcAft>
                <a:spcPts val="0"/>
              </a:spcAft>
              <a:buNone/>
            </a:pPr>
            <a:r>
              <a:rPr lang="en" sz="1400" i="1">
                <a:solidFill>
                  <a:srgbClr val="000000"/>
                </a:solidFill>
              </a:rPr>
              <a:t>   Blind spot monitors</a:t>
            </a:r>
            <a:r>
              <a:rPr lang="en" sz="1400">
                <a:solidFill>
                  <a:srgbClr val="000000"/>
                </a:solidFill>
              </a:rPr>
              <a:t> may fall under Principles A and B. This is because they would be able to detect any oncoming objects or vehicles veering towards the vehicle, therefore making no use of the crumple zone as the collision was avoided. </a:t>
            </a:r>
            <a:endParaRPr sz="1000">
              <a:solidFill>
                <a:srgbClr val="000000"/>
              </a:solidFill>
              <a:highlight>
                <a:schemeClr val="lt1"/>
              </a:highlight>
            </a:endParaRPr>
          </a:p>
          <a:p>
            <a:pPr marL="0" lvl="0" indent="0" algn="l" rtl="0">
              <a:spcBef>
                <a:spcPts val="0"/>
              </a:spcBef>
              <a:spcAft>
                <a:spcPts val="1600"/>
              </a:spcAft>
              <a:buNone/>
            </a:pPr>
            <a:endParaRPr sz="1000">
              <a:solidFill>
                <a:srgbClr val="000000"/>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Chosen vehicle from before the 60’s: </a:t>
            </a:r>
            <a:endParaRPr/>
          </a:p>
          <a:p>
            <a:pPr marL="0" lvl="0" indent="0" algn="l" rtl="0">
              <a:spcBef>
                <a:spcPts val="0"/>
              </a:spcBef>
              <a:spcAft>
                <a:spcPts val="0"/>
              </a:spcAft>
              <a:buNone/>
            </a:pPr>
            <a:r>
              <a:rPr lang="en" i="1"/>
              <a:t>1950’s Chevrolet Bel Air</a:t>
            </a:r>
            <a:endParaRPr i="1"/>
          </a:p>
        </p:txBody>
      </p:sp>
      <p:sp>
        <p:nvSpPr>
          <p:cNvPr id="114" name="Google Shape;114;p20"/>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000000"/>
                </a:solidFill>
                <a:highlight>
                  <a:srgbClr val="FFFFFF"/>
                </a:highlight>
              </a:rPr>
              <a:t>   </a:t>
            </a:r>
            <a:r>
              <a:rPr lang="en">
                <a:solidFill>
                  <a:srgbClr val="000000"/>
                </a:solidFill>
              </a:rPr>
              <a:t>The </a:t>
            </a:r>
            <a:r>
              <a:rPr lang="en" i="1">
                <a:solidFill>
                  <a:srgbClr val="000000"/>
                </a:solidFill>
              </a:rPr>
              <a:t>Chevrolet Bel Air </a:t>
            </a:r>
            <a:r>
              <a:rPr lang="en">
                <a:solidFill>
                  <a:srgbClr val="000000"/>
                </a:solidFill>
              </a:rPr>
              <a:t>didn’t have seatbelts or padded dashboards until 1956 which would’ve very dangerous in the event of a car crash as an occupants injuries would’ve been severe without them.</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r>
              <a:rPr lang="en">
                <a:solidFill>
                  <a:srgbClr val="000000"/>
                </a:solidFill>
              </a:rPr>
              <a:t>It also didn’t have crumple zones and airbags as well, which lowers the safety rate of an occupant in the vehicle significantly.</a:t>
            </a:r>
            <a:endParaRPr sz="1000">
              <a:solidFill>
                <a:srgbClr val="000000"/>
              </a:solidFill>
              <a:highlight>
                <a:srgbClr val="FFFFFF"/>
              </a:highlight>
            </a:endParaRPr>
          </a:p>
          <a:p>
            <a:pPr marL="0" lvl="0" indent="0" algn="l" rtl="0">
              <a:spcBef>
                <a:spcPts val="0"/>
              </a:spcBef>
              <a:spcAft>
                <a:spcPts val="1600"/>
              </a:spcAft>
              <a:buNone/>
            </a:pPr>
            <a:endParaRPr sz="1000">
              <a:solidFill>
                <a:srgbClr val="000000"/>
              </a:solidFill>
              <a:highlight>
                <a:srgbClr val="FFFFFF"/>
              </a:highlight>
            </a:endParaRPr>
          </a:p>
        </p:txBody>
      </p:sp>
      <p:sp>
        <p:nvSpPr>
          <p:cNvPr id="115" name="Google Shape;115;p20"/>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16" name="Google Shape;116;p20"/>
          <p:cNvPicPr preferRelativeResize="0"/>
          <p:nvPr/>
        </p:nvPicPr>
        <p:blipFill>
          <a:blip r:embed="rId3">
            <a:alphaModFix/>
          </a:blip>
          <a:stretch>
            <a:fillRect/>
          </a:stretch>
        </p:blipFill>
        <p:spPr>
          <a:xfrm>
            <a:off x="4694257" y="1919082"/>
            <a:ext cx="3999900" cy="26617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226078" y="4229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Unsafe features with physics principles:</a:t>
            </a:r>
            <a:endParaRPr/>
          </a:p>
        </p:txBody>
      </p:sp>
      <p:sp>
        <p:nvSpPr>
          <p:cNvPr id="122" name="Google Shape;122;p21"/>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   With the lack of seatbelts, Principle D applies most to this. In the event of a collision, the occupant/s in the front seats would have flown out the car and been severely injured.</a:t>
            </a:r>
            <a:endParaRPr sz="1400"/>
          </a:p>
          <a:p>
            <a:pPr marL="0" lvl="0" indent="0" algn="l" rtl="0">
              <a:spcBef>
                <a:spcPts val="1600"/>
              </a:spcBef>
              <a:spcAft>
                <a:spcPts val="0"/>
              </a:spcAft>
              <a:buNone/>
            </a:pPr>
            <a:r>
              <a:rPr lang="en" sz="1400"/>
              <a:t>It also didn’t have airbags which complies with Principle C. Without the airbags, occupant/s may suffer injury due to the lack of cushioning from the hard interior of the vehicle.</a:t>
            </a:r>
            <a:endParaRPr sz="1400"/>
          </a:p>
          <a:p>
            <a:pPr marL="0" lvl="0" indent="0" algn="l" rtl="0">
              <a:spcBef>
                <a:spcPts val="1600"/>
              </a:spcBef>
              <a:spcAft>
                <a:spcPts val="1600"/>
              </a:spcAft>
              <a:buNone/>
            </a:pPr>
            <a:endParaRPr sz="1000">
              <a:solidFill>
                <a:srgbClr val="000000"/>
              </a:solidFill>
              <a:highlight>
                <a:srgbClr val="FFFFFF"/>
              </a:highlight>
            </a:endParaRPr>
          </a:p>
        </p:txBody>
      </p:sp>
      <p:pic>
        <p:nvPicPr>
          <p:cNvPr id="123" name="Google Shape;123;p21"/>
          <p:cNvPicPr preferRelativeResize="0"/>
          <p:nvPr/>
        </p:nvPicPr>
        <p:blipFill>
          <a:blip r:embed="rId3">
            <a:alphaModFix/>
          </a:blip>
          <a:stretch>
            <a:fillRect/>
          </a:stretch>
        </p:blipFill>
        <p:spPr>
          <a:xfrm>
            <a:off x="3251498" y="611150"/>
            <a:ext cx="5892500" cy="3921193"/>
          </a:xfrm>
          <a:prstGeom prst="rect">
            <a:avLst/>
          </a:prstGeom>
          <a:noFill/>
          <a:ln>
            <a:noFill/>
          </a:ln>
        </p:spPr>
      </p:pic>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78651CD-0E8B-4B35-9A3B-724663FF3791}"/>
</file>

<file path=customXml/itemProps2.xml><?xml version="1.0" encoding="utf-8"?>
<ds:datastoreItem xmlns:ds="http://schemas.openxmlformats.org/officeDocument/2006/customXml" ds:itemID="{2816485D-2234-4200-80B2-3052E34B7C24}"/>
</file>

<file path=customXml/itemProps3.xml><?xml version="1.0" encoding="utf-8"?>
<ds:datastoreItem xmlns:ds="http://schemas.openxmlformats.org/officeDocument/2006/customXml" ds:itemID="{1643BB86-330D-4533-972A-C5CC885FE9A3}"/>
</file>

<file path=docProps/app.xml><?xml version="1.0" encoding="utf-8"?>
<Properties xmlns="http://schemas.openxmlformats.org/officeDocument/2006/extended-properties" xmlns:vt="http://schemas.openxmlformats.org/officeDocument/2006/docPropsVTypes">
  <TotalTime>0</TotalTime>
  <Words>926</Words>
  <Application>Microsoft Macintosh PowerPoint</Application>
  <PresentationFormat>On-screen Show (16:9)</PresentationFormat>
  <Paragraphs>46</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Roboto</vt:lpstr>
      <vt:lpstr>Arial</vt:lpstr>
      <vt:lpstr>Material</vt:lpstr>
      <vt:lpstr>Task 11:  Forces &amp; Vehicle Safety</vt:lpstr>
      <vt:lpstr>Increasing the time of the collision / the time occupants take to stop</vt:lpstr>
      <vt:lpstr>B. Spreading the forces of impact over the largest possible area and ensuring stability of the vehicle</vt:lpstr>
      <vt:lpstr>C. Minimising contact of the person with the interior of the vehicle </vt:lpstr>
      <vt:lpstr>D. Keeping the person inside the vehicle</vt:lpstr>
      <vt:lpstr>Chosen Vehicle: Ford F150</vt:lpstr>
      <vt:lpstr>Safety features that comply with previously mentioned physics principle/s:</vt:lpstr>
      <vt:lpstr>Chosen vehicle from before the 60’s:  1950’s Chevrolet Bel Air</vt:lpstr>
      <vt:lpstr>Unsafe features with physics principles:</vt:lpstr>
      <vt:lpstr>The role of safety in a car design:</vt:lpstr>
      <vt:lpstr>Improvements that could be made with the principles of physics: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11:  Forces &amp; Vehicle Safety</dc:title>
  <cp:lastModifiedBy>FALANIKO Ciara</cp:lastModifiedBy>
  <cp:revision>1</cp:revision>
  <dcterms:modified xsi:type="dcterms:W3CDTF">2022-09-12T03:58:52Z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ies>
</file>