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D2587-53F1-4530-92DA-3C1BB700A2DC}" v="3" dt="2022-09-13T00:55:03.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8/25/2022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2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8/25/2022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0542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8/25/2022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1753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8/25/2022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4774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8/25/2022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6373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8/25/2022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6527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8/25/2022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5111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8/25/2022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6394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8/25/2022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6622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8/25/2022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5237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8/25/2022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49287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8/25/2022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72415436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Fire engine parked inside a fire station">
            <a:extLst>
              <a:ext uri="{FF2B5EF4-FFF2-40B4-BE49-F238E27FC236}">
                <a16:creationId xmlns:a16="http://schemas.microsoft.com/office/drawing/2014/main" id="{F0ABFDE0-22EE-DACC-9D20-2F9BA73DB49D}"/>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21" name="Freeform: Shape 20">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CF570-B65D-1DFA-0EE1-F252D0CEC66F}"/>
              </a:ext>
            </a:extLst>
          </p:cNvPr>
          <p:cNvSpPr>
            <a:spLocks noGrp="1"/>
          </p:cNvSpPr>
          <p:nvPr>
            <p:ph type="ctrTitle"/>
          </p:nvPr>
        </p:nvSpPr>
        <p:spPr>
          <a:xfrm>
            <a:off x="2477929" y="1181101"/>
            <a:ext cx="7236143" cy="2610914"/>
          </a:xfrm>
        </p:spPr>
        <p:txBody>
          <a:bodyPr anchor="b">
            <a:normAutofit/>
          </a:bodyPr>
          <a:lstStyle/>
          <a:p>
            <a:pPr algn="ctr"/>
            <a:r>
              <a:rPr lang="en-US">
                <a:solidFill>
                  <a:srgbClr val="FFFFFF"/>
                </a:solidFill>
                <a:latin typeface="Times New Roman" panose="02020603050405020304" pitchFamily="18" charset="0"/>
                <a:cs typeface="Times New Roman" panose="02020603050405020304" pitchFamily="18" charset="0"/>
              </a:rPr>
              <a:t>Forces and Vehicle Safety </a:t>
            </a:r>
            <a:endParaRPr lang="en-AU">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BB55D74-ADEF-F374-2C7B-E3C2B5D2E1E5}"/>
              </a:ext>
            </a:extLst>
          </p:cNvPr>
          <p:cNvSpPr>
            <a:spLocks noGrp="1"/>
          </p:cNvSpPr>
          <p:nvPr>
            <p:ph type="subTitle" idx="1"/>
          </p:nvPr>
        </p:nvSpPr>
        <p:spPr>
          <a:xfrm>
            <a:off x="3162054" y="4901055"/>
            <a:ext cx="5899356" cy="1271142"/>
          </a:xfrm>
        </p:spPr>
        <p:txBody>
          <a:bodyPr>
            <a:normAutofit/>
          </a:bodyPr>
          <a:lstStyle/>
          <a:p>
            <a:pPr algn="ctr"/>
            <a:r>
              <a:rPr lang="en-US" dirty="0">
                <a:solidFill>
                  <a:srgbClr val="FFFFFF"/>
                </a:solidFill>
              </a:rPr>
              <a:t>Maresha. Lomia </a:t>
            </a:r>
            <a:endParaRPr lang="en-AU">
              <a:solidFill>
                <a:srgbClr val="FFFFFF"/>
              </a:solidFill>
            </a:endParaRPr>
          </a:p>
        </p:txBody>
      </p:sp>
      <p:sp>
        <p:nvSpPr>
          <p:cNvPr id="25" name="Freeform: Shape 24">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7" name="Straight Connector 26">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76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6EAE3A5-A059-E437-33D4-AF29F79CFF7F}"/>
              </a:ext>
            </a:extLst>
          </p:cNvPr>
          <p:cNvSpPr>
            <a:spLocks noGrp="1"/>
          </p:cNvSpPr>
          <p:nvPr>
            <p:ph type="title"/>
          </p:nvPr>
        </p:nvSpPr>
        <p:spPr>
          <a:xfrm>
            <a:off x="1143000" y="872937"/>
            <a:ext cx="10439400" cy="1360898"/>
          </a:xfrm>
        </p:spPr>
        <p:txBody>
          <a:bodyPr vert="horz" lIns="91440" tIns="45720" rIns="91440" bIns="45720" rtlCol="0" anchor="ctr">
            <a:normAutofit fontScale="90000"/>
          </a:bodyPr>
          <a:lstStyle/>
          <a:p>
            <a:pPr>
              <a:lnSpc>
                <a:spcPct val="100000"/>
              </a:lnSpc>
            </a:pPr>
            <a:r>
              <a:rPr lang="en-US" sz="4000" b="1" kern="1200" dirty="0">
                <a:solidFill>
                  <a:schemeClr val="tx1"/>
                </a:solidFill>
                <a:latin typeface="+mj-lt"/>
                <a:ea typeface="+mj-ea"/>
                <a:cs typeface="+mj-cs"/>
              </a:rPr>
              <a:t>Define Principal (A)</a:t>
            </a:r>
            <a:br>
              <a:rPr lang="en-US" sz="4000" b="1" kern="1200" dirty="0">
                <a:solidFill>
                  <a:schemeClr val="tx1"/>
                </a:solidFill>
                <a:latin typeface="+mj-lt"/>
                <a:ea typeface="+mj-ea"/>
                <a:cs typeface="+mj-cs"/>
              </a:rPr>
            </a:br>
            <a:r>
              <a:rPr lang="en" sz="3300" b="1" dirty="0"/>
              <a:t>Increasing the time of the collision / the time occupants take to stop</a:t>
            </a:r>
            <a:endParaRPr lang="en-US" sz="3300" b="1"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B9CDBBE2-6748-5049-E3C6-593C49A37B03}"/>
              </a:ext>
            </a:extLst>
          </p:cNvPr>
          <p:cNvSpPr>
            <a:spLocks noGrp="1"/>
          </p:cNvSpPr>
          <p:nvPr>
            <p:ph type="body" sz="half" idx="2"/>
          </p:nvPr>
        </p:nvSpPr>
        <p:spPr>
          <a:xfrm>
            <a:off x="1142999" y="2332029"/>
            <a:ext cx="6972301" cy="3524486"/>
          </a:xfrm>
        </p:spPr>
        <p:txBody>
          <a:bodyPr vert="horz" lIns="91440" tIns="45720" rIns="91440" bIns="45720" rtlCol="0">
            <a:normAutofit/>
          </a:bodyPr>
          <a:lstStyle/>
          <a:p>
            <a:pPr marL="0" lvl="0" indent="0" algn="l" rtl="0">
              <a:spcBef>
                <a:spcPts val="0"/>
              </a:spcBef>
              <a:spcAft>
                <a:spcPts val="0"/>
              </a:spcAft>
              <a:buNone/>
            </a:pPr>
            <a:r>
              <a:rPr lang="en-US" dirty="0"/>
              <a:t>Crumple zones are areas of a vehicle that’ll crumple and bend in the event of a collision. Absorbing some of the energy from the impact stops it from being transferred to the vehicle's occupants. Since engineers must remember that a various number of variables including size, weight, and the stress that a vehicle will receive in a collision, it’s not easy designing crumple zones.</a:t>
            </a:r>
          </a:p>
          <a:p>
            <a:pPr marL="0" lvl="0" indent="0" algn="l" rtl="0">
              <a:spcBef>
                <a:spcPts val="1600"/>
              </a:spcBef>
              <a:spcAft>
                <a:spcPts val="1600"/>
              </a:spcAft>
              <a:buNone/>
            </a:pPr>
            <a:r>
              <a:rPr lang="en-US" dirty="0"/>
              <a:t>The best way to reduce the initial force with a given amount of mass/speed is to slow down the deceleration. The force of a collision can be reduced greatly by reducing the deceleration by merely a few tenths of a second.       </a:t>
            </a:r>
          </a:p>
          <a:p>
            <a:endParaRPr lang="en-US" dirty="0"/>
          </a:p>
        </p:txBody>
      </p:sp>
      <p:cxnSp>
        <p:nvCxnSpPr>
          <p:cNvPr id="19" name="Straight Connector 18">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45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1892C0-2D0F-43AD-8262-C52412CA7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02534" cy="6858000"/>
          </a:xfrm>
          <a:custGeom>
            <a:avLst/>
            <a:gdLst>
              <a:gd name="connsiteX0" fmla="*/ 0 w 9102534"/>
              <a:gd name="connsiteY0" fmla="*/ 0 h 6858000"/>
              <a:gd name="connsiteX1" fmla="*/ 9102534 w 9102534"/>
              <a:gd name="connsiteY1" fmla="*/ 0 h 6858000"/>
              <a:gd name="connsiteX2" fmla="*/ 9102532 w 9102534"/>
              <a:gd name="connsiteY2" fmla="*/ 2 h 6858000"/>
              <a:gd name="connsiteX3" fmla="*/ 9102531 w 9102534"/>
              <a:gd name="connsiteY3" fmla="*/ 4 h 6858000"/>
              <a:gd name="connsiteX4" fmla="*/ 3091942 w 9102534"/>
              <a:gd name="connsiteY4" fmla="*/ 6858000 h 6858000"/>
              <a:gd name="connsiteX5" fmla="*/ 0 w 9102534"/>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79191A7-BAF6-DB5A-4ECD-64EB50CB00C8}"/>
              </a:ext>
            </a:extLst>
          </p:cNvPr>
          <p:cNvSpPr>
            <a:spLocks noGrp="1"/>
          </p:cNvSpPr>
          <p:nvPr>
            <p:ph type="title"/>
          </p:nvPr>
        </p:nvSpPr>
        <p:spPr>
          <a:xfrm>
            <a:off x="1143000" y="1203678"/>
            <a:ext cx="9906000" cy="2225322"/>
          </a:xfrm>
        </p:spPr>
        <p:txBody>
          <a:bodyPr vert="horz" lIns="91440" tIns="45720" rIns="91440" bIns="45720" rtlCol="0" anchor="t">
            <a:normAutofit/>
          </a:bodyPr>
          <a:lstStyle/>
          <a:p>
            <a:pPr>
              <a:lnSpc>
                <a:spcPct val="100000"/>
              </a:lnSpc>
            </a:pPr>
            <a:r>
              <a:rPr lang="en-US" sz="2500" b="1" kern="1200" dirty="0">
                <a:solidFill>
                  <a:schemeClr val="tx1"/>
                </a:solidFill>
                <a:latin typeface="+mj-lt"/>
                <a:ea typeface="+mj-ea"/>
                <a:cs typeface="+mj-cs"/>
              </a:rPr>
              <a:t>Define Principle (B) </a:t>
            </a:r>
            <a:br>
              <a:rPr lang="en-US" sz="2500" b="1" kern="1200" dirty="0">
                <a:solidFill>
                  <a:schemeClr val="tx1"/>
                </a:solidFill>
                <a:latin typeface="+mj-lt"/>
                <a:ea typeface="+mj-ea"/>
                <a:cs typeface="+mj-cs"/>
              </a:rPr>
            </a:br>
            <a:r>
              <a:rPr lang="en" sz="2500" b="1" dirty="0"/>
              <a:t>Spreading the forces of impact over the largest possible area and ensuring stability of the vehicle</a:t>
            </a:r>
            <a:endParaRPr lang="en-US" sz="2500" b="1"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AEA70047-904D-F14F-6E8A-9618B20341DA}"/>
              </a:ext>
            </a:extLst>
          </p:cNvPr>
          <p:cNvSpPr>
            <a:spLocks noGrp="1"/>
          </p:cNvSpPr>
          <p:nvPr>
            <p:ph type="body" sz="half" idx="2"/>
          </p:nvPr>
        </p:nvSpPr>
        <p:spPr>
          <a:xfrm>
            <a:off x="1142999" y="3259432"/>
            <a:ext cx="9906001" cy="2746492"/>
          </a:xfrm>
        </p:spPr>
        <p:txBody>
          <a:bodyPr vert="horz" lIns="91440" tIns="45720" rIns="91440" bIns="45720" rtlCol="0" anchor="b">
            <a:normAutofit/>
          </a:bodyPr>
          <a:lstStyle/>
          <a:p>
            <a:pPr marL="0" lvl="0" indent="0" algn="l" rtl="0">
              <a:spcBef>
                <a:spcPts val="0"/>
              </a:spcBef>
              <a:spcAft>
                <a:spcPts val="0"/>
              </a:spcAft>
              <a:buNone/>
            </a:pPr>
            <a:r>
              <a:rPr lang="en-US" dirty="0"/>
              <a:t>Crumple zones also help in redistributing a forces impact. It directs the force away from the occupants of the car because the force must go somewhere.</a:t>
            </a:r>
          </a:p>
          <a:p>
            <a:pPr marL="0" lvl="0" indent="0" algn="l" rtl="0">
              <a:spcBef>
                <a:spcPts val="1600"/>
              </a:spcBef>
              <a:spcAft>
                <a:spcPts val="1600"/>
              </a:spcAft>
              <a:buNone/>
            </a:pPr>
            <a:r>
              <a:rPr lang="en-US" dirty="0"/>
              <a:t>Considering the force created in a car collision, whatever happens to the vehicle during impact and the people inside the vehicle will receive some of the force created during the collision. A certain amount of force is transferred to stationary/in motion objects. </a:t>
            </a:r>
          </a:p>
          <a:p>
            <a:pPr algn="r"/>
            <a:r>
              <a:rPr lang="en-US" dirty="0"/>
              <a:t>The crumple zones that are created absorb as much force as possible to protect the components as well as the occupants inside the vehicle. </a:t>
            </a:r>
          </a:p>
          <a:p>
            <a:pPr algn="r"/>
            <a:endParaRPr lang="en-US" dirty="0"/>
          </a:p>
        </p:txBody>
      </p:sp>
      <p:cxnSp>
        <p:nvCxnSpPr>
          <p:cNvPr id="19" name="Straight Connector 18">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1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E74E104-78A8-4DFA-9782-03C75DE1B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747BCEA-D77E-4BD6-8954-C64996AB7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6D563F6-B8F0-406F-A032-1E478CA2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2"/>
            <a:ext cx="9957519" cy="6858002"/>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9957518 w 9957519"/>
              <a:gd name="connsiteY3" fmla="*/ 1557083 h 6858000"/>
              <a:gd name="connsiteX4" fmla="*/ 9957518 w 9957519"/>
              <a:gd name="connsiteY4" fmla="*/ 6858000 h 6858000"/>
              <a:gd name="connsiteX5" fmla="*/ 8318421 w 9957519"/>
              <a:gd name="connsiteY5" fmla="*/ 6858000 h 6858000"/>
              <a:gd name="connsiteX6" fmla="*/ 6213394 w 9957519"/>
              <a:gd name="connsiteY6" fmla="*/ 6858000 h 6858000"/>
              <a:gd name="connsiteX7" fmla="*/ 5311608 w 9957519"/>
              <a:gd name="connsiteY7" fmla="*/ 6858000 h 6858000"/>
              <a:gd name="connsiteX8" fmla="*/ 4574297 w 9957519"/>
              <a:gd name="connsiteY8" fmla="*/ 6858000 h 6858000"/>
              <a:gd name="connsiteX9" fmla="*/ 868032 w 9957519"/>
              <a:gd name="connsiteY9" fmla="*/ 6858000 h 6858000"/>
              <a:gd name="connsiteX10" fmla="*/ 0 w 9957519"/>
              <a:gd name="connsiteY10" fmla="*/ 0 h 6858000"/>
              <a:gd name="connsiteX11" fmla="*/ 6878624 w 9957519"/>
              <a:gd name="connsiteY11" fmla="*/ 0 h 6858000"/>
              <a:gd name="connsiteX12" fmla="*/ 0 w 9957519"/>
              <a:gd name="connsiteY12"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7519" h="6858000">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E208A1-2C51-86F8-DB99-C32EC9C68EFD}"/>
              </a:ext>
            </a:extLst>
          </p:cNvPr>
          <p:cNvSpPr>
            <a:spLocks noGrp="1"/>
          </p:cNvSpPr>
          <p:nvPr>
            <p:ph type="title"/>
          </p:nvPr>
        </p:nvSpPr>
        <p:spPr>
          <a:xfrm>
            <a:off x="1143000" y="1181098"/>
            <a:ext cx="4953000" cy="2713170"/>
          </a:xfrm>
        </p:spPr>
        <p:txBody>
          <a:bodyPr vert="horz" lIns="91440" tIns="45720" rIns="91440" bIns="45720" rtlCol="0" anchor="t">
            <a:normAutofit fontScale="90000"/>
          </a:bodyPr>
          <a:lstStyle/>
          <a:p>
            <a:pPr marL="0" lvl="0" indent="0">
              <a:lnSpc>
                <a:spcPct val="90000"/>
              </a:lnSpc>
              <a:spcAft>
                <a:spcPts val="0"/>
              </a:spcAft>
            </a:pPr>
            <a:r>
              <a:rPr lang="en-US" sz="1200" cap="all" spc="300"/>
              <a:t>The seat belts in the vehicle keep the occupant from jostling/moving too much in the event of a sudden stop.</a:t>
            </a:r>
            <a:br>
              <a:rPr lang="en-US" sz="1200" cap="all" spc="300"/>
            </a:br>
            <a:br>
              <a:rPr lang="en-US" sz="1200" cap="all" spc="300"/>
            </a:br>
            <a:r>
              <a:rPr lang="en-US" sz="1200" cap="all" spc="300"/>
              <a:t>They’re designed to stretch slightly to allow movement which may occur in a collision. This lengthens the time it takes for the body’s movement to return to its original state, reducing its force. </a:t>
            </a:r>
            <a:br>
              <a:rPr lang="en-US" sz="1200" cap="all" spc="300"/>
            </a:br>
            <a:br>
              <a:rPr lang="en-US" sz="1200" cap="all" spc="300"/>
            </a:br>
            <a:r>
              <a:rPr lang="en-US" sz="1200" cap="all" spc="300"/>
              <a:t>Airbags also lengthens the time it takes for the heads momentum to return to its original position, which also reduces the forces acting on it as well as serving as a cushion to help prevent injuries that may occur to the head.</a:t>
            </a:r>
            <a:br>
              <a:rPr lang="en-US" sz="1200" cap="all" spc="300"/>
            </a:br>
            <a:endParaRPr lang="en-US" sz="1200" cap="all" spc="300"/>
          </a:p>
        </p:txBody>
      </p:sp>
      <p:sp>
        <p:nvSpPr>
          <p:cNvPr id="3" name="Text Placeholder 2">
            <a:extLst>
              <a:ext uri="{FF2B5EF4-FFF2-40B4-BE49-F238E27FC236}">
                <a16:creationId xmlns:a16="http://schemas.microsoft.com/office/drawing/2014/main" id="{607A7618-33FC-58FB-5FFD-E00BE338256C}"/>
              </a:ext>
            </a:extLst>
          </p:cNvPr>
          <p:cNvSpPr>
            <a:spLocks noGrp="1"/>
          </p:cNvSpPr>
          <p:nvPr>
            <p:ph type="body" idx="1"/>
          </p:nvPr>
        </p:nvSpPr>
        <p:spPr>
          <a:xfrm>
            <a:off x="1143000" y="4227755"/>
            <a:ext cx="2787216" cy="1593735"/>
          </a:xfrm>
        </p:spPr>
        <p:txBody>
          <a:bodyPr vert="horz" lIns="91440" tIns="45720" rIns="91440" bIns="45720" rtlCol="0" anchor="b">
            <a:normAutofit/>
          </a:bodyPr>
          <a:lstStyle/>
          <a:p>
            <a:pPr>
              <a:lnSpc>
                <a:spcPct val="100000"/>
              </a:lnSpc>
            </a:pPr>
            <a:r>
              <a:rPr lang="en-US" b="1"/>
              <a:t>DEFINE PRINCIPLE (c ) </a:t>
            </a:r>
          </a:p>
          <a:p>
            <a:pPr>
              <a:lnSpc>
                <a:spcPct val="100000"/>
              </a:lnSpc>
            </a:pPr>
            <a:r>
              <a:rPr lang="en-US"/>
              <a:t>Minimising contact of the person with the interior of the vehicle</a:t>
            </a:r>
            <a:r>
              <a:rPr lang="en-US" b="1"/>
              <a:t> </a:t>
            </a:r>
          </a:p>
        </p:txBody>
      </p:sp>
      <p:pic>
        <p:nvPicPr>
          <p:cNvPr id="4" name="Picture 3">
            <a:extLst>
              <a:ext uri="{FF2B5EF4-FFF2-40B4-BE49-F238E27FC236}">
                <a16:creationId xmlns:a16="http://schemas.microsoft.com/office/drawing/2014/main" id="{B89F8F8E-F014-2C09-09CF-C4470CF00DCF}"/>
              </a:ext>
            </a:extLst>
          </p:cNvPr>
          <p:cNvPicPr>
            <a:picLocks noChangeAspect="1"/>
          </p:cNvPicPr>
          <p:nvPr/>
        </p:nvPicPr>
        <p:blipFill>
          <a:blip r:embed="rId2"/>
          <a:stretch>
            <a:fillRect/>
          </a:stretch>
        </p:blipFill>
        <p:spPr>
          <a:xfrm>
            <a:off x="6310844" y="3428999"/>
            <a:ext cx="5604523" cy="3110509"/>
          </a:xfrm>
          <a:prstGeom prst="rect">
            <a:avLst/>
          </a:prstGeom>
        </p:spPr>
      </p:pic>
    </p:spTree>
    <p:extLst>
      <p:ext uri="{BB962C8B-B14F-4D97-AF65-F5344CB8AC3E}">
        <p14:creationId xmlns:p14="http://schemas.microsoft.com/office/powerpoint/2010/main" val="154231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391DB8F-CD1E-4B48-81D6-9781BA3F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3268" y="-1"/>
            <a:ext cx="9098732" cy="6858000"/>
          </a:xfrm>
          <a:custGeom>
            <a:avLst/>
            <a:gdLst>
              <a:gd name="connsiteX0" fmla="*/ 6010592 w 9098732"/>
              <a:gd name="connsiteY0" fmla="*/ 0 h 6858000"/>
              <a:gd name="connsiteX1" fmla="*/ 6873692 w 9098732"/>
              <a:gd name="connsiteY1" fmla="*/ 0 h 6858000"/>
              <a:gd name="connsiteX2" fmla="*/ 6873692 w 9098732"/>
              <a:gd name="connsiteY2" fmla="*/ 1553955 h 6858000"/>
              <a:gd name="connsiteX3" fmla="*/ 8235629 w 9098732"/>
              <a:gd name="connsiteY3" fmla="*/ 4 h 6858000"/>
              <a:gd name="connsiteX4" fmla="*/ 8235630 w 9098732"/>
              <a:gd name="connsiteY4" fmla="*/ 2 h 6858000"/>
              <a:gd name="connsiteX5" fmla="*/ 8235632 w 9098732"/>
              <a:gd name="connsiteY5" fmla="*/ 0 h 6858000"/>
              <a:gd name="connsiteX6" fmla="*/ 9098732 w 9098732"/>
              <a:gd name="connsiteY6" fmla="*/ 0 h 6858000"/>
              <a:gd name="connsiteX7" fmla="*/ 9098732 w 9098732"/>
              <a:gd name="connsiteY7" fmla="*/ 6858000 h 6858000"/>
              <a:gd name="connsiteX8" fmla="*/ 6873692 w 9098732"/>
              <a:gd name="connsiteY8" fmla="*/ 6858000 h 6858000"/>
              <a:gd name="connsiteX9" fmla="*/ 2225040 w 9098732"/>
              <a:gd name="connsiteY9" fmla="*/ 6858000 h 6858000"/>
              <a:gd name="connsiteX10" fmla="*/ 0 w 9098732"/>
              <a:gd name="connsiteY10" fmla="*/ 6858000 h 6858000"/>
              <a:gd name="connsiteX11" fmla="*/ 6010589 w 9098732"/>
              <a:gd name="connsiteY11" fmla="*/ 4 h 6858000"/>
              <a:gd name="connsiteX12" fmla="*/ 6010590 w 9098732"/>
              <a:gd name="connsiteY12" fmla="*/ 2 h 6858000"/>
              <a:gd name="connsiteX0" fmla="*/ 6010592 w 9098732"/>
              <a:gd name="connsiteY0" fmla="*/ 0 h 6858000"/>
              <a:gd name="connsiteX1" fmla="*/ 6873692 w 9098732"/>
              <a:gd name="connsiteY1" fmla="*/ 0 h 6858000"/>
              <a:gd name="connsiteX2" fmla="*/ 8235629 w 9098732"/>
              <a:gd name="connsiteY2" fmla="*/ 4 h 6858000"/>
              <a:gd name="connsiteX3" fmla="*/ 8235630 w 9098732"/>
              <a:gd name="connsiteY3" fmla="*/ 2 h 6858000"/>
              <a:gd name="connsiteX4" fmla="*/ 8235632 w 9098732"/>
              <a:gd name="connsiteY4" fmla="*/ 0 h 6858000"/>
              <a:gd name="connsiteX5" fmla="*/ 9098732 w 9098732"/>
              <a:gd name="connsiteY5" fmla="*/ 0 h 6858000"/>
              <a:gd name="connsiteX6" fmla="*/ 9098732 w 9098732"/>
              <a:gd name="connsiteY6" fmla="*/ 6858000 h 6858000"/>
              <a:gd name="connsiteX7" fmla="*/ 6873692 w 9098732"/>
              <a:gd name="connsiteY7" fmla="*/ 6858000 h 6858000"/>
              <a:gd name="connsiteX8" fmla="*/ 2225040 w 9098732"/>
              <a:gd name="connsiteY8" fmla="*/ 6858000 h 6858000"/>
              <a:gd name="connsiteX9" fmla="*/ 0 w 9098732"/>
              <a:gd name="connsiteY9" fmla="*/ 6858000 h 6858000"/>
              <a:gd name="connsiteX10" fmla="*/ 6010589 w 9098732"/>
              <a:gd name="connsiteY10" fmla="*/ 4 h 6858000"/>
              <a:gd name="connsiteX11" fmla="*/ 6010590 w 9098732"/>
              <a:gd name="connsiteY11" fmla="*/ 2 h 6858000"/>
              <a:gd name="connsiteX12" fmla="*/ 6010592 w 9098732"/>
              <a:gd name="connsiteY12" fmla="*/ 0 h 6858000"/>
              <a:gd name="connsiteX0" fmla="*/ 6010592 w 9098732"/>
              <a:gd name="connsiteY0" fmla="*/ 0 h 6858000"/>
              <a:gd name="connsiteX1" fmla="*/ 8235629 w 9098732"/>
              <a:gd name="connsiteY1" fmla="*/ 4 h 6858000"/>
              <a:gd name="connsiteX2" fmla="*/ 8235630 w 9098732"/>
              <a:gd name="connsiteY2" fmla="*/ 2 h 6858000"/>
              <a:gd name="connsiteX3" fmla="*/ 8235632 w 9098732"/>
              <a:gd name="connsiteY3" fmla="*/ 0 h 6858000"/>
              <a:gd name="connsiteX4" fmla="*/ 9098732 w 9098732"/>
              <a:gd name="connsiteY4" fmla="*/ 0 h 6858000"/>
              <a:gd name="connsiteX5" fmla="*/ 9098732 w 9098732"/>
              <a:gd name="connsiteY5" fmla="*/ 6858000 h 6858000"/>
              <a:gd name="connsiteX6" fmla="*/ 6873692 w 9098732"/>
              <a:gd name="connsiteY6" fmla="*/ 6858000 h 6858000"/>
              <a:gd name="connsiteX7" fmla="*/ 2225040 w 9098732"/>
              <a:gd name="connsiteY7" fmla="*/ 6858000 h 6858000"/>
              <a:gd name="connsiteX8" fmla="*/ 0 w 9098732"/>
              <a:gd name="connsiteY8" fmla="*/ 6858000 h 6858000"/>
              <a:gd name="connsiteX9" fmla="*/ 6010589 w 9098732"/>
              <a:gd name="connsiteY9" fmla="*/ 4 h 6858000"/>
              <a:gd name="connsiteX10" fmla="*/ 6010590 w 9098732"/>
              <a:gd name="connsiteY10" fmla="*/ 2 h 6858000"/>
              <a:gd name="connsiteX11" fmla="*/ 6010592 w 9098732"/>
              <a:gd name="connsiteY11"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6873692 w 9098732"/>
              <a:gd name="connsiteY5" fmla="*/ 6858000 h 6858000"/>
              <a:gd name="connsiteX6" fmla="*/ 2225040 w 9098732"/>
              <a:gd name="connsiteY6" fmla="*/ 6858000 h 6858000"/>
              <a:gd name="connsiteX7" fmla="*/ 0 w 9098732"/>
              <a:gd name="connsiteY7" fmla="*/ 6858000 h 6858000"/>
              <a:gd name="connsiteX8" fmla="*/ 6010589 w 9098732"/>
              <a:gd name="connsiteY8" fmla="*/ 4 h 6858000"/>
              <a:gd name="connsiteX9" fmla="*/ 6010590 w 9098732"/>
              <a:gd name="connsiteY9" fmla="*/ 2 h 6858000"/>
              <a:gd name="connsiteX10" fmla="*/ 6010592 w 9098732"/>
              <a:gd name="connsiteY10"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2225040 w 9098732"/>
              <a:gd name="connsiteY5" fmla="*/ 6858000 h 6858000"/>
              <a:gd name="connsiteX6" fmla="*/ 0 w 9098732"/>
              <a:gd name="connsiteY6" fmla="*/ 6858000 h 6858000"/>
              <a:gd name="connsiteX7" fmla="*/ 6010589 w 9098732"/>
              <a:gd name="connsiteY7" fmla="*/ 4 h 6858000"/>
              <a:gd name="connsiteX8" fmla="*/ 6010590 w 9098732"/>
              <a:gd name="connsiteY8" fmla="*/ 2 h 6858000"/>
              <a:gd name="connsiteX9" fmla="*/ 6010592 w 9098732"/>
              <a:gd name="connsiteY9"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0 w 9098732"/>
              <a:gd name="connsiteY5" fmla="*/ 6858000 h 6858000"/>
              <a:gd name="connsiteX6" fmla="*/ 6010589 w 9098732"/>
              <a:gd name="connsiteY6" fmla="*/ 4 h 6858000"/>
              <a:gd name="connsiteX7" fmla="*/ 6010590 w 9098732"/>
              <a:gd name="connsiteY7" fmla="*/ 2 h 6858000"/>
              <a:gd name="connsiteX8" fmla="*/ 6010592 w 9098732"/>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75D846-EA75-14E7-9733-D80396E063C5}"/>
              </a:ext>
            </a:extLst>
          </p:cNvPr>
          <p:cNvSpPr>
            <a:spLocks noGrp="1"/>
          </p:cNvSpPr>
          <p:nvPr>
            <p:ph type="title"/>
          </p:nvPr>
        </p:nvSpPr>
        <p:spPr>
          <a:xfrm>
            <a:off x="6619045" y="3157994"/>
            <a:ext cx="4953000" cy="2511753"/>
          </a:xfrm>
        </p:spPr>
        <p:txBody>
          <a:bodyPr vert="horz" lIns="91440" tIns="45720" rIns="91440" bIns="45720" rtlCol="0" anchor="b">
            <a:normAutofit/>
          </a:bodyPr>
          <a:lstStyle/>
          <a:p>
            <a:pPr marL="0" lvl="0" indent="0" algn="r">
              <a:lnSpc>
                <a:spcPct val="90000"/>
              </a:lnSpc>
              <a:spcAft>
                <a:spcPts val="0"/>
              </a:spcAft>
            </a:pPr>
            <a:r>
              <a:rPr lang="en-US" sz="1200" cap="all" spc="300" dirty="0"/>
              <a:t>Newton's </a:t>
            </a:r>
            <a:r>
              <a:rPr lang="en-US" sz="1200" i="1" cap="all" spc="300" dirty="0"/>
              <a:t>Law of Inertia </a:t>
            </a:r>
            <a:r>
              <a:rPr lang="en-US" sz="1200" cap="all" spc="300" dirty="0"/>
              <a:t>states that an object will remain at rest or in a constant motion unless acted upon an unbalanced / external force.</a:t>
            </a:r>
            <a:br>
              <a:rPr lang="en-US" sz="1200" cap="all" spc="300" dirty="0"/>
            </a:br>
            <a:r>
              <a:rPr lang="en-US" sz="1200" cap="all" spc="300" dirty="0"/>
              <a:t>The reason an occupant inside a vehicle doesn’t fly out of a car when in a collision is because the seat belt acts as an unbalanced force that stops the inertia, which in turn keeps the occupant in their current position. </a:t>
            </a:r>
            <a:br>
              <a:rPr lang="en-US" sz="1200" cap="all" spc="300" dirty="0"/>
            </a:br>
            <a:endParaRPr lang="en-US" sz="1200" cap="all" spc="300" dirty="0"/>
          </a:p>
        </p:txBody>
      </p:sp>
      <p:sp>
        <p:nvSpPr>
          <p:cNvPr id="3" name="Text Placeholder 2">
            <a:extLst>
              <a:ext uri="{FF2B5EF4-FFF2-40B4-BE49-F238E27FC236}">
                <a16:creationId xmlns:a16="http://schemas.microsoft.com/office/drawing/2014/main" id="{802DB266-A1F0-4F31-B38E-8FE11BFCFB3F}"/>
              </a:ext>
            </a:extLst>
          </p:cNvPr>
          <p:cNvSpPr>
            <a:spLocks noGrp="1"/>
          </p:cNvSpPr>
          <p:nvPr>
            <p:ph type="body" idx="1"/>
          </p:nvPr>
        </p:nvSpPr>
        <p:spPr>
          <a:xfrm>
            <a:off x="8307266" y="1406861"/>
            <a:ext cx="3128887" cy="2022138"/>
          </a:xfrm>
        </p:spPr>
        <p:txBody>
          <a:bodyPr vert="horz" lIns="91440" tIns="45720" rIns="91440" bIns="45720" rtlCol="0">
            <a:normAutofit/>
          </a:bodyPr>
          <a:lstStyle/>
          <a:p>
            <a:pPr algn="r">
              <a:lnSpc>
                <a:spcPct val="100000"/>
              </a:lnSpc>
            </a:pPr>
            <a:r>
              <a:rPr lang="en-US" b="1" dirty="0">
                <a:solidFill>
                  <a:srgbClr val="FFFFFF"/>
                </a:solidFill>
              </a:rPr>
              <a:t>DEFINE PRINCIPLE (D) </a:t>
            </a:r>
          </a:p>
          <a:p>
            <a:pPr algn="r">
              <a:lnSpc>
                <a:spcPct val="100000"/>
              </a:lnSpc>
            </a:pPr>
            <a:r>
              <a:rPr lang="en-US" dirty="0">
                <a:solidFill>
                  <a:srgbClr val="FFFFFF"/>
                </a:solidFill>
              </a:rPr>
              <a:t>Keeping the person inside the vehicle</a:t>
            </a:r>
            <a:r>
              <a:rPr lang="en-US" b="1" dirty="0">
                <a:solidFill>
                  <a:srgbClr val="FFFFFF"/>
                </a:solidFill>
              </a:rPr>
              <a:t> </a:t>
            </a:r>
          </a:p>
        </p:txBody>
      </p:sp>
      <p:pic>
        <p:nvPicPr>
          <p:cNvPr id="4" name="Picture 3">
            <a:extLst>
              <a:ext uri="{FF2B5EF4-FFF2-40B4-BE49-F238E27FC236}">
                <a16:creationId xmlns:a16="http://schemas.microsoft.com/office/drawing/2014/main" id="{5E6B5623-606C-EBBC-3360-06F47FAEB55D}"/>
              </a:ext>
            </a:extLst>
          </p:cNvPr>
          <p:cNvPicPr>
            <a:picLocks noChangeAspect="1"/>
          </p:cNvPicPr>
          <p:nvPr/>
        </p:nvPicPr>
        <p:blipFill>
          <a:blip r:embed="rId2"/>
          <a:stretch>
            <a:fillRect/>
          </a:stretch>
        </p:blipFill>
        <p:spPr>
          <a:xfrm>
            <a:off x="755847" y="254672"/>
            <a:ext cx="4674841" cy="2903322"/>
          </a:xfrm>
          <a:prstGeom prst="rect">
            <a:avLst/>
          </a:prstGeom>
        </p:spPr>
      </p:pic>
    </p:spTree>
    <p:extLst>
      <p:ext uri="{BB962C8B-B14F-4D97-AF65-F5344CB8AC3E}">
        <p14:creationId xmlns:p14="http://schemas.microsoft.com/office/powerpoint/2010/main" val="217616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B77DDC-3925-A299-5803-E92AB08F9B6B}"/>
              </a:ext>
            </a:extLst>
          </p:cNvPr>
          <p:cNvPicPr>
            <a:picLocks noChangeAspect="1"/>
          </p:cNvPicPr>
          <p:nvPr/>
        </p:nvPicPr>
        <p:blipFill>
          <a:blip r:embed="rId2"/>
          <a:stretch>
            <a:fillRect/>
          </a:stretch>
        </p:blipFill>
        <p:spPr>
          <a:xfrm>
            <a:off x="3230018" y="2622072"/>
            <a:ext cx="5387926" cy="3273913"/>
          </a:xfrm>
          <a:prstGeom prst="rect">
            <a:avLst/>
          </a:prstGeom>
        </p:spPr>
      </p:pic>
      <p:sp>
        <p:nvSpPr>
          <p:cNvPr id="2" name="Title 1">
            <a:extLst>
              <a:ext uri="{FF2B5EF4-FFF2-40B4-BE49-F238E27FC236}">
                <a16:creationId xmlns:a16="http://schemas.microsoft.com/office/drawing/2014/main" id="{52DD6404-1270-3029-49D9-0728C26EFDD3}"/>
              </a:ext>
            </a:extLst>
          </p:cNvPr>
          <p:cNvSpPr>
            <a:spLocks noGrp="1"/>
          </p:cNvSpPr>
          <p:nvPr>
            <p:ph type="title"/>
          </p:nvPr>
        </p:nvSpPr>
        <p:spPr>
          <a:xfrm>
            <a:off x="2245686" y="134688"/>
            <a:ext cx="8520952" cy="2852737"/>
          </a:xfrm>
        </p:spPr>
        <p:txBody>
          <a:bodyPr>
            <a:normAutofit fontScale="90000"/>
          </a:bodyPr>
          <a:lstStyle/>
          <a:p>
            <a:pPr marL="0" lvl="0" indent="0" algn="l" rtl="0">
              <a:lnSpc>
                <a:spcPct val="115000"/>
              </a:lnSpc>
              <a:spcBef>
                <a:spcPts val="0"/>
              </a:spcBef>
              <a:spcAft>
                <a:spcPts val="0"/>
              </a:spcAft>
              <a:buNone/>
            </a:pPr>
            <a:r>
              <a:rPr lang="en" sz="2100" dirty="0"/>
              <a:t>Chosen Vehicle: </a:t>
            </a:r>
            <a:r>
              <a:rPr lang="en" sz="2100" i="1" dirty="0"/>
              <a:t>Ford F150</a:t>
            </a:r>
            <a:br>
              <a:rPr lang="en" sz="2100" i="1" dirty="0"/>
            </a:br>
            <a:r>
              <a:rPr lang="en-US" sz="2100" dirty="0"/>
              <a:t>The standard features of the Ford F150 comes with </a:t>
            </a:r>
            <a:r>
              <a:rPr lang="en-US" sz="2100" i="1" dirty="0"/>
              <a:t>automatic emergency braking</a:t>
            </a:r>
            <a:r>
              <a:rPr lang="en-US" sz="2100" dirty="0"/>
              <a:t> as well as </a:t>
            </a:r>
            <a:r>
              <a:rPr lang="en-US" sz="2100" i="1" dirty="0"/>
              <a:t>automatic high beams</a:t>
            </a:r>
            <a:r>
              <a:rPr lang="en-US" sz="2100" dirty="0"/>
              <a:t>. </a:t>
            </a:r>
            <a:br>
              <a:rPr lang="en-US" sz="2100" dirty="0"/>
            </a:br>
            <a:br>
              <a:rPr lang="en-US" sz="2100" dirty="0"/>
            </a:br>
            <a:r>
              <a:rPr lang="en-US" sz="2100" dirty="0"/>
              <a:t>Standard safety features also include </a:t>
            </a:r>
            <a:r>
              <a:rPr lang="en-US" sz="2100" i="1" dirty="0"/>
              <a:t>active lane control</a:t>
            </a:r>
            <a:r>
              <a:rPr lang="en-US" sz="2100" dirty="0"/>
              <a:t>, </a:t>
            </a:r>
            <a:r>
              <a:rPr lang="en-US" sz="2100" i="1" dirty="0"/>
              <a:t>reverse automatic emergency braking</a:t>
            </a:r>
            <a:r>
              <a:rPr lang="en-US" sz="2100" dirty="0"/>
              <a:t> and </a:t>
            </a:r>
            <a:r>
              <a:rPr lang="en-US" sz="2100" i="1" dirty="0"/>
              <a:t>blind spot monitors</a:t>
            </a:r>
            <a:r>
              <a:rPr lang="en-US" sz="2100" dirty="0"/>
              <a:t>.</a:t>
            </a:r>
            <a:br>
              <a:rPr lang="en-US" sz="3200" dirty="0">
                <a:solidFill>
                  <a:srgbClr val="000000"/>
                </a:solidFill>
                <a:highlight>
                  <a:srgbClr val="FFFFFF"/>
                </a:highlight>
              </a:rPr>
            </a:br>
            <a:endParaRPr lang="en-AU" dirty="0"/>
          </a:p>
        </p:txBody>
      </p:sp>
    </p:spTree>
    <p:extLst>
      <p:ext uri="{BB962C8B-B14F-4D97-AF65-F5344CB8AC3E}">
        <p14:creationId xmlns:p14="http://schemas.microsoft.com/office/powerpoint/2010/main" val="373519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9A2D-73E9-AF33-4C48-030406E28FBE}"/>
              </a:ext>
            </a:extLst>
          </p:cNvPr>
          <p:cNvSpPr>
            <a:spLocks noGrp="1"/>
          </p:cNvSpPr>
          <p:nvPr>
            <p:ph type="title"/>
          </p:nvPr>
        </p:nvSpPr>
        <p:spPr/>
        <p:txBody>
          <a:bodyPr/>
          <a:lstStyle/>
          <a:p>
            <a:r>
              <a:rPr lang="en" dirty="0"/>
              <a:t>Safety features that comply with previously mentioned physics principle/s:</a:t>
            </a:r>
            <a:endParaRPr lang="en-AU" dirty="0"/>
          </a:p>
        </p:txBody>
      </p:sp>
      <p:sp>
        <p:nvSpPr>
          <p:cNvPr id="3" name="Content Placeholder 2">
            <a:extLst>
              <a:ext uri="{FF2B5EF4-FFF2-40B4-BE49-F238E27FC236}">
                <a16:creationId xmlns:a16="http://schemas.microsoft.com/office/drawing/2014/main" id="{BFA85DBB-9891-3590-80A7-DE2B1D2FB8E6}"/>
              </a:ext>
            </a:extLst>
          </p:cNvPr>
          <p:cNvSpPr>
            <a:spLocks noGrp="1"/>
          </p:cNvSpPr>
          <p:nvPr>
            <p:ph idx="1"/>
          </p:nvPr>
        </p:nvSpPr>
        <p:spPr/>
        <p:txBody>
          <a:bodyPr>
            <a:normAutofit lnSpcReduction="10000"/>
          </a:bodyPr>
          <a:lstStyle/>
          <a:p>
            <a:pPr marL="0" lvl="0" indent="0" algn="l" rtl="0">
              <a:spcBef>
                <a:spcPts val="0"/>
              </a:spcBef>
              <a:spcAft>
                <a:spcPts val="0"/>
              </a:spcAft>
              <a:buNone/>
            </a:pPr>
            <a:r>
              <a:rPr lang="en-US" sz="2000" i="1" dirty="0"/>
              <a:t>Seat belts</a:t>
            </a:r>
            <a:r>
              <a:rPr lang="en-US" sz="2000" dirty="0"/>
              <a:t> fall into the category of Principle D as it coincides with the </a:t>
            </a:r>
            <a:r>
              <a:rPr lang="en-US" sz="2000" i="1" dirty="0"/>
              <a:t>Law of Inertia</a:t>
            </a:r>
            <a:r>
              <a:rPr lang="en-US" sz="2000" dirty="0"/>
              <a:t>. In the event of a possible collision, the automatic braking system that the Ford F150 contains would sense fast, oncoming vehicles coming into the direction of the car the occupant resides in. With this action, the car would automatically stop and with the seat belt fastened, it would stop the occupant from any harsh movement towards the interior of the vehicle.  </a:t>
            </a:r>
          </a:p>
          <a:p>
            <a:pPr marL="0" lvl="0" indent="0" algn="l" rtl="0">
              <a:spcBef>
                <a:spcPts val="0"/>
              </a:spcBef>
              <a:spcAft>
                <a:spcPts val="0"/>
              </a:spcAft>
              <a:buNone/>
            </a:pPr>
            <a:endParaRPr lang="en-US" sz="2000" i="1" dirty="0"/>
          </a:p>
          <a:p>
            <a:pPr marL="0" lvl="0" indent="0" algn="l" rtl="0">
              <a:spcBef>
                <a:spcPts val="0"/>
              </a:spcBef>
              <a:spcAft>
                <a:spcPts val="0"/>
              </a:spcAft>
              <a:buNone/>
            </a:pPr>
            <a:r>
              <a:rPr lang="en-US" sz="2000" i="1" dirty="0"/>
              <a:t>   Blind spot monitors</a:t>
            </a:r>
            <a:r>
              <a:rPr lang="en-US" sz="2000" dirty="0"/>
              <a:t> may fall under Principles A and B. This is because they would be able to detect any oncoming objects or vehicles veering towards the vehicle, therefore making no use of the crumple zone as the collision was avoided. </a:t>
            </a:r>
            <a:endParaRPr lang="en-US" sz="1200" dirty="0">
              <a:highlight>
                <a:schemeClr val="lt1"/>
              </a:highlight>
            </a:endParaRPr>
          </a:p>
          <a:p>
            <a:endParaRPr lang="en-AU" dirty="0"/>
          </a:p>
        </p:txBody>
      </p:sp>
    </p:spTree>
    <p:extLst>
      <p:ext uri="{BB962C8B-B14F-4D97-AF65-F5344CB8AC3E}">
        <p14:creationId xmlns:p14="http://schemas.microsoft.com/office/powerpoint/2010/main" val="236378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0690-36B2-9794-4A18-0058342F0655}"/>
              </a:ext>
            </a:extLst>
          </p:cNvPr>
          <p:cNvSpPr>
            <a:spLocks noGrp="1"/>
          </p:cNvSpPr>
          <p:nvPr>
            <p:ph type="title"/>
          </p:nvPr>
        </p:nvSpPr>
        <p:spPr/>
        <p:txBody>
          <a:bodyPr/>
          <a:lstStyle/>
          <a:p>
            <a:r>
              <a:rPr lang="en" dirty="0"/>
              <a:t>The role of safety in a car design:</a:t>
            </a:r>
            <a:endParaRPr lang="en-AU" dirty="0"/>
          </a:p>
        </p:txBody>
      </p:sp>
      <p:sp>
        <p:nvSpPr>
          <p:cNvPr id="3" name="Content Placeholder 2">
            <a:extLst>
              <a:ext uri="{FF2B5EF4-FFF2-40B4-BE49-F238E27FC236}">
                <a16:creationId xmlns:a16="http://schemas.microsoft.com/office/drawing/2014/main" id="{98AAA01A-D637-7639-C982-0927D7661F85}"/>
              </a:ext>
            </a:extLst>
          </p:cNvPr>
          <p:cNvSpPr>
            <a:spLocks noGrp="1"/>
          </p:cNvSpPr>
          <p:nvPr>
            <p:ph idx="1"/>
          </p:nvPr>
        </p:nvSpPr>
        <p:spPr/>
        <p:txBody>
          <a:bodyPr/>
          <a:lstStyle/>
          <a:p>
            <a:pPr marL="0" lvl="0" indent="0" algn="l" rtl="0">
              <a:spcBef>
                <a:spcPts val="0"/>
              </a:spcBef>
              <a:spcAft>
                <a:spcPts val="0"/>
              </a:spcAft>
              <a:buNone/>
            </a:pPr>
            <a:r>
              <a:rPr lang="en-US" sz="2000" dirty="0"/>
              <a:t>The role of safety in a design of a car provides the best possible chance of survival to the occupants who ride in the vehicle. </a:t>
            </a:r>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dirty="0"/>
              <a:t>With the new technology and systems put into each new design that help the vehicle, this also helps the driver become more aware as well as save the vehicle itself if it were to get into a collision.</a:t>
            </a:r>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dirty="0"/>
              <a:t>Cars are constantly developing into something safer and technologically helpful that it may save the occupants that are in it and it may even help avoid a collision all together. </a:t>
            </a:r>
          </a:p>
          <a:p>
            <a:endParaRPr lang="en-AU" dirty="0"/>
          </a:p>
        </p:txBody>
      </p:sp>
    </p:spTree>
    <p:extLst>
      <p:ext uri="{BB962C8B-B14F-4D97-AF65-F5344CB8AC3E}">
        <p14:creationId xmlns:p14="http://schemas.microsoft.com/office/powerpoint/2010/main" val="1992733544"/>
      </p:ext>
    </p:extLst>
  </p:cSld>
  <p:clrMapOvr>
    <a:masterClrMapping/>
  </p:clrMapOvr>
</p:sld>
</file>

<file path=ppt/theme/theme1.xml><?xml version="1.0" encoding="utf-8"?>
<a:theme xmlns:a="http://schemas.openxmlformats.org/drawingml/2006/main" name="RegattaVTI">
  <a:themeElements>
    <a:clrScheme name="AnalogousFromRegularSeed_2SEEDS">
      <a:dk1>
        <a:srgbClr val="000000"/>
      </a:dk1>
      <a:lt1>
        <a:srgbClr val="FFFFFF"/>
      </a:lt1>
      <a:dk2>
        <a:srgbClr val="412624"/>
      </a:dk2>
      <a:lt2>
        <a:srgbClr val="E8E4E2"/>
      </a:lt2>
      <a:accent1>
        <a:srgbClr val="3B80B1"/>
      </a:accent1>
      <a:accent2>
        <a:srgbClr val="46B2B2"/>
      </a:accent2>
      <a:accent3>
        <a:srgbClr val="4D61C3"/>
      </a:accent3>
      <a:accent4>
        <a:srgbClr val="B13B3C"/>
      </a:accent4>
      <a:accent5>
        <a:srgbClr val="C37C4D"/>
      </a:accent5>
      <a:accent6>
        <a:srgbClr val="B19C3B"/>
      </a:accent6>
      <a:hlink>
        <a:srgbClr val="BA713E"/>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59DD77D-9085-4E65-A58F-BCD08A31E374}"/>
</file>

<file path=customXml/itemProps2.xml><?xml version="1.0" encoding="utf-8"?>
<ds:datastoreItem xmlns:ds="http://schemas.openxmlformats.org/officeDocument/2006/customXml" ds:itemID="{21182943-725E-4D30-8ABE-5F7D06D2A413}"/>
</file>

<file path=customXml/itemProps3.xml><?xml version="1.0" encoding="utf-8"?>
<ds:datastoreItem xmlns:ds="http://schemas.openxmlformats.org/officeDocument/2006/customXml" ds:itemID="{615623A0-7E0A-4453-83DF-4EFD7BC4852D}"/>
</file>

<file path=docProps/app.xml><?xml version="1.0" encoding="utf-8"?>
<Properties xmlns="http://schemas.openxmlformats.org/officeDocument/2006/extended-properties" xmlns:vt="http://schemas.openxmlformats.org/officeDocument/2006/docPropsVTypes">
  <TotalTime>27285</TotalTime>
  <Words>763</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Walbaum Display</vt:lpstr>
      <vt:lpstr>RegattaVTI</vt:lpstr>
      <vt:lpstr>Forces and Vehicle Safety </vt:lpstr>
      <vt:lpstr>Define Principal (A) Increasing the time of the collision / the time occupants take to stop</vt:lpstr>
      <vt:lpstr>Define Principle (B)  Spreading the forces of impact over the largest possible area and ensuring stability of the vehicle</vt:lpstr>
      <vt:lpstr>The seat belts in the vehicle keep the occupant from jostling/moving too much in the event of a sudden stop.  They’re designed to stretch slightly to allow movement which may occur in a collision. This lengthens the time it takes for the body’s movement to return to its original state, reducing its force.   Airbags also lengthens the time it takes for the heads momentum to return to its original position, which also reduces the forces acting on it as well as serving as a cushion to help prevent injuries that may occur to the head. </vt:lpstr>
      <vt:lpstr>Newton's Law of Inertia states that an object will remain at rest or in a constant motion unless acted upon an unbalanced / external force. The reason an occupant inside a vehicle doesn’t fly out of a car when in a collision is because the seat belt acts as an unbalanced force that stops the inertia, which in turn keeps the occupant in their current position.  </vt:lpstr>
      <vt:lpstr>Chosen Vehicle: Ford F150 The standard features of the Ford F150 comes with automatic emergency braking as well as automatic high beams.   Standard safety features also include active lane control, reverse automatic emergency braking and blind spot monitors. </vt:lpstr>
      <vt:lpstr>Safety features that comply with previously mentioned physics principle/s:</vt:lpstr>
      <vt:lpstr>The role of safety in a car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Forces and Vehicle Safety </dc:title>
  <dc:creator>maresha lomia</dc:creator>
  <cp:lastModifiedBy>maresha lomia</cp:lastModifiedBy>
  <cp:revision>2</cp:revision>
  <dcterms:created xsi:type="dcterms:W3CDTF">2022-08-25T02:15:48Z</dcterms:created>
  <dcterms:modified xsi:type="dcterms:W3CDTF">2022-09-13T01:01:42Z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