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4" y="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7A3F5E19-DC46-4A4B-B94A-D640B09FE8C2}" type="datetimeFigureOut">
              <a:rPr lang="en-AU" smtClean="0"/>
              <a:t>8/09/2022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38432429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F5E19-DC46-4A4B-B94A-D640B09FE8C2}" type="datetimeFigureOut">
              <a:rPr lang="en-AU" smtClean="0"/>
              <a:t>8/09/2022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2675963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3F5E19-DC46-4A4B-B94A-D640B09FE8C2}" type="datetimeFigureOut">
              <a:rPr lang="en-AU" smtClean="0"/>
              <a:t>8/09/2022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97402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3F5E19-DC46-4A4B-B94A-D640B09FE8C2}" type="datetimeFigureOut">
              <a:rPr lang="en-AU" smtClean="0"/>
              <a:t>8/09/2022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171597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7A3F5E19-DC46-4A4B-B94A-D640B09FE8C2}" type="datetimeFigureOut">
              <a:rPr lang="en-AU" smtClean="0"/>
              <a:t>8/09/2022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22971009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A3F5E19-DC46-4A4B-B94A-D640B09FE8C2}" type="datetimeFigureOut">
              <a:rPr lang="en-AU" smtClean="0"/>
              <a:t>8/09/2022</a:t>
            </a:fld>
            <a:endParaRPr lang="en-AU"/>
          </a:p>
        </p:txBody>
      </p:sp>
      <p:sp>
        <p:nvSpPr>
          <p:cNvPr id="9" name="Footer Placeholder 8"/>
          <p:cNvSpPr>
            <a:spLocks noGrp="1"/>
          </p:cNvSpPr>
          <p:nvPr>
            <p:ph type="ftr" sz="quarter" idx="11"/>
          </p:nvPr>
        </p:nvSpPr>
        <p:spPr/>
        <p:txBody>
          <a:bodyPr/>
          <a:lstStyle/>
          <a:p>
            <a:endParaRPr lang="en-AU"/>
          </a:p>
        </p:txBody>
      </p:sp>
      <p:sp>
        <p:nvSpPr>
          <p:cNvPr id="10" name="Slide Number Placeholder 9"/>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151560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7A3F5E19-DC46-4A4B-B94A-D640B09FE8C2}" type="datetimeFigureOut">
              <a:rPr lang="en-AU" smtClean="0"/>
              <a:t>8/09/2022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B8C2A73A-FDC5-420C-B5B8-50C9633697D3}" type="slidenum">
              <a:rPr lang="en-AU" smtClean="0"/>
              <a:t>‹#›</a:t>
            </a:fld>
            <a:endParaRPr lang="en-A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7610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3F5E19-DC46-4A4B-B94A-D640B09FE8C2}" type="datetimeFigureOut">
              <a:rPr lang="en-AU" smtClean="0"/>
              <a:t>8/09/2022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39100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3F5E19-DC46-4A4B-B94A-D640B09FE8C2}" type="datetimeFigureOut">
              <a:rPr lang="en-AU" smtClean="0"/>
              <a:t>8/09/2022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123809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7A3F5E19-DC46-4A4B-B94A-D640B09FE8C2}" type="datetimeFigureOut">
              <a:rPr lang="en-AU" smtClean="0"/>
              <a:t>8/09/2022</a:t>
            </a:fld>
            <a:endParaRPr lang="en-AU"/>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1" name="Slide Number Placeholder 10"/>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3980996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7A3F5E19-DC46-4A4B-B94A-D640B09FE8C2}" type="datetimeFigureOut">
              <a:rPr lang="en-AU" smtClean="0"/>
              <a:t>8/09/2022</a:t>
            </a:fld>
            <a:endParaRPr lang="en-AU"/>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AU"/>
          </a:p>
        </p:txBody>
      </p:sp>
      <p:sp>
        <p:nvSpPr>
          <p:cNvPr id="10" name="Slide Number Placeholder 9"/>
          <p:cNvSpPr>
            <a:spLocks noGrp="1"/>
          </p:cNvSpPr>
          <p:nvPr>
            <p:ph type="sldNum" sz="quarter" idx="12"/>
          </p:nvPr>
        </p:nvSpPr>
        <p:spPr/>
        <p:txBody>
          <a:bodyPr/>
          <a:lstStyle/>
          <a:p>
            <a:fld id="{B8C2A73A-FDC5-420C-B5B8-50C9633697D3}" type="slidenum">
              <a:rPr lang="en-AU" smtClean="0"/>
              <a:t>‹#›</a:t>
            </a:fld>
            <a:endParaRPr lang="en-AU"/>
          </a:p>
        </p:txBody>
      </p:sp>
    </p:spTree>
    <p:extLst>
      <p:ext uri="{BB962C8B-B14F-4D97-AF65-F5344CB8AC3E}">
        <p14:creationId xmlns:p14="http://schemas.microsoft.com/office/powerpoint/2010/main" val="1956999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7A3F5E19-DC46-4A4B-B94A-D640B09FE8C2}" type="datetimeFigureOut">
              <a:rPr lang="en-AU" smtClean="0"/>
              <a:t>8/09/2022</a:t>
            </a:fld>
            <a:endParaRPr lang="en-A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A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8C2A73A-FDC5-420C-B5B8-50C9633697D3}" type="slidenum">
              <a:rPr lang="en-AU" smtClean="0"/>
              <a:t>‹#›</a:t>
            </a:fld>
            <a:endParaRPr lang="en-AU"/>
          </a:p>
        </p:txBody>
      </p:sp>
    </p:spTree>
    <p:extLst>
      <p:ext uri="{BB962C8B-B14F-4D97-AF65-F5344CB8AC3E}">
        <p14:creationId xmlns:p14="http://schemas.microsoft.com/office/powerpoint/2010/main" val="8209782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551254-BC2E-4BA5-96E8-E11C9B51A395}"/>
              </a:ext>
            </a:extLst>
          </p:cNvPr>
          <p:cNvPicPr>
            <a:picLocks noChangeAspect="1"/>
          </p:cNvPicPr>
          <p:nvPr/>
        </p:nvPicPr>
        <p:blipFill>
          <a:blip r:embed="rId2"/>
          <a:stretch>
            <a:fillRect/>
          </a:stretch>
        </p:blipFill>
        <p:spPr>
          <a:xfrm>
            <a:off x="7280712" y="782595"/>
            <a:ext cx="3850399" cy="2727366"/>
          </a:xfrm>
          <a:prstGeom prst="rect">
            <a:avLst/>
          </a:prstGeom>
        </p:spPr>
      </p:pic>
      <p:sp>
        <p:nvSpPr>
          <p:cNvPr id="2" name="Title 1">
            <a:extLst>
              <a:ext uri="{FF2B5EF4-FFF2-40B4-BE49-F238E27FC236}">
                <a16:creationId xmlns:a16="http://schemas.microsoft.com/office/drawing/2014/main" id="{F5CC77CE-F227-48D8-B0AB-57A518222111}"/>
              </a:ext>
            </a:extLst>
          </p:cNvPr>
          <p:cNvSpPr>
            <a:spLocks noGrp="1"/>
          </p:cNvSpPr>
          <p:nvPr>
            <p:ph type="ctrTitle"/>
          </p:nvPr>
        </p:nvSpPr>
        <p:spPr>
          <a:xfrm>
            <a:off x="433465" y="2293495"/>
            <a:ext cx="5547610" cy="1216465"/>
          </a:xfrm>
        </p:spPr>
        <p:txBody>
          <a:bodyPr>
            <a:normAutofit fontScale="90000"/>
          </a:bodyPr>
          <a:lstStyle/>
          <a:p>
            <a:pPr algn="l"/>
            <a:r>
              <a:rPr lang="en-AU" sz="3600" b="1" u="sng" dirty="0">
                <a:solidFill>
                  <a:schemeClr val="bg1"/>
                </a:solidFill>
                <a:latin typeface="Arial Rounded MT Bold" panose="020F0704030504030204" pitchFamily="34" charset="0"/>
              </a:rPr>
              <a:t>Task 11- Forces and Vehicle safety</a:t>
            </a:r>
          </a:p>
        </p:txBody>
      </p:sp>
    </p:spTree>
    <p:extLst>
      <p:ext uri="{BB962C8B-B14F-4D97-AF65-F5344CB8AC3E}">
        <p14:creationId xmlns:p14="http://schemas.microsoft.com/office/powerpoint/2010/main" val="290090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A732D-00A7-4EF4-B776-894C238F681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BEBF26CF-9584-4BA5-A939-9237CD761BC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286639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5A1C3-3BAC-4714-8D67-4A2A1D9DC487}"/>
              </a:ext>
            </a:extLst>
          </p:cNvPr>
          <p:cNvSpPr>
            <a:spLocks noGrp="1"/>
          </p:cNvSpPr>
          <p:nvPr>
            <p:ph type="title"/>
          </p:nvPr>
        </p:nvSpPr>
        <p:spPr>
          <a:xfrm>
            <a:off x="0" y="-920262"/>
            <a:ext cx="11379200" cy="3152474"/>
          </a:xfrm>
        </p:spPr>
        <p:txBody>
          <a:bodyPr vert="horz" lIns="91440" tIns="45720" rIns="91440" bIns="45720" rtlCol="0" anchor="ctr">
            <a:normAutofit/>
          </a:bodyPr>
          <a:lstStyle/>
          <a:p>
            <a:pPr algn="ctr"/>
            <a:r>
              <a:rPr lang="en-US" sz="3200" b="1" i="1" dirty="0">
                <a:solidFill>
                  <a:schemeClr val="tx2">
                    <a:lumMod val="10000"/>
                  </a:schemeClr>
                </a:solidFill>
                <a:highlight>
                  <a:srgbClr val="C0C0C0"/>
                </a:highlight>
              </a:rPr>
              <a:t>Principal A- Increasing the time of the collision or the time the occupants take to stop</a:t>
            </a:r>
          </a:p>
        </p:txBody>
      </p:sp>
      <p:sp>
        <p:nvSpPr>
          <p:cNvPr id="5" name="TextBox 4">
            <a:extLst>
              <a:ext uri="{FF2B5EF4-FFF2-40B4-BE49-F238E27FC236}">
                <a16:creationId xmlns:a16="http://schemas.microsoft.com/office/drawing/2014/main" id="{F5052DF1-9976-413F-9A94-EB1A5834BA65}"/>
              </a:ext>
            </a:extLst>
          </p:cNvPr>
          <p:cNvSpPr txBox="1"/>
          <p:nvPr/>
        </p:nvSpPr>
        <p:spPr>
          <a:xfrm>
            <a:off x="70643" y="1353083"/>
            <a:ext cx="6723529" cy="5262979"/>
          </a:xfrm>
          <a:prstGeom prst="rect">
            <a:avLst/>
          </a:prstGeom>
          <a:noFill/>
        </p:spPr>
        <p:txBody>
          <a:bodyPr wrap="square" rtlCol="0">
            <a:spAutoFit/>
          </a:bodyPr>
          <a:lstStyle/>
          <a:p>
            <a:r>
              <a:rPr lang="en-AU" sz="2400" dirty="0">
                <a:solidFill>
                  <a:schemeClr val="bg1"/>
                </a:solidFill>
                <a:highlight>
                  <a:srgbClr val="C0C0C0"/>
                </a:highlight>
              </a:rPr>
              <a:t>Car engineers have come together and worked their way out to try and finds ways to help reduce the harm caused towards car occupants by producing vehicles that crumple under impact. Crumple zones are commonly located in the front and rear of a vehicle and they are built into cars as a safety element. Automobiles are designed with crumple zones that are meant to collapse in the case of a collision. Crumple zones lessen the effect of an auto collision in two different ways, crumple zones also to decrease the influence of an auto collision. Crumpling decreases the possibility of the car rebounding after a collision, minimising the change in momentum and the impulse.</a:t>
            </a:r>
          </a:p>
        </p:txBody>
      </p:sp>
    </p:spTree>
    <p:extLst>
      <p:ext uri="{BB962C8B-B14F-4D97-AF65-F5344CB8AC3E}">
        <p14:creationId xmlns:p14="http://schemas.microsoft.com/office/powerpoint/2010/main" val="14415102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E7BB3-D02D-4A00-92EF-27C3B35E415E}"/>
              </a:ext>
            </a:extLst>
          </p:cNvPr>
          <p:cNvSpPr>
            <a:spLocks noGrp="1"/>
          </p:cNvSpPr>
          <p:nvPr>
            <p:ph type="title"/>
          </p:nvPr>
        </p:nvSpPr>
        <p:spPr>
          <a:xfrm>
            <a:off x="0" y="0"/>
            <a:ext cx="12192000" cy="1288238"/>
          </a:xfrm>
        </p:spPr>
        <p:txBody>
          <a:bodyPr anchor="ctr">
            <a:normAutofit fontScale="90000"/>
          </a:bodyPr>
          <a:lstStyle/>
          <a:p>
            <a:pPr algn="ctr"/>
            <a:r>
              <a:rPr lang="en-AU" b="1" i="1" dirty="0">
                <a:solidFill>
                  <a:schemeClr val="tx2">
                    <a:lumMod val="10000"/>
                  </a:schemeClr>
                </a:solidFill>
                <a:highlight>
                  <a:srgbClr val="C0C0C0"/>
                </a:highlight>
              </a:rPr>
              <a:t>Principle B- spreading the forces of impact over the largest possible area&amp; ensuring stability of the vehicle</a:t>
            </a:r>
          </a:p>
        </p:txBody>
      </p:sp>
      <p:sp>
        <p:nvSpPr>
          <p:cNvPr id="3" name="Content Placeholder 2">
            <a:extLst>
              <a:ext uri="{FF2B5EF4-FFF2-40B4-BE49-F238E27FC236}">
                <a16:creationId xmlns:a16="http://schemas.microsoft.com/office/drawing/2014/main" id="{834F3FBD-E5E2-466C-B505-C157A8033722}"/>
              </a:ext>
            </a:extLst>
          </p:cNvPr>
          <p:cNvSpPr>
            <a:spLocks noGrp="1"/>
          </p:cNvSpPr>
          <p:nvPr>
            <p:ph idx="1"/>
          </p:nvPr>
        </p:nvSpPr>
        <p:spPr>
          <a:xfrm>
            <a:off x="486671" y="1522101"/>
            <a:ext cx="7860863" cy="4024884"/>
          </a:xfrm>
        </p:spPr>
        <p:txBody>
          <a:bodyPr anchor="t">
            <a:normAutofit lnSpcReduction="10000"/>
          </a:bodyPr>
          <a:lstStyle/>
          <a:p>
            <a:pPr marL="0" indent="0">
              <a:buNone/>
            </a:pPr>
            <a:r>
              <a:rPr lang="en-AU" sz="2400" dirty="0">
                <a:solidFill>
                  <a:schemeClr val="bg1"/>
                </a:solidFill>
                <a:highlight>
                  <a:srgbClr val="C0C0C0"/>
                </a:highlight>
              </a:rPr>
              <a:t>~The physics theory that says it spreads the forces impact also applies to crumple zones. By doing this, some of the energy is absorbed and the impact is mitigated away from the car’s occupants</a:t>
            </a:r>
          </a:p>
          <a:p>
            <a:pPr marL="0" indent="0">
              <a:buNone/>
            </a:pPr>
            <a:r>
              <a:rPr lang="en-AU" sz="2400" dirty="0">
                <a:solidFill>
                  <a:schemeClr val="bg1"/>
                </a:solidFill>
                <a:highlight>
                  <a:srgbClr val="C0C0C0"/>
                </a:highlight>
              </a:rPr>
              <a:t>~the physics theory that says it spreads the forces impact also applies to crumple zones. By doing this, some of the energy is absorbed and impact is mitigated away from the car’s occupants. In other words, it is the area of the vehicle that contains all of its mass. In order to have a lower centre of gravity, modern cars are designed closer to the ground, which increases stability and improves handling.</a:t>
            </a:r>
          </a:p>
        </p:txBody>
      </p:sp>
    </p:spTree>
    <p:extLst>
      <p:ext uri="{BB962C8B-B14F-4D97-AF65-F5344CB8AC3E}">
        <p14:creationId xmlns:p14="http://schemas.microsoft.com/office/powerpoint/2010/main" val="42242075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345E7-2CA4-4AA4-BFA6-181A150C1D1C}"/>
              </a:ext>
            </a:extLst>
          </p:cNvPr>
          <p:cNvSpPr>
            <a:spLocks noGrp="1"/>
          </p:cNvSpPr>
          <p:nvPr>
            <p:ph type="title"/>
          </p:nvPr>
        </p:nvSpPr>
        <p:spPr>
          <a:xfrm>
            <a:off x="139485" y="0"/>
            <a:ext cx="11353268" cy="1731568"/>
          </a:xfrm>
        </p:spPr>
        <p:txBody>
          <a:bodyPr vert="horz" lIns="91440" tIns="45720" rIns="91440" bIns="45720" rtlCol="0" anchor="ctr">
            <a:normAutofit/>
          </a:bodyPr>
          <a:lstStyle/>
          <a:p>
            <a:pPr algn="ctr"/>
            <a:r>
              <a:rPr lang="en-US" sz="3600" b="1" i="1" dirty="0">
                <a:solidFill>
                  <a:schemeClr val="bg1">
                    <a:lumMod val="95000"/>
                    <a:lumOff val="5000"/>
                  </a:schemeClr>
                </a:solidFill>
                <a:highlight>
                  <a:srgbClr val="C0C0C0"/>
                </a:highlight>
              </a:rPr>
              <a:t>Principle C- Minimizing contact of the person with the interior of the vehicle</a:t>
            </a:r>
          </a:p>
        </p:txBody>
      </p:sp>
      <p:sp>
        <p:nvSpPr>
          <p:cNvPr id="4" name="TextBox 3"/>
          <p:cNvSpPr txBox="1"/>
          <p:nvPr/>
        </p:nvSpPr>
        <p:spPr>
          <a:xfrm>
            <a:off x="0" y="1687354"/>
            <a:ext cx="8276095" cy="5170646"/>
          </a:xfrm>
          <a:prstGeom prst="rect">
            <a:avLst/>
          </a:prstGeom>
          <a:noFill/>
        </p:spPr>
        <p:txBody>
          <a:bodyPr wrap="square" rtlCol="0">
            <a:spAutoFit/>
          </a:bodyPr>
          <a:lstStyle/>
          <a:p>
            <a:r>
              <a:rPr lang="en-AU" sz="2400" dirty="0"/>
              <a:t>-Automobile airbags are a safety element that aids in avoiding collisions with the car. The airbag is intended to inflate as soon as the automobile starts to slow down following a accident and deflate as son as your head touches it. This is essential because, in the absence of the airbag collapsing, your head would be defeated.</a:t>
            </a:r>
          </a:p>
          <a:p>
            <a:r>
              <a:rPr lang="en-AU" sz="2400" dirty="0"/>
              <a:t>-Seatbelts are another safety measure that follows this rule. Seatbelts and airbags are designed to function together in contemporary vehicles. In a collision,  the seatbelt slows down the moving passengers, allowing them to safely crash into the airbag. In a collision without a seatbelt, a passenger will keep moving forwards at the same speed as the vehicle until anything stops them.</a:t>
            </a:r>
          </a:p>
          <a:p>
            <a:endParaRPr lang="en-AU" dirty="0"/>
          </a:p>
        </p:txBody>
      </p:sp>
    </p:spTree>
    <p:extLst>
      <p:ext uri="{BB962C8B-B14F-4D97-AF65-F5344CB8AC3E}">
        <p14:creationId xmlns:p14="http://schemas.microsoft.com/office/powerpoint/2010/main" val="24112323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4EF0-4A09-4C24-8B03-AA8FBC1257F6}"/>
              </a:ext>
            </a:extLst>
          </p:cNvPr>
          <p:cNvSpPr>
            <a:spLocks noGrp="1"/>
          </p:cNvSpPr>
          <p:nvPr>
            <p:ph type="title"/>
          </p:nvPr>
        </p:nvSpPr>
        <p:spPr>
          <a:xfrm>
            <a:off x="717131" y="0"/>
            <a:ext cx="10432916" cy="1288238"/>
          </a:xfrm>
        </p:spPr>
        <p:txBody>
          <a:bodyPr anchor="ctr">
            <a:normAutofit/>
          </a:bodyPr>
          <a:lstStyle/>
          <a:p>
            <a:pPr algn="ctr"/>
            <a:r>
              <a:rPr lang="en-AU" b="1" i="1" dirty="0">
                <a:solidFill>
                  <a:schemeClr val="tx2">
                    <a:lumMod val="10000"/>
                  </a:schemeClr>
                </a:solidFill>
                <a:highlight>
                  <a:srgbClr val="C0C0C0"/>
                </a:highlight>
              </a:rPr>
              <a:t>Principle D- Keeping the person inside the vehicle</a:t>
            </a:r>
          </a:p>
        </p:txBody>
      </p:sp>
      <p:sp>
        <p:nvSpPr>
          <p:cNvPr id="3" name="Content Placeholder 2">
            <a:extLst>
              <a:ext uri="{FF2B5EF4-FFF2-40B4-BE49-F238E27FC236}">
                <a16:creationId xmlns:a16="http://schemas.microsoft.com/office/drawing/2014/main" id="{ED2C5A95-1A7C-464F-8643-E902E200826C}"/>
              </a:ext>
            </a:extLst>
          </p:cNvPr>
          <p:cNvSpPr>
            <a:spLocks noGrp="1"/>
          </p:cNvSpPr>
          <p:nvPr>
            <p:ph idx="1"/>
          </p:nvPr>
        </p:nvSpPr>
        <p:spPr>
          <a:xfrm>
            <a:off x="398763" y="1460869"/>
            <a:ext cx="7860863" cy="5017423"/>
          </a:xfrm>
        </p:spPr>
        <p:txBody>
          <a:bodyPr anchor="t">
            <a:normAutofit fontScale="85000" lnSpcReduction="20000"/>
          </a:bodyPr>
          <a:lstStyle/>
          <a:p>
            <a:pPr marL="0" indent="0">
              <a:buNone/>
            </a:pPr>
            <a:r>
              <a:rPr lang="en-AU" sz="2400" dirty="0"/>
              <a:t>-</a:t>
            </a:r>
            <a:r>
              <a:rPr lang="en-AU" sz="3500" dirty="0"/>
              <a:t>Seatbelts retain the occupant within the car and take into account the law of inertia. By causing the occupant to decelerate the same pace as the vehicle in the case of a collision, a seatbelt reduces the likelihood of being propelled from the car. The transfer of energy is stopped by seatbelts</a:t>
            </a:r>
          </a:p>
          <a:p>
            <a:pPr marL="0" indent="0">
              <a:buNone/>
            </a:pPr>
            <a:r>
              <a:rPr lang="en-AU" sz="3500" dirty="0"/>
              <a:t>-Making sure the seatbelts are constantly securely fastened is crucial. In an accident, a seatbelt that isn’t securely fastened will allow the driver or passenger to slide forwards, increasing the risk that their heads will hit the dashboard.</a:t>
            </a:r>
          </a:p>
        </p:txBody>
      </p:sp>
    </p:spTree>
    <p:extLst>
      <p:ext uri="{BB962C8B-B14F-4D97-AF65-F5344CB8AC3E}">
        <p14:creationId xmlns:p14="http://schemas.microsoft.com/office/powerpoint/2010/main" val="282781758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6478292" cy="325464"/>
          </a:xfrm>
        </p:spPr>
        <p:txBody>
          <a:bodyPr>
            <a:normAutofit fontScale="90000"/>
          </a:bodyPr>
          <a:lstStyle/>
          <a:p>
            <a:r>
              <a:rPr lang="en-AU" sz="2400" dirty="0"/>
              <a:t>Safety features of a 2021 Mazda 6</a:t>
            </a:r>
          </a:p>
        </p:txBody>
      </p:sp>
      <p:pic>
        <p:nvPicPr>
          <p:cNvPr id="4" name="Content Placeholder 3"/>
          <p:cNvPicPr>
            <a:picLocks noGrp="1" noChangeAspect="1"/>
          </p:cNvPicPr>
          <p:nvPr>
            <p:ph idx="1"/>
          </p:nvPr>
        </p:nvPicPr>
        <p:blipFill>
          <a:blip r:embed="rId2"/>
          <a:stretch>
            <a:fillRect/>
          </a:stretch>
        </p:blipFill>
        <p:spPr>
          <a:xfrm>
            <a:off x="6850250" y="0"/>
            <a:ext cx="5341749" cy="3177153"/>
          </a:xfrm>
          <a:prstGeom prst="rect">
            <a:avLst/>
          </a:prstGeom>
        </p:spPr>
      </p:pic>
      <p:pic>
        <p:nvPicPr>
          <p:cNvPr id="5" name="Picture 4"/>
          <p:cNvPicPr>
            <a:picLocks noChangeAspect="1"/>
          </p:cNvPicPr>
          <p:nvPr/>
        </p:nvPicPr>
        <p:blipFill>
          <a:blip r:embed="rId3"/>
          <a:stretch>
            <a:fillRect/>
          </a:stretch>
        </p:blipFill>
        <p:spPr>
          <a:xfrm>
            <a:off x="6850250" y="3177152"/>
            <a:ext cx="5341750" cy="3680847"/>
          </a:xfrm>
          <a:prstGeom prst="rect">
            <a:avLst/>
          </a:prstGeom>
        </p:spPr>
      </p:pic>
      <p:sp>
        <p:nvSpPr>
          <p:cNvPr id="6" name="TextBox 5"/>
          <p:cNvSpPr txBox="1"/>
          <p:nvPr/>
        </p:nvSpPr>
        <p:spPr>
          <a:xfrm>
            <a:off x="-30995" y="325465"/>
            <a:ext cx="6881244" cy="6771084"/>
          </a:xfrm>
          <a:prstGeom prst="rect">
            <a:avLst/>
          </a:prstGeom>
          <a:noFill/>
        </p:spPr>
        <p:txBody>
          <a:bodyPr wrap="square" rtlCol="0">
            <a:spAutoFit/>
          </a:bodyPr>
          <a:lstStyle/>
          <a:p>
            <a:r>
              <a:rPr lang="en-AU" sz="1600" dirty="0"/>
              <a:t>Anti-lock brakes:  When a tyre stops rotating while being subjected to intense braking, ABS (anti-lock braking system) brakes immediately detect the situation and adjust the brake pressure to restore tyre rotation. This improves the cars ability to brake and turn. </a:t>
            </a:r>
          </a:p>
          <a:p>
            <a:endParaRPr lang="en-AU" sz="1600" dirty="0"/>
          </a:p>
          <a:p>
            <a:r>
              <a:rPr lang="en-AU" sz="1600" dirty="0"/>
              <a:t>Stability Control: Stability control automatically detects when the vehicles handling limits have been surpassed and decreases engine power or applies certain brakes, in order to aid the driver avoid losing control of the vehicle.</a:t>
            </a:r>
          </a:p>
          <a:p>
            <a:endParaRPr lang="en-AU" sz="1600" dirty="0"/>
          </a:p>
          <a:p>
            <a:r>
              <a:rPr lang="en-AU" sz="1600" dirty="0"/>
              <a:t>Front-impact airbags: To protect the head in a frontal collision, drivers and passengers have front-impact airbags.</a:t>
            </a:r>
          </a:p>
          <a:p>
            <a:endParaRPr lang="en-AU" sz="1600" dirty="0"/>
          </a:p>
          <a:p>
            <a:r>
              <a:rPr lang="en-AU" sz="1600" dirty="0"/>
              <a:t>Side impact airbags:  Front-seat sided impact airbags are intended to shield the torso from injury in a side impact crash.</a:t>
            </a:r>
          </a:p>
          <a:p>
            <a:r>
              <a:rPr lang="en-AU" sz="1600" dirty="0"/>
              <a:t> </a:t>
            </a:r>
          </a:p>
          <a:p>
            <a:r>
              <a:rPr lang="en-AU" sz="1600" dirty="0"/>
              <a:t>Overhead airbags:  Overhead airbags are employed to protect the heads of the occupants when a vehicle rolls over or is involved in a side collision.</a:t>
            </a:r>
          </a:p>
          <a:p>
            <a:endParaRPr lang="en-AU" sz="1600" dirty="0"/>
          </a:p>
          <a:p>
            <a:r>
              <a:rPr lang="en-AU" sz="1600" dirty="0"/>
              <a:t>Pretensioners: A pretensioner automatically tightens the seat belts in a crash to position the occupants in the optimal seating position.</a:t>
            </a:r>
          </a:p>
          <a:p>
            <a:endParaRPr lang="en-AU" sz="1600" dirty="0"/>
          </a:p>
          <a:p>
            <a:r>
              <a:rPr lang="en-AU" sz="1600" dirty="0"/>
              <a:t>Anti-whiplash:  Anti-whiplash Headrests actively respond to the forces of rear impact collisions and wrap the occupants head to reduce the chance of  whiplash</a:t>
            </a:r>
          </a:p>
          <a:p>
            <a:endParaRPr lang="en-AU" sz="1600" dirty="0"/>
          </a:p>
          <a:p>
            <a:r>
              <a:rPr lang="en-AU" sz="1600" dirty="0"/>
              <a:t>Security system:  The car is fitted with an ignition disable device that will prevent the engine from starting if the proper original manufacture key is not used.</a:t>
            </a:r>
          </a:p>
          <a:p>
            <a:endParaRPr lang="en-AU" dirty="0"/>
          </a:p>
        </p:txBody>
      </p:sp>
    </p:spTree>
    <p:extLst>
      <p:ext uri="{BB962C8B-B14F-4D97-AF65-F5344CB8AC3E}">
        <p14:creationId xmlns:p14="http://schemas.microsoft.com/office/powerpoint/2010/main" val="1770284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890E-9431-41A9-A134-F8B0277C3CD8}"/>
              </a:ext>
            </a:extLst>
          </p:cNvPr>
          <p:cNvSpPr>
            <a:spLocks noGrp="1"/>
          </p:cNvSpPr>
          <p:nvPr>
            <p:ph type="title"/>
          </p:nvPr>
        </p:nvSpPr>
        <p:spPr>
          <a:xfrm>
            <a:off x="2032353" y="249074"/>
            <a:ext cx="7729728" cy="572560"/>
          </a:xfrm>
        </p:spPr>
        <p:txBody>
          <a:bodyPr>
            <a:noAutofit/>
          </a:bodyPr>
          <a:lstStyle/>
          <a:p>
            <a:r>
              <a:rPr lang="en-AU" sz="1800" dirty="0"/>
              <a:t>Mazda safety features linked to physis principle</a:t>
            </a:r>
          </a:p>
        </p:txBody>
      </p:sp>
      <p:sp>
        <p:nvSpPr>
          <p:cNvPr id="3" name="Content Placeholder 2">
            <a:extLst>
              <a:ext uri="{FF2B5EF4-FFF2-40B4-BE49-F238E27FC236}">
                <a16:creationId xmlns:a16="http://schemas.microsoft.com/office/drawing/2014/main" id="{E81A9F47-1B3A-4C71-B7C8-195B551ABC91}"/>
              </a:ext>
            </a:extLst>
          </p:cNvPr>
          <p:cNvSpPr>
            <a:spLocks noGrp="1"/>
          </p:cNvSpPr>
          <p:nvPr>
            <p:ph idx="1"/>
          </p:nvPr>
        </p:nvSpPr>
        <p:spPr>
          <a:xfrm>
            <a:off x="1581779" y="1339331"/>
            <a:ext cx="7729728" cy="3101983"/>
          </a:xfrm>
        </p:spPr>
        <p:txBody>
          <a:bodyPr>
            <a:normAutofit fontScale="92500" lnSpcReduction="10000"/>
          </a:bodyPr>
          <a:lstStyle/>
          <a:p>
            <a:pPr marL="0" indent="0">
              <a:buNone/>
            </a:pPr>
            <a:r>
              <a:rPr lang="en-AU" dirty="0"/>
              <a:t>~Principle A and B- Anti-lock brakes are a great set for when you are about to enter an accident. They are very helpful for speed control which can help slow down the car quicker then normal.  Stability Control is also a great feature because it lengthens the braking distance and aids in collision warning. Additionally, it increases the vehicles stability and reflects some of the energy that would otherwise be delivered to the passengers</a:t>
            </a:r>
          </a:p>
          <a:p>
            <a:pPr marL="0" indent="0">
              <a:buNone/>
            </a:pPr>
            <a:r>
              <a:rPr lang="en-AU" dirty="0"/>
              <a:t>~principle c – Airbags: </a:t>
            </a:r>
            <a:r>
              <a:rPr lang="en-AU" dirty="0" err="1"/>
              <a:t>Im</a:t>
            </a:r>
            <a:r>
              <a:rPr lang="en-AU" dirty="0"/>
              <a:t> not 100% sure how many airbags are in a Mazda 6 all together but there is a dual frontal, side chest and side head airbag to aid in creating a barrier of protection around the internal area and avoid direct contact</a:t>
            </a:r>
          </a:p>
          <a:p>
            <a:pPr marL="0" indent="0">
              <a:buNone/>
            </a:pPr>
            <a:r>
              <a:rPr lang="en-AU" dirty="0"/>
              <a:t>~principle D – Seatbelts:  The car has 5 seatbelts to keep the passenger/s and driver safe and secure</a:t>
            </a:r>
          </a:p>
        </p:txBody>
      </p:sp>
    </p:spTree>
    <p:extLst>
      <p:ext uri="{BB962C8B-B14F-4D97-AF65-F5344CB8AC3E}">
        <p14:creationId xmlns:p14="http://schemas.microsoft.com/office/powerpoint/2010/main" val="102365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B9983-AFBA-45E3-AF39-D3E84810C068}"/>
              </a:ext>
            </a:extLst>
          </p:cNvPr>
          <p:cNvPicPr>
            <a:picLocks noChangeAspect="1"/>
          </p:cNvPicPr>
          <p:nvPr/>
        </p:nvPicPr>
        <p:blipFill rotWithShape="1">
          <a:blip r:embed="rId2">
            <a:alphaModFix amt="40000"/>
          </a:blip>
          <a:srcRect l="1664" r="559"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25DC4896-6633-4E04-90A4-C01DDF36E5BD}"/>
              </a:ext>
            </a:extLst>
          </p:cNvPr>
          <p:cNvSpPr>
            <a:spLocks noGrp="1"/>
          </p:cNvSpPr>
          <p:nvPr>
            <p:ph type="title"/>
          </p:nvPr>
        </p:nvSpPr>
        <p:spPr>
          <a:xfrm>
            <a:off x="2231136" y="964692"/>
            <a:ext cx="7729728" cy="1188720"/>
          </a:xfrm>
          <a:noFill/>
          <a:ln>
            <a:solidFill>
              <a:schemeClr val="tx1"/>
            </a:solidFill>
          </a:ln>
        </p:spPr>
        <p:txBody>
          <a:bodyPr>
            <a:normAutofit/>
          </a:bodyPr>
          <a:lstStyle/>
          <a:p>
            <a:r>
              <a:rPr lang="en-AU">
                <a:solidFill>
                  <a:schemeClr val="tx1"/>
                </a:solidFill>
              </a:rPr>
              <a:t>~The Dodge charger~</a:t>
            </a:r>
          </a:p>
        </p:txBody>
      </p:sp>
      <p:sp>
        <p:nvSpPr>
          <p:cNvPr id="3" name="Content Placeholder 2">
            <a:extLst>
              <a:ext uri="{FF2B5EF4-FFF2-40B4-BE49-F238E27FC236}">
                <a16:creationId xmlns:a16="http://schemas.microsoft.com/office/drawing/2014/main" id="{61A3C73A-EB9A-4569-8317-A5E4F8C7CC3D}"/>
              </a:ext>
            </a:extLst>
          </p:cNvPr>
          <p:cNvSpPr>
            <a:spLocks noGrp="1"/>
          </p:cNvSpPr>
          <p:nvPr>
            <p:ph idx="1"/>
          </p:nvPr>
        </p:nvSpPr>
        <p:spPr>
          <a:xfrm>
            <a:off x="2231136" y="2638044"/>
            <a:ext cx="7729728" cy="3101983"/>
          </a:xfrm>
        </p:spPr>
        <p:txBody>
          <a:bodyPr>
            <a:normAutofit/>
          </a:bodyPr>
          <a:lstStyle/>
          <a:p>
            <a:r>
              <a:rPr lang="en-AU" dirty="0"/>
              <a:t>Based on the dodge Coronet, the first-generation Dodge charger was unveiled in 1966. Its large grill full-length centre console, and fastback roof are some of its most recognisable features. Although the dodge chargers were popular, their safety did not last a life time.</a:t>
            </a:r>
          </a:p>
          <a:p>
            <a:r>
              <a:rPr lang="en-AU" dirty="0"/>
              <a:t>They are usually reliable for the first few years but after that it just goes downhill.  One of the Dodge chargers safety feature was a front and rear crumple airbag system, this safety was designed to reduce the risk of injury in a collision. The dodger charger included advanced airbag system, surprisingly it had about seven airbags as they are used for direct protection to all seated passengers. The </a:t>
            </a:r>
            <a:r>
              <a:rPr lang="en-AU"/>
              <a:t>dodge charger </a:t>
            </a:r>
            <a:endParaRPr lang="en-AU" dirty="0"/>
          </a:p>
        </p:txBody>
      </p:sp>
    </p:spTree>
    <p:extLst>
      <p:ext uri="{BB962C8B-B14F-4D97-AF65-F5344CB8AC3E}">
        <p14:creationId xmlns:p14="http://schemas.microsoft.com/office/powerpoint/2010/main" val="331278170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46CFE-33A4-45A7-BE6A-A7BFFC39623C}"/>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91DEF88F-F230-4B97-91E1-52C70B3B9BCF}"/>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77403503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0AF1F0C-322D-4A6A-AAB4-26E03D754EA5}"/>
</file>

<file path=customXml/itemProps2.xml><?xml version="1.0" encoding="utf-8"?>
<ds:datastoreItem xmlns:ds="http://schemas.openxmlformats.org/officeDocument/2006/customXml" ds:itemID="{93B43B08-2C21-429C-8F0C-53DDF64AA62D}"/>
</file>

<file path=customXml/itemProps3.xml><?xml version="1.0" encoding="utf-8"?>
<ds:datastoreItem xmlns:ds="http://schemas.openxmlformats.org/officeDocument/2006/customXml" ds:itemID="{E9E01D21-F20A-4E02-B3EB-09F9B76282F9}"/>
</file>

<file path=docProps/app.xml><?xml version="1.0" encoding="utf-8"?>
<Properties xmlns="http://schemas.openxmlformats.org/officeDocument/2006/extended-properties" xmlns:vt="http://schemas.openxmlformats.org/officeDocument/2006/docPropsVTypes">
  <Template>TM10001115[[fn=Parcel]]</Template>
  <TotalTime>137</TotalTime>
  <Words>1053</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Arial Rounded MT Bold</vt:lpstr>
      <vt:lpstr>Gill Sans MT</vt:lpstr>
      <vt:lpstr>Parcel</vt:lpstr>
      <vt:lpstr>Task 11- Forces and Vehicle safety</vt:lpstr>
      <vt:lpstr>Principal A- Increasing the time of the collision or the time the occupants take to stop</vt:lpstr>
      <vt:lpstr>Principle B- spreading the forces of impact over the largest possible area&amp; ensuring stability of the vehicle</vt:lpstr>
      <vt:lpstr>Principle C- Minimizing contact of the person with the interior of the vehicle</vt:lpstr>
      <vt:lpstr>Principle D- Keeping the person inside the vehicle</vt:lpstr>
      <vt:lpstr>Safety features of a 2021 Mazda 6</vt:lpstr>
      <vt:lpstr>Mazda safety features linked to physis principle</vt:lpstr>
      <vt:lpstr>~The Dodge charger~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11- Forces and Vehicle safety</dc:title>
  <dc:creator>NDACHAISABA Anita</dc:creator>
  <cp:lastModifiedBy>NDACHAISABA Anita</cp:lastModifiedBy>
  <cp:revision>16</cp:revision>
  <dcterms:created xsi:type="dcterms:W3CDTF">2022-09-05T04:37:40Z</dcterms:created>
  <dcterms:modified xsi:type="dcterms:W3CDTF">2022-09-08T04:44:17Z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