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entation.xml" ContentType="application/vnd.openxmlformats-officedocument.presentationml.presentation.main+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Layouts/slideLayout4.xml" ContentType="application/vnd.openxmlformats-officedocument.presentationml.slideLayout+xml"/>
  <Override PartName="/ppt/notesSlides/notesSlide9.xml" ContentType="application/vnd.openxmlformats-officedocument.presentationml.notesSlide+xml"/>
  <Override PartName="/ppt/notesSlides/notesSlide10.xml" ContentType="application/vnd.openxmlformats-officedocument.presentationml.notesSlide+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notesSlides/notesSlide8.xml" ContentType="application/vnd.openxmlformats-officedocument.presentationml.notesSlide+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Old Standard TT" pitchFamily="2" charset="77"/>
      <p:regular r:id="rId13"/>
      <p:bold r:id="rId14"/>
      <p: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20"/>
  </p:normalViewPr>
  <p:slideViewPr>
    <p:cSldViewPr snapToGrid="0">
      <p:cViewPr varScale="1">
        <p:scale>
          <a:sx n="137" d="100"/>
          <a:sy n="137" d="100"/>
        </p:scale>
        <p:origin x="920" y="19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6f90357f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6f9035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5419937a96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5419937a96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c6f90357f_0_1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c6f90357f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c6f90357f_0_1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c6f90357f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c6f90357f_0_3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c6f90357f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c6f90357f_0_4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c6f90357f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5419937a96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5419937a9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5419937a96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5419937a96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5419937a96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5419937a96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5419937a96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5419937a96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1600"/>
              </a:spcBef>
              <a:spcAft>
                <a:spcPts val="0"/>
              </a:spcAft>
              <a:buClr>
                <a:schemeClr val="accent1"/>
              </a:buClr>
              <a:buSzPts val="1400"/>
              <a:buChar char="○"/>
              <a:defRPr>
                <a:solidFill>
                  <a:schemeClr val="accent1"/>
                </a:solidFill>
              </a:defRPr>
            </a:lvl2pPr>
            <a:lvl3pPr marL="1371600" lvl="2" indent="-317500">
              <a:spcBef>
                <a:spcPts val="1600"/>
              </a:spcBef>
              <a:spcAft>
                <a:spcPts val="0"/>
              </a:spcAft>
              <a:buClr>
                <a:schemeClr val="accent1"/>
              </a:buClr>
              <a:buSzPts val="1400"/>
              <a:buChar char="■"/>
              <a:defRPr>
                <a:solidFill>
                  <a:schemeClr val="accent1"/>
                </a:solidFill>
              </a:defRPr>
            </a:lvl3pPr>
            <a:lvl4pPr marL="1828800" lvl="3" indent="-317500">
              <a:spcBef>
                <a:spcPts val="1600"/>
              </a:spcBef>
              <a:spcAft>
                <a:spcPts val="0"/>
              </a:spcAft>
              <a:buClr>
                <a:schemeClr val="accent1"/>
              </a:buClr>
              <a:buSzPts val="1400"/>
              <a:buChar char="●"/>
              <a:defRPr>
                <a:solidFill>
                  <a:schemeClr val="accent1"/>
                </a:solidFill>
              </a:defRPr>
            </a:lvl4pPr>
            <a:lvl5pPr marL="2286000" lvl="4" indent="-317500">
              <a:spcBef>
                <a:spcPts val="1600"/>
              </a:spcBef>
              <a:spcAft>
                <a:spcPts val="0"/>
              </a:spcAft>
              <a:buClr>
                <a:schemeClr val="accent1"/>
              </a:buClr>
              <a:buSzPts val="1400"/>
              <a:buChar char="○"/>
              <a:defRPr>
                <a:solidFill>
                  <a:schemeClr val="accent1"/>
                </a:solidFill>
              </a:defRPr>
            </a:lvl5pPr>
            <a:lvl6pPr marL="2743200" lvl="5" indent="-317500">
              <a:spcBef>
                <a:spcPts val="1600"/>
              </a:spcBef>
              <a:spcAft>
                <a:spcPts val="0"/>
              </a:spcAft>
              <a:buClr>
                <a:schemeClr val="accent1"/>
              </a:buClr>
              <a:buSzPts val="1400"/>
              <a:buChar char="■"/>
              <a:defRPr>
                <a:solidFill>
                  <a:schemeClr val="accent1"/>
                </a:solidFill>
              </a:defRPr>
            </a:lvl6pPr>
            <a:lvl7pPr marL="3200400" lvl="6" indent="-317500">
              <a:spcBef>
                <a:spcPts val="1600"/>
              </a:spcBef>
              <a:spcAft>
                <a:spcPts val="0"/>
              </a:spcAft>
              <a:buClr>
                <a:schemeClr val="accent1"/>
              </a:buClr>
              <a:buSzPts val="1400"/>
              <a:buChar char="●"/>
              <a:defRPr>
                <a:solidFill>
                  <a:schemeClr val="accent1"/>
                </a:solidFill>
              </a:defRPr>
            </a:lvl7pPr>
            <a:lvl8pPr marL="3657600" lvl="7" indent="-317500">
              <a:spcBef>
                <a:spcPts val="1600"/>
              </a:spcBef>
              <a:spcAft>
                <a:spcPts val="0"/>
              </a:spcAft>
              <a:buClr>
                <a:schemeClr val="accent1"/>
              </a:buClr>
              <a:buSzPts val="1400"/>
              <a:buChar char="○"/>
              <a:defRPr>
                <a:solidFill>
                  <a:schemeClr val="accent1"/>
                </a:solidFill>
              </a:defRPr>
            </a:lvl8pPr>
            <a:lvl9pPr marL="4114800" lvl="8" indent="-317500">
              <a:spcBef>
                <a:spcPts val="1600"/>
              </a:spcBef>
              <a:spcAft>
                <a:spcPts val="160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Task 11: Forces and Vehicle Safety</a:t>
            </a:r>
            <a:endParaRPr/>
          </a:p>
        </p:txBody>
      </p:sp>
      <p:sp>
        <p:nvSpPr>
          <p:cNvPr id="60" name="Google Shape;60;p13"/>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By Mark Sulit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3200"/>
              <a:t>The role of safety in a car design:</a:t>
            </a:r>
            <a:endParaRPr sz="3200"/>
          </a:p>
          <a:p>
            <a:pPr marL="0" lvl="0" indent="0" algn="l" rtl="0">
              <a:spcBef>
                <a:spcPts val="0"/>
              </a:spcBef>
              <a:spcAft>
                <a:spcPts val="0"/>
              </a:spcAft>
              <a:buNone/>
            </a:pPr>
            <a:endParaRPr/>
          </a:p>
        </p:txBody>
      </p:sp>
      <p:sp>
        <p:nvSpPr>
          <p:cNvPr id="119" name="Google Shape;119;p22"/>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   The importance of safety in automobile design gives passengers the highest chance of surviving an accident.</a:t>
            </a:r>
            <a:endParaRPr/>
          </a:p>
          <a:p>
            <a:pPr marL="0" lvl="0" indent="0" algn="l" rtl="0">
              <a:spcBef>
                <a:spcPts val="1600"/>
              </a:spcBef>
              <a:spcAft>
                <a:spcPts val="0"/>
              </a:spcAft>
              <a:buClr>
                <a:schemeClr val="dk1"/>
              </a:buClr>
              <a:buSzPts val="1100"/>
              <a:buFont typeface="Arial"/>
              <a:buNone/>
            </a:pPr>
            <a:r>
              <a:rPr lang="en"/>
              <a:t>   With new systems and technology included into each new vehicle design, the driver can become more alert and the car itself can be saved in the event of an accident.</a:t>
            </a:r>
            <a:endParaRPr/>
          </a:p>
          <a:p>
            <a:pPr marL="0" lvl="0" indent="0" algn="l" rtl="0">
              <a:spcBef>
                <a:spcPts val="1600"/>
              </a:spcBef>
              <a:spcAft>
                <a:spcPts val="0"/>
              </a:spcAft>
              <a:buClr>
                <a:schemeClr val="dk1"/>
              </a:buClr>
              <a:buSzPts val="1100"/>
              <a:buFont typeface="Arial"/>
              <a:buNone/>
            </a:pPr>
            <a:r>
              <a:rPr lang="en"/>
              <a:t>   The technology in cars is continuously improving, making them safer and more useful, potentially saving the lives of the people inside and even preventing collisions altogether.</a:t>
            </a:r>
            <a:endParaRPr/>
          </a:p>
          <a:p>
            <a:pPr marL="0" lvl="0" indent="0" algn="l" rtl="0">
              <a:spcBef>
                <a:spcPts val="1600"/>
              </a:spcBef>
              <a:spcAft>
                <a:spcPts val="16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75800"/>
            <a:ext cx="8520600" cy="982500"/>
          </a:xfrm>
          <a:prstGeom prst="rect">
            <a:avLst/>
          </a:prstGeom>
        </p:spPr>
        <p:txBody>
          <a:bodyPr spcFirstLastPara="1" wrap="square" lIns="91425" tIns="91425" rIns="91425" bIns="91425" anchor="t" anchorCtr="0">
            <a:noAutofit/>
          </a:bodyPr>
          <a:lstStyle/>
          <a:p>
            <a:pPr marL="457200" lvl="0" indent="-431800" algn="l" rtl="0">
              <a:spcBef>
                <a:spcPts val="0"/>
              </a:spcBef>
              <a:spcAft>
                <a:spcPts val="0"/>
              </a:spcAft>
              <a:buSzPts val="3200"/>
              <a:buAutoNum type="alphaUcPeriod"/>
            </a:pPr>
            <a:r>
              <a:rPr lang="en" sz="3200"/>
              <a:t>Increasing the time of the collision / the time occupants take to stop</a:t>
            </a:r>
            <a:endParaRPr sz="3200"/>
          </a:p>
          <a:p>
            <a:pPr marL="0" lvl="0" indent="0" algn="l" rtl="0">
              <a:spcBef>
                <a:spcPts val="0"/>
              </a:spcBef>
              <a:spcAft>
                <a:spcPts val="0"/>
              </a:spcAft>
              <a:buNone/>
            </a:pPr>
            <a:endParaRPr/>
          </a:p>
        </p:txBody>
      </p:sp>
      <p:sp>
        <p:nvSpPr>
          <p:cNvPr id="66" name="Google Shape;66;p14"/>
          <p:cNvSpPr txBox="1">
            <a:spLocks noGrp="1"/>
          </p:cNvSpPr>
          <p:nvPr>
            <p:ph type="body" idx="1"/>
          </p:nvPr>
        </p:nvSpPr>
        <p:spPr>
          <a:xfrm>
            <a:off x="311700" y="1171675"/>
            <a:ext cx="85206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   </a:t>
            </a:r>
            <a:endParaRPr sz="1800"/>
          </a:p>
          <a:p>
            <a:pPr marL="0" lvl="0" indent="0" algn="l" rtl="0">
              <a:spcBef>
                <a:spcPts val="1600"/>
              </a:spcBef>
              <a:spcAft>
                <a:spcPts val="0"/>
              </a:spcAft>
              <a:buNone/>
            </a:pPr>
            <a:r>
              <a:rPr lang="en" sz="1800"/>
              <a:t>   In the case of a collision, a vehicle's crumple zones will bend and crumple. It is prevented from being transferred to the passengers of the car by absorbing some of the impact's energy. It's difficult for engineers to design crumple zones because they have to take into account many different factors, such as size, weight, and the stress that a vehicle may experience in a collision.</a:t>
            </a:r>
            <a:endParaRPr sz="1800"/>
          </a:p>
          <a:p>
            <a:pPr marL="0" lvl="0" indent="0" algn="l" rtl="0">
              <a:spcBef>
                <a:spcPts val="1600"/>
              </a:spcBef>
              <a:spcAft>
                <a:spcPts val="1600"/>
              </a:spcAft>
              <a:buNone/>
            </a:pPr>
            <a:r>
              <a:rPr lang="en" sz="1800"/>
              <a:t>   Slowing down the deceleration is the most effective approach to lessen the initial force with a given amount of mass/speed. By only a few tenths of a second, it is possible to significantly minimise the force of a collision.</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265500" y="2571750"/>
            <a:ext cx="4045200" cy="1333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 sz="2800"/>
              <a:t>B. Spreading the forces of impact over the largest possible area and ensuring stability of the vehicle</a:t>
            </a:r>
            <a:endParaRPr/>
          </a:p>
        </p:txBody>
      </p:sp>
      <p:sp>
        <p:nvSpPr>
          <p:cNvPr id="72" name="Google Shape;72;p15"/>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t>Crumple zones also aid in deflecting the force of an impact. Since the force must go somewhere, it is directed away from the car's occupants.</a:t>
            </a:r>
            <a:endParaRPr sz="1400"/>
          </a:p>
          <a:p>
            <a:pPr marL="0" lvl="0" indent="0" algn="l" rtl="0">
              <a:spcBef>
                <a:spcPts val="1600"/>
              </a:spcBef>
              <a:spcAft>
                <a:spcPts val="0"/>
              </a:spcAft>
              <a:buNone/>
            </a:pPr>
            <a:r>
              <a:rPr lang="en" sz="1400"/>
              <a:t>Given the force involved in an automobile accident, whatever occurs to the vehicle during impact and the occupants within will be subjected to some of the force. Objects that are stationary or moving experience a certain amount of force transfer.</a:t>
            </a:r>
            <a:endParaRPr sz="1400"/>
          </a:p>
          <a:p>
            <a:pPr marL="0" lvl="0" indent="0" algn="l" rtl="0">
              <a:spcBef>
                <a:spcPts val="1600"/>
              </a:spcBef>
              <a:spcAft>
                <a:spcPts val="1600"/>
              </a:spcAft>
              <a:buClr>
                <a:schemeClr val="dk1"/>
              </a:buClr>
              <a:buSzPts val="1100"/>
              <a:buFont typeface="Arial"/>
              <a:buNone/>
            </a:pPr>
            <a:r>
              <a:rPr lang="en" sz="1400"/>
              <a:t>The constructed crumple zones absorb as much force as possible to safeguard the vehicle's components and its occupants.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800" b="1"/>
          </a:p>
          <a:p>
            <a:pPr marL="0" lvl="0" indent="0" algn="l" rtl="0">
              <a:spcBef>
                <a:spcPts val="1600"/>
              </a:spcBef>
              <a:spcAft>
                <a:spcPts val="1600"/>
              </a:spcAft>
              <a:buNone/>
            </a:pPr>
            <a:r>
              <a:rPr lang="en" sz="1600"/>
              <a:t>Lorem ipsum dolor sit amet, consectetur adipiscing elit, sed do eiusmod tempor incididunt ut labore et dolore magna aliqua. Ut enim ad minim veniam, quis nostrud exercitation ullamco laboris nisi ut aliquip.</a:t>
            </a:r>
            <a:endParaRPr sz="1600"/>
          </a:p>
        </p:txBody>
      </p:sp>
      <p:sp>
        <p:nvSpPr>
          <p:cNvPr id="78" name="Google Shape;78;p16"/>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200"/>
              <a:t>The seat belts in the car safeguard the occupant from jostling/moving too much in the case of an abrupt halt.</a:t>
            </a:r>
            <a:endParaRPr sz="1200"/>
          </a:p>
          <a:p>
            <a:pPr marL="457200" lvl="0" indent="-330200" algn="l" rtl="0">
              <a:spcBef>
                <a:spcPts val="1600"/>
              </a:spcBef>
              <a:spcAft>
                <a:spcPts val="0"/>
              </a:spcAft>
              <a:buSzPts val="1600"/>
              <a:buChar char="●"/>
            </a:pPr>
            <a:r>
              <a:rPr lang="en" sz="1200"/>
              <a:t>They are made to slightly stretch to accommodate movement that might happen during a collision. As a result, the body's movement loses force because it takes longer to return to its initial state.</a:t>
            </a:r>
            <a:endParaRPr sz="1200"/>
          </a:p>
          <a:p>
            <a:pPr marL="457200" lvl="0" indent="-330200" algn="l" rtl="0">
              <a:spcBef>
                <a:spcPts val="1600"/>
              </a:spcBef>
              <a:spcAft>
                <a:spcPts val="1600"/>
              </a:spcAft>
              <a:buSzPts val="1600"/>
              <a:buChar char="●"/>
            </a:pPr>
            <a:r>
              <a:rPr lang="en" sz="1200"/>
              <a:t>Additionally, airbags extend the time it takes for the head's momentum to return to its initial position, which lessens the forces acting on it and acts as a cushion to lessen the risk of head injuries.</a:t>
            </a:r>
            <a:endParaRPr sz="1600"/>
          </a:p>
        </p:txBody>
      </p:sp>
      <p:sp>
        <p:nvSpPr>
          <p:cNvPr id="79" name="Google Shape;79;p1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000"/>
              <a:t>C. Minimising contact of the person with the interior of the vehicle </a:t>
            </a:r>
            <a:endParaRPr sz="2000"/>
          </a:p>
          <a:p>
            <a:pPr marL="0" lvl="0" indent="0" algn="l" rtl="0">
              <a:spcBef>
                <a:spcPts val="0"/>
              </a:spcBef>
              <a:spcAft>
                <a:spcPts val="0"/>
              </a:spcAft>
              <a:buNone/>
            </a:pPr>
            <a:endParaRPr/>
          </a:p>
        </p:txBody>
      </p:sp>
      <p:pic>
        <p:nvPicPr>
          <p:cNvPr id="80" name="Google Shape;80;p16"/>
          <p:cNvPicPr preferRelativeResize="0"/>
          <p:nvPr/>
        </p:nvPicPr>
        <p:blipFill>
          <a:blip r:embed="rId3">
            <a:alphaModFix/>
          </a:blip>
          <a:stretch>
            <a:fillRect/>
          </a:stretch>
        </p:blipFill>
        <p:spPr>
          <a:xfrm>
            <a:off x="-1" y="1334100"/>
            <a:ext cx="4895974" cy="2715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200"/>
              <a:t>D. Keeping the person inside the vehicle</a:t>
            </a:r>
            <a:endParaRPr/>
          </a:p>
        </p:txBody>
      </p:sp>
      <p:sp>
        <p:nvSpPr>
          <p:cNvPr id="86" name="Google Shape;86;p17"/>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200"/>
              <a:t>According to Newton's Law of Inertia, unless acted with by an imbalanced or external force, an object will remain at rest or in continual motion.</a:t>
            </a:r>
            <a:endParaRPr sz="2200"/>
          </a:p>
          <a:p>
            <a:pPr marL="0" lvl="0" indent="0" algn="l" rtl="0">
              <a:spcBef>
                <a:spcPts val="1600"/>
              </a:spcBef>
              <a:spcAft>
                <a:spcPts val="1600"/>
              </a:spcAft>
              <a:buClr>
                <a:schemeClr val="dk1"/>
              </a:buClr>
              <a:buSzPts val="1100"/>
              <a:buFont typeface="Arial"/>
              <a:buNone/>
            </a:pPr>
            <a:r>
              <a:rPr lang="en" sz="2200"/>
              <a:t>The seat belt functions as an imbalanced force that stops the inertia, which in turn retains the occupant in their current position, preventing the occupant from flying out of the automobile during a crash.</a:t>
            </a:r>
            <a:endParaRPr sz="2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265500" y="258575"/>
            <a:ext cx="4045200" cy="1333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2019 Suzuki Swift</a:t>
            </a:r>
            <a:endParaRPr/>
          </a:p>
        </p:txBody>
      </p:sp>
      <p:sp>
        <p:nvSpPr>
          <p:cNvPr id="92" name="Google Shape;92;p18"/>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Safety assist features of a Suzuki Swift consist of Electronic Stability Control.</a:t>
            </a:r>
            <a:endParaRPr/>
          </a:p>
          <a:p>
            <a:pPr marL="0" lvl="0" indent="0" algn="l" rtl="0">
              <a:spcBef>
                <a:spcPts val="1600"/>
              </a:spcBef>
              <a:spcAft>
                <a:spcPts val="1600"/>
              </a:spcAft>
              <a:buNone/>
            </a:pPr>
            <a:r>
              <a:rPr lang="en"/>
              <a:t>For occupant protection, the vehicle has airbags for the front seats, both driver and passenger, as well as side curtain airbags. There is also side curtain airbags for second row passengers.  </a:t>
            </a:r>
            <a:endParaRPr/>
          </a:p>
        </p:txBody>
      </p:sp>
      <p:pic>
        <p:nvPicPr>
          <p:cNvPr id="93" name="Google Shape;93;p18"/>
          <p:cNvPicPr preferRelativeResize="0"/>
          <p:nvPr/>
        </p:nvPicPr>
        <p:blipFill>
          <a:blip r:embed="rId3">
            <a:alphaModFix/>
          </a:blip>
          <a:stretch>
            <a:fillRect/>
          </a:stretch>
        </p:blipFill>
        <p:spPr>
          <a:xfrm>
            <a:off x="2100" y="1591775"/>
            <a:ext cx="4572000" cy="257173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311700" y="1851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800"/>
              <a:t>Safety features that comply with previously mentioned physics principle/s:</a:t>
            </a:r>
            <a:endParaRPr sz="2600"/>
          </a:p>
        </p:txBody>
      </p:sp>
      <p:sp>
        <p:nvSpPr>
          <p:cNvPr id="99" name="Google Shape;99;p19"/>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   The airbags fall under Principle C. This is because reduces the forces acting on it as well as serving as a cushion to help prevent injuries that may occur to the head. </a:t>
            </a:r>
            <a:endParaRPr sz="2000"/>
          </a:p>
          <a:p>
            <a:pPr marL="0" lvl="0" indent="0" algn="l" rtl="0">
              <a:spcBef>
                <a:spcPts val="1600"/>
              </a:spcBef>
              <a:spcAft>
                <a:spcPts val="1600"/>
              </a:spcAft>
              <a:buNone/>
            </a:pPr>
            <a:r>
              <a:rPr lang="en" sz="2000"/>
              <a:t>   The electronic stability control may fall under Principle A or B. The ESC helps prevent loss of control and emergency steering maneuvers by stabilising the car when it begins to veer off its intended path and because of this, collisions can be avoided and the crumple zones wouldn’t have to be used.</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a:spLocks noGrp="1"/>
          </p:cNvSpPr>
          <p:nvPr>
            <p:ph type="title"/>
          </p:nvPr>
        </p:nvSpPr>
        <p:spPr>
          <a:xfrm>
            <a:off x="311700" y="985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a:t>Chosen vehicle from before the 60’s:</a:t>
            </a:r>
            <a:endParaRPr sz="3200"/>
          </a:p>
          <a:p>
            <a:pPr marL="0" lvl="0" indent="0" algn="l" rtl="0">
              <a:spcBef>
                <a:spcPts val="0"/>
              </a:spcBef>
              <a:spcAft>
                <a:spcPts val="0"/>
              </a:spcAft>
              <a:buClr>
                <a:schemeClr val="dk1"/>
              </a:buClr>
              <a:buSzPts val="1100"/>
              <a:buFont typeface="Arial"/>
              <a:buNone/>
            </a:pPr>
            <a:r>
              <a:rPr lang="en" sz="3200" i="1">
                <a:solidFill>
                  <a:srgbClr val="202124"/>
                </a:solidFill>
                <a:highlight>
                  <a:schemeClr val="accent1"/>
                </a:highlight>
              </a:rPr>
              <a:t>1959 Cadillac Coupe de Ville</a:t>
            </a:r>
            <a:endParaRPr sz="5200" i="1">
              <a:highlight>
                <a:schemeClr val="accent1"/>
              </a:highlight>
            </a:endParaRPr>
          </a:p>
        </p:txBody>
      </p:sp>
      <p:sp>
        <p:nvSpPr>
          <p:cNvPr id="105" name="Google Shape;105;p20"/>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sp>
        <p:nvSpPr>
          <p:cNvPr id="106" name="Google Shape;106;p20"/>
          <p:cNvSpPr txBox="1">
            <a:spLocks noGrp="1"/>
          </p:cNvSpPr>
          <p:nvPr>
            <p:ph type="body" idx="2"/>
          </p:nvPr>
        </p:nvSpPr>
        <p:spPr>
          <a:xfrm>
            <a:off x="4832400" y="1171675"/>
            <a:ext cx="4198500" cy="357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900"/>
              <a:t>Without seatbelts or cushioned dashboards, the Cadillac Coupe de Ville would have been extremely dangerous in the case of a collision because an occupant's injuries would have been serious.</a:t>
            </a:r>
            <a:endParaRPr sz="1900"/>
          </a:p>
          <a:p>
            <a:pPr marL="0" lvl="0" indent="0" algn="l" rtl="0">
              <a:spcBef>
                <a:spcPts val="1600"/>
              </a:spcBef>
              <a:spcAft>
                <a:spcPts val="0"/>
              </a:spcAft>
              <a:buClr>
                <a:schemeClr val="dk1"/>
              </a:buClr>
              <a:buSzPts val="1100"/>
              <a:buFont typeface="Arial"/>
              <a:buNone/>
            </a:pPr>
            <a:r>
              <a:rPr lang="en" sz="1900"/>
              <a:t>Additionally, it lacked crumple zones and airbags, which drastically reduces the safety rate of a car's occupant.</a:t>
            </a:r>
            <a:endParaRPr sz="1900"/>
          </a:p>
          <a:p>
            <a:pPr marL="0" lvl="0" indent="0" algn="l" rtl="0">
              <a:spcBef>
                <a:spcPts val="1600"/>
              </a:spcBef>
              <a:spcAft>
                <a:spcPts val="1600"/>
              </a:spcAft>
              <a:buNone/>
            </a:pPr>
            <a:endParaRPr/>
          </a:p>
        </p:txBody>
      </p:sp>
      <p:pic>
        <p:nvPicPr>
          <p:cNvPr id="107" name="Google Shape;107;p20"/>
          <p:cNvPicPr preferRelativeResize="0"/>
          <p:nvPr/>
        </p:nvPicPr>
        <p:blipFill>
          <a:blip r:embed="rId3">
            <a:alphaModFix/>
          </a:blip>
          <a:stretch>
            <a:fillRect/>
          </a:stretch>
        </p:blipFill>
        <p:spPr>
          <a:xfrm>
            <a:off x="0" y="1171675"/>
            <a:ext cx="4773325" cy="3580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400"/>
              <a:t>Unsafe features with physics principles:</a:t>
            </a:r>
            <a:endParaRPr/>
          </a:p>
        </p:txBody>
      </p:sp>
      <p:sp>
        <p:nvSpPr>
          <p:cNvPr id="113" name="Google Shape;113;p21"/>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200"/>
              <a:t>Principle D is particularly relevant to this given the absence of seatbelts. The person or persons sitting in the front seats would have flown out if there had been a collision, suffering serious injuries.</a:t>
            </a:r>
            <a:endParaRPr sz="2200"/>
          </a:p>
          <a:p>
            <a:pPr marL="0" lvl="0" indent="0" algn="l" rtl="0">
              <a:spcBef>
                <a:spcPts val="1600"/>
              </a:spcBef>
              <a:spcAft>
                <a:spcPts val="0"/>
              </a:spcAft>
              <a:buClr>
                <a:schemeClr val="dk1"/>
              </a:buClr>
              <a:buSzPts val="1100"/>
              <a:buFont typeface="Arial"/>
              <a:buNone/>
            </a:pPr>
            <a:r>
              <a:rPr lang="en" sz="2200"/>
              <a:t>It also didn't have airbags, which is in accordance with Principle C. Without airbags, passengers could hurt themselves on the hard interior of the car.</a:t>
            </a:r>
            <a:endParaRPr sz="2200"/>
          </a:p>
          <a:p>
            <a:pPr marL="0" lvl="0" indent="0" algn="l" rtl="0">
              <a:spcBef>
                <a:spcPts val="1600"/>
              </a:spcBef>
              <a:spcAft>
                <a:spcPts val="1600"/>
              </a:spcAft>
              <a:buNone/>
            </a:pPr>
            <a:endParaRPr/>
          </a:p>
        </p:txBody>
      </p:sp>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157990E5B9394AB60DC397E95032F9" ma:contentTypeVersion="17" ma:contentTypeDescription="Create a new document." ma:contentTypeScope="" ma:versionID="a80bebadbce44e7a05ce0f8ed1bf3577">
  <xsd:schema xmlns:xsd="http://www.w3.org/2001/XMLSchema" xmlns:xs="http://www.w3.org/2001/XMLSchema" xmlns:p="http://schemas.microsoft.com/office/2006/metadata/properties" xmlns:ns2="8f659357-f805-491c-ad0b-5621b2de6466" xmlns:ns3="d5c732d2-f217-444a-91d8-37c5714ca695" targetNamespace="http://schemas.microsoft.com/office/2006/metadata/properties" ma:root="true" ma:fieldsID="400fe0a1a6d11ddc4d41185554cf8274" ns2:_="" ns3:_="">
    <xsd:import namespace="8f659357-f805-491c-ad0b-5621b2de6466"/>
    <xsd:import namespace="d5c732d2-f217-444a-91d8-37c5714ca69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659357-f805-491c-ad0b-5621b2de64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ea606fe5-00d0-49e1-aa33-d9ffd0209102"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5c732d2-f217-444a-91d8-37c5714ca695"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787221a7-1fed-4694-a1ec-bb608177e353}" ma:internalName="TaxCatchAll" ma:showField="CatchAllData" ma:web="d5c732d2-f217-444a-91d8-37c5714ca69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d5c732d2-f217-444a-91d8-37c5714ca695" xsi:nil="true"/>
    <lcf76f155ced4ddcb4097134ff3c332f xmlns="8f659357-f805-491c-ad0b-5621b2de6466">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9DCC29A1-9813-4133-9BB3-D5C8B87BB0BD}"/>
</file>

<file path=customXml/itemProps2.xml><?xml version="1.0" encoding="utf-8"?>
<ds:datastoreItem xmlns:ds="http://schemas.openxmlformats.org/officeDocument/2006/customXml" ds:itemID="{05BEA9EB-27B7-40B0-B2A4-2EF813178F60}"/>
</file>

<file path=customXml/itemProps3.xml><?xml version="1.0" encoding="utf-8"?>
<ds:datastoreItem xmlns:ds="http://schemas.openxmlformats.org/officeDocument/2006/customXml" ds:itemID="{30CEBA29-DE7D-46DF-9F73-3DB19EA4B33F}"/>
</file>

<file path=docProps/app.xml><?xml version="1.0" encoding="utf-8"?>
<Properties xmlns="http://schemas.openxmlformats.org/officeDocument/2006/extended-properties" xmlns:vt="http://schemas.openxmlformats.org/officeDocument/2006/docPropsVTypes">
  <TotalTime>0</TotalTime>
  <Words>852</Words>
  <Application>Microsoft Macintosh PowerPoint</Application>
  <PresentationFormat>On-screen Show (16:9)</PresentationFormat>
  <Paragraphs>36</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Old Standard TT</vt:lpstr>
      <vt:lpstr>Paperback</vt:lpstr>
      <vt:lpstr>Task 11: Forces and Vehicle Safety</vt:lpstr>
      <vt:lpstr>Increasing the time of the collision / the time occupants take to stop </vt:lpstr>
      <vt:lpstr>B. Spreading the forces of impact over the largest possible area and ensuring stability of the vehicle</vt:lpstr>
      <vt:lpstr>C. Minimising contact of the person with the interior of the vehicle  </vt:lpstr>
      <vt:lpstr>D. Keeping the person inside the vehicle</vt:lpstr>
      <vt:lpstr>2019 Suzuki Swift</vt:lpstr>
      <vt:lpstr>Safety features that comply with previously mentioned physics principle/s:</vt:lpstr>
      <vt:lpstr>Chosen vehicle from before the 60’s: 1959 Cadillac Coupe de Ville</vt:lpstr>
      <vt:lpstr>Unsafe features with physics principles:</vt:lpstr>
      <vt:lpstr>The role of safety in a car design: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11: Forces and Vehicle Safety</dc:title>
  <cp:lastModifiedBy>FALANIKO Ciara</cp:lastModifiedBy>
  <cp:revision>1</cp:revision>
  <dcterms:modified xsi:type="dcterms:W3CDTF">2022-09-14T07:55:52Z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0x010100C8157990E5B9394AB60DC397E95032F9</vt:lpwstr>
  </property>
</Properties>
</file>