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4B308-FDF8-4385-B95A-6E71FB37129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7BCE06-8284-483E-BA19-86EA188D144B}">
      <dgm:prSet/>
      <dgm:spPr/>
      <dgm:t>
        <a:bodyPr/>
        <a:lstStyle/>
        <a:p>
          <a:r>
            <a:rPr lang="en-AU" b="1" baseline="0"/>
            <a:t>Unlike the modern day cars this type of cars do not have any airbags at the sides only at the front and some doesn’t even have an airbag.</a:t>
          </a:r>
          <a:endParaRPr lang="en-US"/>
        </a:p>
      </dgm:t>
    </dgm:pt>
    <dgm:pt modelId="{D6A12DDC-48A9-4EC5-91EF-2DD4ADFB0EA7}" type="parTrans" cxnId="{5384A21F-9785-4B57-B0BF-EC7A681A88C2}">
      <dgm:prSet/>
      <dgm:spPr/>
      <dgm:t>
        <a:bodyPr/>
        <a:lstStyle/>
        <a:p>
          <a:endParaRPr lang="en-US"/>
        </a:p>
      </dgm:t>
    </dgm:pt>
    <dgm:pt modelId="{0BC75720-B21D-4961-8771-DE3BCFA6C65C}" type="sibTrans" cxnId="{5384A21F-9785-4B57-B0BF-EC7A681A88C2}">
      <dgm:prSet/>
      <dgm:spPr/>
      <dgm:t>
        <a:bodyPr/>
        <a:lstStyle/>
        <a:p>
          <a:endParaRPr lang="en-US"/>
        </a:p>
      </dgm:t>
    </dgm:pt>
    <dgm:pt modelId="{43A492D0-1A7D-48B6-8899-C9C71D5AF927}">
      <dgm:prSet/>
      <dgm:spPr/>
      <dgm:t>
        <a:bodyPr/>
        <a:lstStyle/>
        <a:p>
          <a:r>
            <a:rPr lang="en-AU" b="1" baseline="0"/>
            <a:t>Seat belts, Seat belts form this type of cars are not that strong and advanced compare to the modern day cars. The seatbelts can be easily tear apart which means they cannot handle strong forces.</a:t>
          </a:r>
          <a:endParaRPr lang="en-US"/>
        </a:p>
      </dgm:t>
    </dgm:pt>
    <dgm:pt modelId="{BDB0FA04-C170-452F-AEFD-9891D806F644}" type="parTrans" cxnId="{73C9EE5F-BCC1-43F8-A042-65EF002D99A8}">
      <dgm:prSet/>
      <dgm:spPr/>
      <dgm:t>
        <a:bodyPr/>
        <a:lstStyle/>
        <a:p>
          <a:endParaRPr lang="en-US"/>
        </a:p>
      </dgm:t>
    </dgm:pt>
    <dgm:pt modelId="{454C6F8D-149A-4B50-A03A-ED98AA4C7B51}" type="sibTrans" cxnId="{73C9EE5F-BCC1-43F8-A042-65EF002D99A8}">
      <dgm:prSet/>
      <dgm:spPr/>
      <dgm:t>
        <a:bodyPr/>
        <a:lstStyle/>
        <a:p>
          <a:endParaRPr lang="en-US"/>
        </a:p>
      </dgm:t>
    </dgm:pt>
    <dgm:pt modelId="{0FBCAD10-264C-427A-B742-FDFB7A3D008C}" type="pres">
      <dgm:prSet presAssocID="{E5E4B308-FDF8-4385-B95A-6E71FB37129F}" presName="hierChild1" presStyleCnt="0">
        <dgm:presLayoutVars>
          <dgm:chPref val="1"/>
          <dgm:dir/>
          <dgm:animOne val="branch"/>
          <dgm:animLvl val="lvl"/>
          <dgm:resizeHandles/>
        </dgm:presLayoutVars>
      </dgm:prSet>
      <dgm:spPr/>
    </dgm:pt>
    <dgm:pt modelId="{8F9740C1-B4F4-4B31-8D6B-FBD89F3228E2}" type="pres">
      <dgm:prSet presAssocID="{4A7BCE06-8284-483E-BA19-86EA188D144B}" presName="hierRoot1" presStyleCnt="0"/>
      <dgm:spPr/>
    </dgm:pt>
    <dgm:pt modelId="{89706448-31BB-4B9D-8951-5AAEA1366B7D}" type="pres">
      <dgm:prSet presAssocID="{4A7BCE06-8284-483E-BA19-86EA188D144B}" presName="composite" presStyleCnt="0"/>
      <dgm:spPr/>
    </dgm:pt>
    <dgm:pt modelId="{4D6262A0-DAC7-425C-8477-78ABAF1DC5C3}" type="pres">
      <dgm:prSet presAssocID="{4A7BCE06-8284-483E-BA19-86EA188D144B}" presName="background" presStyleLbl="node0" presStyleIdx="0" presStyleCnt="2"/>
      <dgm:spPr/>
    </dgm:pt>
    <dgm:pt modelId="{AE0C4DB4-ED75-4EA7-BB77-7D9BA03A193E}" type="pres">
      <dgm:prSet presAssocID="{4A7BCE06-8284-483E-BA19-86EA188D144B}" presName="text" presStyleLbl="fgAcc0" presStyleIdx="0" presStyleCnt="2">
        <dgm:presLayoutVars>
          <dgm:chPref val="3"/>
        </dgm:presLayoutVars>
      </dgm:prSet>
      <dgm:spPr/>
    </dgm:pt>
    <dgm:pt modelId="{79DA09DD-3DBC-42C7-8A66-FB0FD4566151}" type="pres">
      <dgm:prSet presAssocID="{4A7BCE06-8284-483E-BA19-86EA188D144B}" presName="hierChild2" presStyleCnt="0"/>
      <dgm:spPr/>
    </dgm:pt>
    <dgm:pt modelId="{97D5A64A-109A-42D8-BB87-128082ED0D41}" type="pres">
      <dgm:prSet presAssocID="{43A492D0-1A7D-48B6-8899-C9C71D5AF927}" presName="hierRoot1" presStyleCnt="0"/>
      <dgm:spPr/>
    </dgm:pt>
    <dgm:pt modelId="{3C84F1E7-021E-4498-9B23-9128C3DCC9D3}" type="pres">
      <dgm:prSet presAssocID="{43A492D0-1A7D-48B6-8899-C9C71D5AF927}" presName="composite" presStyleCnt="0"/>
      <dgm:spPr/>
    </dgm:pt>
    <dgm:pt modelId="{6B51AAF5-EE7C-4762-866D-4BF6120C9A33}" type="pres">
      <dgm:prSet presAssocID="{43A492D0-1A7D-48B6-8899-C9C71D5AF927}" presName="background" presStyleLbl="node0" presStyleIdx="1" presStyleCnt="2"/>
      <dgm:spPr/>
    </dgm:pt>
    <dgm:pt modelId="{5650C5C2-2937-409A-8BAB-CF2B34D9CFFF}" type="pres">
      <dgm:prSet presAssocID="{43A492D0-1A7D-48B6-8899-C9C71D5AF927}" presName="text" presStyleLbl="fgAcc0" presStyleIdx="1" presStyleCnt="2">
        <dgm:presLayoutVars>
          <dgm:chPref val="3"/>
        </dgm:presLayoutVars>
      </dgm:prSet>
      <dgm:spPr/>
    </dgm:pt>
    <dgm:pt modelId="{148BE659-9634-44CF-9583-5C9E20670054}" type="pres">
      <dgm:prSet presAssocID="{43A492D0-1A7D-48B6-8899-C9C71D5AF927}" presName="hierChild2" presStyleCnt="0"/>
      <dgm:spPr/>
    </dgm:pt>
  </dgm:ptLst>
  <dgm:cxnLst>
    <dgm:cxn modelId="{5384A21F-9785-4B57-B0BF-EC7A681A88C2}" srcId="{E5E4B308-FDF8-4385-B95A-6E71FB37129F}" destId="{4A7BCE06-8284-483E-BA19-86EA188D144B}" srcOrd="0" destOrd="0" parTransId="{D6A12DDC-48A9-4EC5-91EF-2DD4ADFB0EA7}" sibTransId="{0BC75720-B21D-4961-8771-DE3BCFA6C65C}"/>
    <dgm:cxn modelId="{C23B6427-5420-4D60-A4C8-1B91B25D3E3E}" type="presOf" srcId="{43A492D0-1A7D-48B6-8899-C9C71D5AF927}" destId="{5650C5C2-2937-409A-8BAB-CF2B34D9CFFF}" srcOrd="0" destOrd="0" presId="urn:microsoft.com/office/officeart/2005/8/layout/hierarchy1"/>
    <dgm:cxn modelId="{73C9EE5F-BCC1-43F8-A042-65EF002D99A8}" srcId="{E5E4B308-FDF8-4385-B95A-6E71FB37129F}" destId="{43A492D0-1A7D-48B6-8899-C9C71D5AF927}" srcOrd="1" destOrd="0" parTransId="{BDB0FA04-C170-452F-AEFD-9891D806F644}" sibTransId="{454C6F8D-149A-4B50-A03A-ED98AA4C7B51}"/>
    <dgm:cxn modelId="{BC4C8A45-30E2-4BC0-9C20-1F3A2FF5E986}" type="presOf" srcId="{4A7BCE06-8284-483E-BA19-86EA188D144B}" destId="{AE0C4DB4-ED75-4EA7-BB77-7D9BA03A193E}" srcOrd="0" destOrd="0" presId="urn:microsoft.com/office/officeart/2005/8/layout/hierarchy1"/>
    <dgm:cxn modelId="{85CF0B8C-CD00-4CD8-9A33-4CDDC53D79EB}" type="presOf" srcId="{E5E4B308-FDF8-4385-B95A-6E71FB37129F}" destId="{0FBCAD10-264C-427A-B742-FDFB7A3D008C}" srcOrd="0" destOrd="0" presId="urn:microsoft.com/office/officeart/2005/8/layout/hierarchy1"/>
    <dgm:cxn modelId="{0A91C097-2D50-4A1C-89DF-92FD1D1B511A}" type="presParOf" srcId="{0FBCAD10-264C-427A-B742-FDFB7A3D008C}" destId="{8F9740C1-B4F4-4B31-8D6B-FBD89F3228E2}" srcOrd="0" destOrd="0" presId="urn:microsoft.com/office/officeart/2005/8/layout/hierarchy1"/>
    <dgm:cxn modelId="{7FC66D43-6E7B-4D1B-96C5-78D708B1EE61}" type="presParOf" srcId="{8F9740C1-B4F4-4B31-8D6B-FBD89F3228E2}" destId="{89706448-31BB-4B9D-8951-5AAEA1366B7D}" srcOrd="0" destOrd="0" presId="urn:microsoft.com/office/officeart/2005/8/layout/hierarchy1"/>
    <dgm:cxn modelId="{90CE765C-3CCE-4631-B685-AE0CADEE61DD}" type="presParOf" srcId="{89706448-31BB-4B9D-8951-5AAEA1366B7D}" destId="{4D6262A0-DAC7-425C-8477-78ABAF1DC5C3}" srcOrd="0" destOrd="0" presId="urn:microsoft.com/office/officeart/2005/8/layout/hierarchy1"/>
    <dgm:cxn modelId="{6D0250B7-D142-4DCB-B034-95A1B39FFDEC}" type="presParOf" srcId="{89706448-31BB-4B9D-8951-5AAEA1366B7D}" destId="{AE0C4DB4-ED75-4EA7-BB77-7D9BA03A193E}" srcOrd="1" destOrd="0" presId="urn:microsoft.com/office/officeart/2005/8/layout/hierarchy1"/>
    <dgm:cxn modelId="{3EA80167-5CA5-46F6-9B67-5135719B6FF0}" type="presParOf" srcId="{8F9740C1-B4F4-4B31-8D6B-FBD89F3228E2}" destId="{79DA09DD-3DBC-42C7-8A66-FB0FD4566151}" srcOrd="1" destOrd="0" presId="urn:microsoft.com/office/officeart/2005/8/layout/hierarchy1"/>
    <dgm:cxn modelId="{FCA81074-436D-4A7F-A896-913AF430B9FA}" type="presParOf" srcId="{0FBCAD10-264C-427A-B742-FDFB7A3D008C}" destId="{97D5A64A-109A-42D8-BB87-128082ED0D41}" srcOrd="1" destOrd="0" presId="urn:microsoft.com/office/officeart/2005/8/layout/hierarchy1"/>
    <dgm:cxn modelId="{BA3915F0-3F1F-42FF-B9EF-9BDD60E16F85}" type="presParOf" srcId="{97D5A64A-109A-42D8-BB87-128082ED0D41}" destId="{3C84F1E7-021E-4498-9B23-9128C3DCC9D3}" srcOrd="0" destOrd="0" presId="urn:microsoft.com/office/officeart/2005/8/layout/hierarchy1"/>
    <dgm:cxn modelId="{F03AE423-F8B4-4480-BCEA-C72312B2C199}" type="presParOf" srcId="{3C84F1E7-021E-4498-9B23-9128C3DCC9D3}" destId="{6B51AAF5-EE7C-4762-866D-4BF6120C9A33}" srcOrd="0" destOrd="0" presId="urn:microsoft.com/office/officeart/2005/8/layout/hierarchy1"/>
    <dgm:cxn modelId="{E6F9DC59-4110-4744-AF99-37CEC7619605}" type="presParOf" srcId="{3C84F1E7-021E-4498-9B23-9128C3DCC9D3}" destId="{5650C5C2-2937-409A-8BAB-CF2B34D9CFFF}" srcOrd="1" destOrd="0" presId="urn:microsoft.com/office/officeart/2005/8/layout/hierarchy1"/>
    <dgm:cxn modelId="{0D9F5D2C-7CDC-49DD-8BD8-961ADE75F8C5}" type="presParOf" srcId="{97D5A64A-109A-42D8-BB87-128082ED0D41}" destId="{148BE659-9634-44CF-9583-5C9E206700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262A0-DAC7-425C-8477-78ABAF1DC5C3}">
      <dsp:nvSpPr>
        <dsp:cNvPr id="0" name=""/>
        <dsp:cNvSpPr/>
      </dsp:nvSpPr>
      <dsp:spPr>
        <a:xfrm>
          <a:off x="1200"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0C4DB4-ED75-4EA7-BB77-7D9BA03A193E}">
      <dsp:nvSpPr>
        <dsp:cNvPr id="0" name=""/>
        <dsp:cNvSpPr/>
      </dsp:nvSpPr>
      <dsp:spPr>
        <a:xfrm>
          <a:off x="469423"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1" kern="1200" baseline="0"/>
            <a:t>Unlike the modern day cars this type of cars do not have any airbags at the sides only at the front and some doesn’t even have an airbag.</a:t>
          </a:r>
          <a:endParaRPr lang="en-US" sz="1600" kern="1200"/>
        </a:p>
      </dsp:txBody>
      <dsp:txXfrm>
        <a:off x="547797" y="641626"/>
        <a:ext cx="4057260" cy="2519147"/>
      </dsp:txXfrm>
    </dsp:sp>
    <dsp:sp modelId="{6B51AAF5-EE7C-4762-866D-4BF6120C9A33}">
      <dsp:nvSpPr>
        <dsp:cNvPr id="0" name=""/>
        <dsp:cNvSpPr/>
      </dsp:nvSpPr>
      <dsp:spPr>
        <a:xfrm>
          <a:off x="5151655" y="118440"/>
          <a:ext cx="4214008" cy="26758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0C5C2-2937-409A-8BAB-CF2B34D9CFFF}">
      <dsp:nvSpPr>
        <dsp:cNvPr id="0" name=""/>
        <dsp:cNvSpPr/>
      </dsp:nvSpPr>
      <dsp:spPr>
        <a:xfrm>
          <a:off x="5619878" y="563252"/>
          <a:ext cx="4214008" cy="26758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1" kern="1200" baseline="0"/>
            <a:t>Seat belts, Seat belts form this type of cars are not that strong and advanced compare to the modern day cars. The seatbelts can be easily tear apart which means they cannot handle strong forces.</a:t>
          </a:r>
          <a:endParaRPr lang="en-US" sz="1600" kern="1200"/>
        </a:p>
      </dsp:txBody>
      <dsp:txXfrm>
        <a:off x="5698252" y="641626"/>
        <a:ext cx="4057260" cy="2519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8/31/2022</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014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17016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8/31/2022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07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1252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8/31/2022</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54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7453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93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25263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8/31/2022</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51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8/31/2022</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4984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8/31/2022</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49066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8/31/2022</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6222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34" r:id="rId4"/>
    <p:sldLayoutId id="2147483735"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FE055-3DE5-8D77-2EB6-8BB910F1899E}"/>
              </a:ext>
            </a:extLst>
          </p:cNvPr>
          <p:cNvSpPr>
            <a:spLocks noGrp="1"/>
          </p:cNvSpPr>
          <p:nvPr>
            <p:ph type="ctrTitle"/>
          </p:nvPr>
        </p:nvSpPr>
        <p:spPr>
          <a:xfrm>
            <a:off x="1635103" y="1057522"/>
            <a:ext cx="4741843" cy="2173433"/>
          </a:xfrm>
        </p:spPr>
        <p:txBody>
          <a:bodyPr>
            <a:normAutofit/>
          </a:bodyPr>
          <a:lstStyle/>
          <a:p>
            <a:pPr>
              <a:lnSpc>
                <a:spcPct val="115000"/>
              </a:lnSpc>
            </a:pPr>
            <a:r>
              <a:rPr lang="en-AU" sz="3700">
                <a:solidFill>
                  <a:schemeClr val="bg1"/>
                </a:solidFill>
              </a:rPr>
              <a:t>FORCES AND VEHICLE SAFETY</a:t>
            </a:r>
          </a:p>
        </p:txBody>
      </p:sp>
      <p:sp>
        <p:nvSpPr>
          <p:cNvPr id="3" name="Subtitle 2">
            <a:extLst>
              <a:ext uri="{FF2B5EF4-FFF2-40B4-BE49-F238E27FC236}">
                <a16:creationId xmlns:a16="http://schemas.microsoft.com/office/drawing/2014/main" id="{1C0925EC-A308-F191-77FD-2A5FFC7E11CD}"/>
              </a:ext>
            </a:extLst>
          </p:cNvPr>
          <p:cNvSpPr>
            <a:spLocks noGrp="1"/>
          </p:cNvSpPr>
          <p:nvPr>
            <p:ph type="subTitle" idx="1"/>
          </p:nvPr>
        </p:nvSpPr>
        <p:spPr>
          <a:xfrm>
            <a:off x="1635104" y="3751119"/>
            <a:ext cx="4797502" cy="1606163"/>
          </a:xfrm>
        </p:spPr>
        <p:txBody>
          <a:bodyPr anchor="t">
            <a:normAutofit/>
          </a:bodyPr>
          <a:lstStyle/>
          <a:p>
            <a:r>
              <a:rPr lang="en-AU">
                <a:solidFill>
                  <a:schemeClr val="tx1">
                    <a:lumMod val="75000"/>
                    <a:lumOff val="25000"/>
                  </a:schemeClr>
                </a:solidFill>
              </a:rPr>
              <a:t>ALLEN RONTOS</a:t>
            </a:r>
          </a:p>
        </p:txBody>
      </p:sp>
      <p:sp>
        <p:nvSpPr>
          <p:cNvPr id="13" name="Rectangle 12">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5135D3-1038-4DCC-C4F0-B569F5ECF6D9}"/>
              </a:ext>
            </a:extLst>
          </p:cNvPr>
          <p:cNvPicPr>
            <a:picLocks noChangeAspect="1"/>
          </p:cNvPicPr>
          <p:nvPr/>
        </p:nvPicPr>
        <p:blipFill rotWithShape="1">
          <a:blip r:embed="rId2"/>
          <a:srcRect l="17382" r="30719" b="-2"/>
          <a:stretch/>
        </p:blipFill>
        <p:spPr>
          <a:xfrm>
            <a:off x="6859936" y="-2"/>
            <a:ext cx="5332064" cy="6858002"/>
          </a:xfrm>
          <a:prstGeom prst="rect">
            <a:avLst/>
          </a:prstGeom>
        </p:spPr>
      </p:pic>
    </p:spTree>
    <p:extLst>
      <p:ext uri="{BB962C8B-B14F-4D97-AF65-F5344CB8AC3E}">
        <p14:creationId xmlns:p14="http://schemas.microsoft.com/office/powerpoint/2010/main" val="330664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AE1C8-872A-4BF0-2A84-535CAD171680}"/>
              </a:ext>
            </a:extLst>
          </p:cNvPr>
          <p:cNvSpPr>
            <a:spLocks noGrp="1"/>
          </p:cNvSpPr>
          <p:nvPr>
            <p:ph type="title"/>
          </p:nvPr>
        </p:nvSpPr>
        <p:spPr>
          <a:xfrm>
            <a:off x="1535371" y="1044054"/>
            <a:ext cx="10013709" cy="1030360"/>
          </a:xfrm>
        </p:spPr>
        <p:txBody>
          <a:bodyPr>
            <a:normAutofit/>
          </a:bodyPr>
          <a:lstStyle/>
          <a:p>
            <a:r>
              <a:rPr lang="en-AU">
                <a:solidFill>
                  <a:schemeClr val="bg1"/>
                </a:solidFill>
              </a:rPr>
              <a:t>PRINCIPLE A</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39A114-4DCF-513A-D96D-45B81E65D878}"/>
              </a:ext>
            </a:extLst>
          </p:cNvPr>
          <p:cNvSpPr>
            <a:spLocks noGrp="1"/>
          </p:cNvSpPr>
          <p:nvPr>
            <p:ph idx="1"/>
          </p:nvPr>
        </p:nvSpPr>
        <p:spPr>
          <a:xfrm>
            <a:off x="1535371" y="2702257"/>
            <a:ext cx="9935571" cy="3426158"/>
          </a:xfrm>
        </p:spPr>
        <p:txBody>
          <a:bodyPr anchor="t">
            <a:normAutofit/>
          </a:bodyPr>
          <a:lstStyle/>
          <a:p>
            <a:r>
              <a:rPr lang="en-US" dirty="0"/>
              <a:t>What does increasing the time of collision do?</a:t>
            </a:r>
          </a:p>
          <a:p>
            <a:r>
              <a:rPr lang="en-US" dirty="0"/>
              <a:t>By crumpling, the vehicle is much less possibly to rebound upon impact, hence minimizing the momentum alternate and the impulse. Finally, the crumpling of the vehicle lengthens the time over which the car's momentum is changed; by means of increasing the time of the collision, the force of the collision is greatly reduced.</a:t>
            </a:r>
            <a:endParaRPr lang="en-AU" dirty="0"/>
          </a:p>
        </p:txBody>
      </p:sp>
    </p:spTree>
    <p:extLst>
      <p:ext uri="{BB962C8B-B14F-4D97-AF65-F5344CB8AC3E}">
        <p14:creationId xmlns:p14="http://schemas.microsoft.com/office/powerpoint/2010/main" val="325545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25CC7-0A8E-7285-DC17-11BB5FC63673}"/>
              </a:ext>
            </a:extLst>
          </p:cNvPr>
          <p:cNvSpPr>
            <a:spLocks noGrp="1"/>
          </p:cNvSpPr>
          <p:nvPr>
            <p:ph type="title"/>
          </p:nvPr>
        </p:nvSpPr>
        <p:spPr>
          <a:xfrm>
            <a:off x="1535371" y="1044054"/>
            <a:ext cx="10013709" cy="1030360"/>
          </a:xfrm>
        </p:spPr>
        <p:txBody>
          <a:bodyPr>
            <a:normAutofit/>
          </a:bodyPr>
          <a:lstStyle/>
          <a:p>
            <a:r>
              <a:rPr lang="en-AU">
                <a:solidFill>
                  <a:schemeClr val="bg1"/>
                </a:solidFill>
              </a:rPr>
              <a:t>PRINCIPLE B</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41D51E-D046-2AAE-516D-CA56B34155F8}"/>
              </a:ext>
            </a:extLst>
          </p:cNvPr>
          <p:cNvSpPr>
            <a:spLocks noGrp="1"/>
          </p:cNvSpPr>
          <p:nvPr>
            <p:ph idx="1"/>
          </p:nvPr>
        </p:nvSpPr>
        <p:spPr>
          <a:xfrm>
            <a:off x="1535371" y="2702257"/>
            <a:ext cx="9935571" cy="3426158"/>
          </a:xfrm>
        </p:spPr>
        <p:txBody>
          <a:bodyPr anchor="t">
            <a:normAutofit/>
          </a:bodyPr>
          <a:lstStyle/>
          <a:p>
            <a:r>
              <a:rPr lang="en-AU" b="1">
                <a:effectLst/>
                <a:latin typeface="Twinkl"/>
                <a:ea typeface="Times New Roman" panose="02020603050405020304" pitchFamily="18" charset="0"/>
                <a:cs typeface="Arial" panose="020B0604020202020204" pitchFamily="34" charset="0"/>
              </a:rPr>
              <a:t>Spreading the forces of impact over the largest possible area &amp; ensuring stability of the vehicle.</a:t>
            </a:r>
            <a:endParaRPr lang="en-AU">
              <a:effectLst/>
              <a:latin typeface="Times New Roman" panose="02020603050405020304" pitchFamily="18" charset="0"/>
              <a:ea typeface="Times New Roman" panose="02020603050405020304" pitchFamily="18" charset="0"/>
            </a:endParaRPr>
          </a:p>
          <a:p>
            <a:r>
              <a:rPr lang="en-AU" dirty="0"/>
              <a:t>Spreading the force of impact is important especially in a collision. If the force is focused on one area it can injured or kill the passenger. Spreading the force of impact also helps the car to maintain it’s stability.</a:t>
            </a:r>
          </a:p>
        </p:txBody>
      </p:sp>
    </p:spTree>
    <p:extLst>
      <p:ext uri="{BB962C8B-B14F-4D97-AF65-F5344CB8AC3E}">
        <p14:creationId xmlns:p14="http://schemas.microsoft.com/office/powerpoint/2010/main" val="259106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6EE27-A7F5-2D90-FCDF-6E2D62251F59}"/>
              </a:ext>
            </a:extLst>
          </p:cNvPr>
          <p:cNvSpPr>
            <a:spLocks noGrp="1"/>
          </p:cNvSpPr>
          <p:nvPr>
            <p:ph type="title"/>
          </p:nvPr>
        </p:nvSpPr>
        <p:spPr>
          <a:xfrm>
            <a:off x="1535371" y="1044054"/>
            <a:ext cx="10013709" cy="1030360"/>
          </a:xfrm>
        </p:spPr>
        <p:txBody>
          <a:bodyPr>
            <a:normAutofit/>
          </a:bodyPr>
          <a:lstStyle/>
          <a:p>
            <a:r>
              <a:rPr lang="en-AU">
                <a:solidFill>
                  <a:schemeClr val="bg1"/>
                </a:solidFill>
              </a:rPr>
              <a:t>PRINCIPLE C</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27F951-AF55-8808-1115-46850695598C}"/>
              </a:ext>
            </a:extLst>
          </p:cNvPr>
          <p:cNvSpPr>
            <a:spLocks noGrp="1"/>
          </p:cNvSpPr>
          <p:nvPr>
            <p:ph idx="1"/>
          </p:nvPr>
        </p:nvSpPr>
        <p:spPr>
          <a:xfrm>
            <a:off x="1535371" y="2702257"/>
            <a:ext cx="9935571" cy="3426158"/>
          </a:xfrm>
        </p:spPr>
        <p:txBody>
          <a:bodyPr anchor="t">
            <a:normAutofit/>
          </a:bodyPr>
          <a:lstStyle/>
          <a:p>
            <a:r>
              <a:rPr lang="en-AU" b="1" dirty="0">
                <a:effectLst/>
                <a:latin typeface="Twinkl"/>
                <a:ea typeface="Times New Roman" panose="02020603050405020304" pitchFamily="18" charset="0"/>
                <a:cs typeface="Arial" panose="020B0604020202020204" pitchFamily="34" charset="0"/>
              </a:rPr>
              <a:t>Minimizing contact of the person with the interior of the vehicle</a:t>
            </a:r>
            <a:endParaRPr lang="en-AU" dirty="0">
              <a:effectLst/>
              <a:latin typeface="Times New Roman" panose="02020603050405020304" pitchFamily="18" charset="0"/>
              <a:ea typeface="Times New Roman" panose="02020603050405020304" pitchFamily="18" charset="0"/>
            </a:endParaRPr>
          </a:p>
          <a:p>
            <a:r>
              <a:rPr lang="en-AU" dirty="0"/>
              <a:t>Minimizing the contact of the person with the interior of the vehicle is important, if a moving vehicle suddenly stops the person inside will go forward and hit the interior causing injury or death. If there is less contact with interior the airbags can help absorb the force of the person going forward if not the air bags will be useless.</a:t>
            </a:r>
          </a:p>
        </p:txBody>
      </p:sp>
    </p:spTree>
    <p:extLst>
      <p:ext uri="{BB962C8B-B14F-4D97-AF65-F5344CB8AC3E}">
        <p14:creationId xmlns:p14="http://schemas.microsoft.com/office/powerpoint/2010/main" val="29605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950A8-8122-E9B3-425D-2B5289B8225A}"/>
              </a:ext>
            </a:extLst>
          </p:cNvPr>
          <p:cNvSpPr>
            <a:spLocks noGrp="1"/>
          </p:cNvSpPr>
          <p:nvPr>
            <p:ph type="title"/>
          </p:nvPr>
        </p:nvSpPr>
        <p:spPr>
          <a:xfrm>
            <a:off x="1535371" y="1044054"/>
            <a:ext cx="10013709" cy="1030360"/>
          </a:xfrm>
        </p:spPr>
        <p:txBody>
          <a:bodyPr>
            <a:normAutofit/>
          </a:bodyPr>
          <a:lstStyle/>
          <a:p>
            <a:r>
              <a:rPr lang="en-AU" dirty="0">
                <a:solidFill>
                  <a:schemeClr val="bg1"/>
                </a:solidFill>
              </a:rPr>
              <a:t>PRINCIPLE D</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0A8D5-2DF6-23CE-CB30-4B4F1E91DF09}"/>
              </a:ext>
            </a:extLst>
          </p:cNvPr>
          <p:cNvSpPr>
            <a:spLocks noGrp="1"/>
          </p:cNvSpPr>
          <p:nvPr>
            <p:ph idx="1"/>
          </p:nvPr>
        </p:nvSpPr>
        <p:spPr>
          <a:xfrm>
            <a:off x="1535371" y="2702257"/>
            <a:ext cx="9935571" cy="3426158"/>
          </a:xfrm>
        </p:spPr>
        <p:txBody>
          <a:bodyPr anchor="t">
            <a:normAutofit fontScale="92500"/>
          </a:bodyPr>
          <a:lstStyle/>
          <a:p>
            <a:r>
              <a:rPr lang="en-AU" sz="1800" b="1" dirty="0">
                <a:effectLst/>
                <a:latin typeface="Twinkl"/>
                <a:ea typeface="Times New Roman" panose="02020603050405020304" pitchFamily="18" charset="0"/>
                <a:cs typeface="Arial" panose="020B0604020202020204" pitchFamily="34" charset="0"/>
              </a:rPr>
              <a:t>Keeping the person inside the vehicle.</a:t>
            </a:r>
          </a:p>
          <a:p>
            <a:r>
              <a:rPr lang="en-AU" dirty="0">
                <a:latin typeface="Twinkl"/>
                <a:cs typeface="Arial" panose="020B0604020202020204" pitchFamily="34" charset="0"/>
              </a:rPr>
              <a:t>Why is it important to keep the occupants inside the vehicle?</a:t>
            </a:r>
          </a:p>
          <a:p>
            <a:r>
              <a:rPr lang="en-US" sz="1400" dirty="0"/>
              <a:t>The truth is that people thrown from a vehicle are certainly 4 times extra possibly to be killed than those who stay inside. It restrains the strongest components of the body: For both adults and children, the strongest parts of the body are the hips and shoulders.</a:t>
            </a:r>
          </a:p>
          <a:p>
            <a:r>
              <a:rPr lang="en-US" sz="1400" dirty="0"/>
              <a:t>Seat belts do not prevent a crash; however they have a widespread affect on the severity of the consequences of being in one. Wearing a effectively geared up seat belt that is well-maintained reduces the threat of being fatally injured with the aid of up to 50 percent. Children aged under seven need to be in an accepted child restraint.</a:t>
            </a:r>
            <a:endParaRPr lang="en-AU" sz="1400" dirty="0"/>
          </a:p>
        </p:txBody>
      </p:sp>
    </p:spTree>
    <p:extLst>
      <p:ext uri="{BB962C8B-B14F-4D97-AF65-F5344CB8AC3E}">
        <p14:creationId xmlns:p14="http://schemas.microsoft.com/office/powerpoint/2010/main" val="27465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EDEFF-727A-FAF1-AE4A-2AE0819F7AEF}"/>
              </a:ext>
            </a:extLst>
          </p:cNvPr>
          <p:cNvSpPr>
            <a:spLocks noGrp="1"/>
          </p:cNvSpPr>
          <p:nvPr>
            <p:ph type="title"/>
          </p:nvPr>
        </p:nvSpPr>
        <p:spPr>
          <a:xfrm>
            <a:off x="1535371" y="1044054"/>
            <a:ext cx="10013709" cy="1030360"/>
          </a:xfrm>
        </p:spPr>
        <p:txBody>
          <a:bodyPr>
            <a:normAutofit/>
          </a:bodyPr>
          <a:lstStyle/>
          <a:p>
            <a:r>
              <a:rPr lang="en-AU" dirty="0">
                <a:solidFill>
                  <a:schemeClr val="bg1"/>
                </a:solidFill>
              </a:rPr>
              <a:t>Safety features of a Toyota corolla</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7BC958-68D8-3883-0281-E7FD3D81998F}"/>
              </a:ext>
            </a:extLst>
          </p:cNvPr>
          <p:cNvSpPr>
            <a:spLocks noGrp="1"/>
          </p:cNvSpPr>
          <p:nvPr>
            <p:ph idx="1"/>
          </p:nvPr>
        </p:nvSpPr>
        <p:spPr>
          <a:xfrm>
            <a:off x="1535371" y="2702257"/>
            <a:ext cx="9935571" cy="3435496"/>
          </a:xfrm>
        </p:spPr>
        <p:txBody>
          <a:bodyPr anchor="t">
            <a:normAutofit/>
          </a:bodyPr>
          <a:lstStyle/>
          <a:p>
            <a:r>
              <a:rPr lang="en-US" sz="1400" dirty="0"/>
              <a:t>Having bagged a five-star overall safety rating from NHTSA, the Corolla is amongst the safest vehicles out there. Key safety features include:</a:t>
            </a:r>
          </a:p>
          <a:p>
            <a:pPr marL="285750" indent="-285750">
              <a:buFont typeface="Arial" panose="020B0604020202020204" pitchFamily="34" charset="0"/>
              <a:buChar char="•"/>
            </a:pPr>
            <a:r>
              <a:rPr lang="en-US" sz="1400" dirty="0"/>
              <a:t>Advanced Airbags - Air bags minimize the threat that your higher body or head will strike the vehicle's indoors all through a crash.</a:t>
            </a:r>
          </a:p>
          <a:p>
            <a:pPr marL="285750" indent="-285750">
              <a:buFont typeface="Arial" panose="020B0604020202020204" pitchFamily="34" charset="0"/>
              <a:buChar char="•"/>
            </a:pPr>
            <a:r>
              <a:rPr lang="en-US" sz="1400" dirty="0"/>
              <a:t>Seat belt sensor - The seat sensor detects a passenger sitting on a seat of the vehicle based on a load exerted on the seat. The seatbelt sensor detects that a seatbelt of the seat is worn based on a fixing of a wear quit of the seatbelt. In a crash, the seatbelt slows the speed of the occupant and positions them so they impact safely with the airbags.</a:t>
            </a:r>
          </a:p>
          <a:p>
            <a:endParaRPr lang="en-US" sz="1400" dirty="0"/>
          </a:p>
        </p:txBody>
      </p:sp>
    </p:spTree>
    <p:extLst>
      <p:ext uri="{BB962C8B-B14F-4D97-AF65-F5344CB8AC3E}">
        <p14:creationId xmlns:p14="http://schemas.microsoft.com/office/powerpoint/2010/main" val="411287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86A51-6462-2DBA-5633-CE3F8925682F}"/>
              </a:ext>
            </a:extLst>
          </p:cNvPr>
          <p:cNvSpPr>
            <a:spLocks noGrp="1"/>
          </p:cNvSpPr>
          <p:nvPr>
            <p:ph type="title"/>
          </p:nvPr>
        </p:nvSpPr>
        <p:spPr>
          <a:xfrm>
            <a:off x="1535371" y="1044054"/>
            <a:ext cx="10013709" cy="1030360"/>
          </a:xfrm>
        </p:spPr>
        <p:txBody>
          <a:bodyPr>
            <a:normAutofit/>
          </a:bodyPr>
          <a:lstStyle/>
          <a:p>
            <a:pPr>
              <a:lnSpc>
                <a:spcPct val="140000"/>
              </a:lnSpc>
            </a:pPr>
            <a:r>
              <a:rPr lang="en-AU" sz="2500">
                <a:solidFill>
                  <a:schemeClr val="bg1"/>
                </a:solidFill>
              </a:rPr>
              <a:t>Features that make a 1960’s BEL AIR  car unsafe</a:t>
            </a:r>
          </a:p>
        </p:txBody>
      </p:sp>
      <p:sp>
        <p:nvSpPr>
          <p:cNvPr id="28" name="Rectangle 27">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C1592D06-8BCF-DF8E-53F3-225B7811DC2E}"/>
              </a:ext>
            </a:extLst>
          </p:cNvPr>
          <p:cNvGraphicFramePr>
            <a:graphicFrameLocks noGrp="1"/>
          </p:cNvGraphicFramePr>
          <p:nvPr>
            <p:ph idx="1"/>
            <p:extLst>
              <p:ext uri="{D42A27DB-BD31-4B8C-83A1-F6EECF244321}">
                <p14:modId xmlns:p14="http://schemas.microsoft.com/office/powerpoint/2010/main" val="848962428"/>
              </p:ext>
            </p:extLst>
          </p:nvPr>
        </p:nvGraphicFramePr>
        <p:xfrm>
          <a:off x="1713976" y="2887824"/>
          <a:ext cx="9835087" cy="3357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710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5B4AA0-FE27-D97D-850D-02E0383C1326}"/>
              </a:ext>
            </a:extLst>
          </p:cNvPr>
          <p:cNvSpPr>
            <a:spLocks noGrp="1"/>
          </p:cNvSpPr>
          <p:nvPr>
            <p:ph type="title"/>
          </p:nvPr>
        </p:nvSpPr>
        <p:spPr>
          <a:xfrm>
            <a:off x="1535371" y="1044054"/>
            <a:ext cx="10013709" cy="1030360"/>
          </a:xfrm>
        </p:spPr>
        <p:txBody>
          <a:bodyPr>
            <a:normAutofit/>
          </a:bodyPr>
          <a:lstStyle/>
          <a:p>
            <a:r>
              <a:rPr lang="en-AU" dirty="0">
                <a:solidFill>
                  <a:schemeClr val="bg1"/>
                </a:solidFill>
              </a:rPr>
              <a:t>The role of safety in a car</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C13B29-EF64-1261-2F02-2D46B8666723}"/>
              </a:ext>
            </a:extLst>
          </p:cNvPr>
          <p:cNvSpPr>
            <a:spLocks noGrp="1"/>
          </p:cNvSpPr>
          <p:nvPr>
            <p:ph idx="1"/>
          </p:nvPr>
        </p:nvSpPr>
        <p:spPr>
          <a:xfrm>
            <a:off x="1535371" y="2702257"/>
            <a:ext cx="9935571" cy="3426158"/>
          </a:xfrm>
        </p:spPr>
        <p:txBody>
          <a:bodyPr anchor="t">
            <a:normAutofit/>
          </a:bodyPr>
          <a:lstStyle/>
          <a:p>
            <a:r>
              <a:rPr lang="en-US"/>
              <a:t>The design of a car and its safety features can help reduce the severity of or even avoid a crash with others, including vulnerable road users</a:t>
            </a:r>
            <a:endParaRPr lang="en-AU"/>
          </a:p>
        </p:txBody>
      </p:sp>
    </p:spTree>
    <p:extLst>
      <p:ext uri="{BB962C8B-B14F-4D97-AF65-F5344CB8AC3E}">
        <p14:creationId xmlns:p14="http://schemas.microsoft.com/office/powerpoint/2010/main" val="1678427285"/>
      </p:ext>
    </p:extLst>
  </p:cSld>
  <p:clrMapOvr>
    <a:masterClrMapping/>
  </p:clrMapOvr>
</p:sld>
</file>

<file path=ppt/theme/theme1.xml><?xml version="1.0" encoding="utf-8"?>
<a:theme xmlns:a="http://schemas.openxmlformats.org/drawingml/2006/main" name="ShojiVTI">
  <a:themeElements>
    <a:clrScheme name="AnalogousFromRegularSeedRightStep">
      <a:dk1>
        <a:srgbClr val="000000"/>
      </a:dk1>
      <a:lt1>
        <a:srgbClr val="FFFFFF"/>
      </a:lt1>
      <a:dk2>
        <a:srgbClr val="241D3A"/>
      </a:dk2>
      <a:lt2>
        <a:srgbClr val="E8E4E2"/>
      </a:lt2>
      <a:accent1>
        <a:srgbClr val="299EE7"/>
      </a:accent1>
      <a:accent2>
        <a:srgbClr val="173DD5"/>
      </a:accent2>
      <a:accent3>
        <a:srgbClr val="5229E7"/>
      </a:accent3>
      <a:accent4>
        <a:srgbClr val="8F17D5"/>
      </a:accent4>
      <a:accent5>
        <a:srgbClr val="E729DD"/>
      </a:accent5>
      <a:accent6>
        <a:srgbClr val="D5177C"/>
      </a:accent6>
      <a:hlink>
        <a:srgbClr val="BB6D3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232AD6C-42CE-4646-81A6-545DD58395D5}"/>
</file>

<file path=customXml/itemProps2.xml><?xml version="1.0" encoding="utf-8"?>
<ds:datastoreItem xmlns:ds="http://schemas.openxmlformats.org/officeDocument/2006/customXml" ds:itemID="{63193682-B2BD-4196-81E2-42C0CA427B1F}"/>
</file>

<file path=customXml/itemProps3.xml><?xml version="1.0" encoding="utf-8"?>
<ds:datastoreItem xmlns:ds="http://schemas.openxmlformats.org/officeDocument/2006/customXml" ds:itemID="{6FB3E0C4-5F1E-4EA9-A51C-9C3577229522}"/>
</file>

<file path=docProps/app.xml><?xml version="1.0" encoding="utf-8"?>
<Properties xmlns="http://schemas.openxmlformats.org/officeDocument/2006/extended-properties" xmlns:vt="http://schemas.openxmlformats.org/officeDocument/2006/docPropsVTypes">
  <TotalTime>5769</TotalTime>
  <Words>589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Meiryo</vt:lpstr>
      <vt:lpstr>Arial</vt:lpstr>
      <vt:lpstr>Corbel</vt:lpstr>
      <vt:lpstr>Times New Roman</vt:lpstr>
      <vt:lpstr>Twinkl</vt:lpstr>
      <vt:lpstr>ShojiVTI</vt:lpstr>
      <vt:lpstr>FORCES AND VEHICLE SAFETY</vt:lpstr>
      <vt:lpstr>PRINCIPLE A</vt:lpstr>
      <vt:lpstr>PRINCIPLE B</vt:lpstr>
      <vt:lpstr>PRINCIPLE C</vt:lpstr>
      <vt:lpstr>PRINCIPLE D</vt:lpstr>
      <vt:lpstr>Safety features of a Toyota corolla</vt:lpstr>
      <vt:lpstr>Features that make a 1960’s BEL AIR  car unsafe</vt:lpstr>
      <vt:lpstr>The role of safety in a car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FORCES AND VEHICLE SAFETY</dc:title>
  <dc:creator>Allen Rontos</dc:creator>
  <cp:lastModifiedBy>Allen Rontos</cp:lastModifiedBy>
  <cp:revision>2</cp:revision>
  <dcterms:created xsi:type="dcterms:W3CDTF">2022-08-31T11:50:59Z</dcterms:created>
  <dcterms:modified xsi:type="dcterms:W3CDTF">2022-09-04T12:00:00Z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