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7" r:id="rId6"/>
    <p:sldId id="261" r:id="rId7"/>
    <p:sldId id="262" r:id="rId8"/>
    <p:sldId id="269" r:id="rId9"/>
    <p:sldId id="263" r:id="rId10"/>
    <p:sldId id="264" r:id="rId11"/>
    <p:sldId id="270"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2E100-0A6C-4B7A-BA3D-2E0BAE381F71}" v="1" dt="2022-09-02T01:35:11.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49" autoAdjust="0"/>
    <p:restoredTop sz="94660"/>
  </p:normalViewPr>
  <p:slideViewPr>
    <p:cSldViewPr snapToGrid="0">
      <p:cViewPr>
        <p:scale>
          <a:sx n="59" d="100"/>
          <a:sy n="59" d="100"/>
        </p:scale>
        <p:origin x="1272"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7FC3-16C2-8D3B-034C-239B7BB5B3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41823C-2FF7-4B4C-7DB7-352AB5A96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02454A-4561-269A-FF33-1428724F8F9F}"/>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5" name="Footer Placeholder 4">
            <a:extLst>
              <a:ext uri="{FF2B5EF4-FFF2-40B4-BE49-F238E27FC236}">
                <a16:creationId xmlns:a16="http://schemas.microsoft.com/office/drawing/2014/main" id="{6748CBD6-A9DB-E7F5-DC96-68048925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853024-B56E-7D38-DAEF-87AC6F4703BF}"/>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263220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4761-AF39-E3BA-2E0B-7783ED4485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EFA079-4C1B-CF49-CEEA-C845F0EA28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B6C93-B7CE-7EEE-7436-6030686F38C0}"/>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5" name="Footer Placeholder 4">
            <a:extLst>
              <a:ext uri="{FF2B5EF4-FFF2-40B4-BE49-F238E27FC236}">
                <a16:creationId xmlns:a16="http://schemas.microsoft.com/office/drawing/2014/main" id="{90CC96C2-71C8-2633-2E41-DB9F0EDAC9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B6D4D-7B21-CB60-637F-B7245C833823}"/>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262173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5B8D95-875F-5A37-821D-A331BC766A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ED4B42-B49F-C8CA-C387-5AF10A4F3E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7E1062-794F-A38A-172D-5EBEB03A7FC3}"/>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5" name="Footer Placeholder 4">
            <a:extLst>
              <a:ext uri="{FF2B5EF4-FFF2-40B4-BE49-F238E27FC236}">
                <a16:creationId xmlns:a16="http://schemas.microsoft.com/office/drawing/2014/main" id="{02342479-388A-F3B4-57BE-0BA5F97244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71012-C5CE-07FF-5C1C-EF71617F4063}"/>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105537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55084-9093-1534-AC09-054BD763D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B0E5E-D775-5E74-EC7B-34D13D9384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7F1C71-B12E-E4B6-5A87-DDD3924D0CF2}"/>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5" name="Footer Placeholder 4">
            <a:extLst>
              <a:ext uri="{FF2B5EF4-FFF2-40B4-BE49-F238E27FC236}">
                <a16:creationId xmlns:a16="http://schemas.microsoft.com/office/drawing/2014/main" id="{C824BD35-C2AD-5787-B82F-BE1DFEB6D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FFE59-CE71-CCAE-A799-201E30039156}"/>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3932911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86EA-EC15-C09B-5D21-1E080C1A1F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328B64-E20D-A525-975C-3C4E2D1162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5DF22B-B4BD-D140-53A9-30FD759F0332}"/>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5" name="Footer Placeholder 4">
            <a:extLst>
              <a:ext uri="{FF2B5EF4-FFF2-40B4-BE49-F238E27FC236}">
                <a16:creationId xmlns:a16="http://schemas.microsoft.com/office/drawing/2014/main" id="{9D041531-79FA-AE6C-8700-E05A4E67A5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CDE86-D3B7-CD72-6E61-2E10BAEE70CF}"/>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3136497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A0C43-FA68-20BD-765B-D83C48280F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899DEE-C0E8-C9BA-C270-D86F4041A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7FD251-6EC1-250F-6B75-711FBA452C3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60A30F-038A-39D0-DE1A-E583A3B02724}"/>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6" name="Footer Placeholder 5">
            <a:extLst>
              <a:ext uri="{FF2B5EF4-FFF2-40B4-BE49-F238E27FC236}">
                <a16:creationId xmlns:a16="http://schemas.microsoft.com/office/drawing/2014/main" id="{B7FFE7AE-0498-00F6-43A9-BD79709E78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1A106-8830-E24C-494C-46CB5280B42B}"/>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23845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9024C-A58F-AD35-BE3C-EFFE18A1AA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434649-98BA-8A8F-365D-8B98452579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CC112-3D7C-17BB-F011-93C1BC8F20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478E41B-2429-5965-A099-0D1A88A130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7E9A7-5CD8-8FE5-D471-A8298235CA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114CD0-4DCE-F8FA-874F-593010E05587}"/>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8" name="Footer Placeholder 7">
            <a:extLst>
              <a:ext uri="{FF2B5EF4-FFF2-40B4-BE49-F238E27FC236}">
                <a16:creationId xmlns:a16="http://schemas.microsoft.com/office/drawing/2014/main" id="{47B22A02-C671-FD78-75EC-66C1F970C0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AC0BC7-4ECD-423A-FE42-63B99BD5EAF7}"/>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405853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48A72-ECE4-B496-8624-B0E5B60FE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DB17F8-C3F9-E925-BF5F-3F733D8EB5E1}"/>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4" name="Footer Placeholder 3">
            <a:extLst>
              <a:ext uri="{FF2B5EF4-FFF2-40B4-BE49-F238E27FC236}">
                <a16:creationId xmlns:a16="http://schemas.microsoft.com/office/drawing/2014/main" id="{F32B73DC-B923-30F1-5868-30818663C1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17D628-4FA1-72D0-9871-EB27A7AFD3A6}"/>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247266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3A438-D6E8-330A-013B-0087A7804C52}"/>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3" name="Footer Placeholder 2">
            <a:extLst>
              <a:ext uri="{FF2B5EF4-FFF2-40B4-BE49-F238E27FC236}">
                <a16:creationId xmlns:a16="http://schemas.microsoft.com/office/drawing/2014/main" id="{98B8FCF4-79C8-086A-358E-2C082E75EE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14D7FC-0DE5-08CA-E8D0-2D3913F928C1}"/>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234239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313D-B879-EDA5-AA9A-C99428F97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00E6A-573C-3AB4-E776-2EE022B08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8BAFD2-2372-1BE4-98AC-941401EE52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7EB53D-A349-FBBC-94A0-931025B6FD0E}"/>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6" name="Footer Placeholder 5">
            <a:extLst>
              <a:ext uri="{FF2B5EF4-FFF2-40B4-BE49-F238E27FC236}">
                <a16:creationId xmlns:a16="http://schemas.microsoft.com/office/drawing/2014/main" id="{F446094F-BA8F-439D-FEF9-D509A196C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5DEB8-A681-6FFB-D68D-B4AA8F2B470B}"/>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82250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3788-FC50-386A-F992-8FDD9A0072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23E65E-C4A8-2804-D671-EF875A2619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66AD33-D244-B277-700F-023B372B5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2745D-B51C-C33C-687E-03206AFE8BF9}"/>
              </a:ext>
            </a:extLst>
          </p:cNvPr>
          <p:cNvSpPr>
            <a:spLocks noGrp="1"/>
          </p:cNvSpPr>
          <p:nvPr>
            <p:ph type="dt" sz="half" idx="10"/>
          </p:nvPr>
        </p:nvSpPr>
        <p:spPr/>
        <p:txBody>
          <a:bodyPr/>
          <a:lstStyle/>
          <a:p>
            <a:fld id="{8B4F16CD-A031-47B1-953E-8ED095BD4721}" type="datetimeFigureOut">
              <a:rPr lang="en-US" smtClean="0"/>
              <a:t>9/2/2022</a:t>
            </a:fld>
            <a:endParaRPr lang="en-US"/>
          </a:p>
        </p:txBody>
      </p:sp>
      <p:sp>
        <p:nvSpPr>
          <p:cNvPr id="6" name="Footer Placeholder 5">
            <a:extLst>
              <a:ext uri="{FF2B5EF4-FFF2-40B4-BE49-F238E27FC236}">
                <a16:creationId xmlns:a16="http://schemas.microsoft.com/office/drawing/2014/main" id="{30949ECC-32C9-2B9B-0640-83D4D09394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D5454-0239-F4DE-4F2C-990FE3E69682}"/>
              </a:ext>
            </a:extLst>
          </p:cNvPr>
          <p:cNvSpPr>
            <a:spLocks noGrp="1"/>
          </p:cNvSpPr>
          <p:nvPr>
            <p:ph type="sldNum" sz="quarter" idx="12"/>
          </p:nvPr>
        </p:nvSpPr>
        <p:spPr/>
        <p:txBody>
          <a:bodyPr/>
          <a:lstStyle/>
          <a:p>
            <a:fld id="{C212E269-BC90-4EF6-B700-2EB4E8F0B9D8}" type="slidenum">
              <a:rPr lang="en-US" smtClean="0"/>
              <a:t>‹#›</a:t>
            </a:fld>
            <a:endParaRPr lang="en-US"/>
          </a:p>
        </p:txBody>
      </p:sp>
    </p:spTree>
    <p:extLst>
      <p:ext uri="{BB962C8B-B14F-4D97-AF65-F5344CB8AC3E}">
        <p14:creationId xmlns:p14="http://schemas.microsoft.com/office/powerpoint/2010/main" val="27444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019826-7D26-8CE1-3F96-8A71EFEA93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22A439-7CAA-549B-3162-F5462D6E97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EA650-7BD0-60A6-5FD7-3DBF7E69B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F16CD-A031-47B1-953E-8ED095BD4721}" type="datetimeFigureOut">
              <a:rPr lang="en-US" smtClean="0"/>
              <a:t>9/2/2022</a:t>
            </a:fld>
            <a:endParaRPr lang="en-US"/>
          </a:p>
        </p:txBody>
      </p:sp>
      <p:sp>
        <p:nvSpPr>
          <p:cNvPr id="5" name="Footer Placeholder 4">
            <a:extLst>
              <a:ext uri="{FF2B5EF4-FFF2-40B4-BE49-F238E27FC236}">
                <a16:creationId xmlns:a16="http://schemas.microsoft.com/office/drawing/2014/main" id="{89DC051F-90B6-5B1F-EF60-5062260A8F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C8F8DD-1AE0-D509-92F2-AAF3549A5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2E269-BC90-4EF6-B700-2EB4E8F0B9D8}" type="slidenum">
              <a:rPr lang="en-US" smtClean="0"/>
              <a:t>‹#›</a:t>
            </a:fld>
            <a:endParaRPr lang="en-US"/>
          </a:p>
        </p:txBody>
      </p:sp>
    </p:spTree>
    <p:extLst>
      <p:ext uri="{BB962C8B-B14F-4D97-AF65-F5344CB8AC3E}">
        <p14:creationId xmlns:p14="http://schemas.microsoft.com/office/powerpoint/2010/main" val="3132151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FB946D7-1CA4-446E-8795-007CACFDE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192416F2-BC84-4D7C-80C6-6296C10C3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795338" y="981075"/>
            <a:ext cx="10601325" cy="4552949"/>
          </a:xfrm>
          <a:prstGeom prst="rect">
            <a:avLst/>
          </a:prstGeom>
          <a:solidFill>
            <a:schemeClr val="bg1"/>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52255A4-4163-76FE-954B-8E075B0EF5BD}"/>
              </a:ext>
            </a:extLst>
          </p:cNvPr>
          <p:cNvSpPr>
            <a:spLocks noGrp="1"/>
          </p:cNvSpPr>
          <p:nvPr>
            <p:ph type="ctrTitle"/>
          </p:nvPr>
        </p:nvSpPr>
        <p:spPr>
          <a:xfrm>
            <a:off x="1537097" y="1428750"/>
            <a:ext cx="9117807" cy="2105026"/>
          </a:xfrm>
        </p:spPr>
        <p:txBody>
          <a:bodyPr>
            <a:normAutofit/>
          </a:bodyPr>
          <a:lstStyle/>
          <a:p>
            <a:r>
              <a:rPr lang="en-US" b="1" i="0">
                <a:effectLst/>
                <a:latin typeface="roboto" panose="02000000000000000000" pitchFamily="2" charset="0"/>
              </a:rPr>
              <a:t>Task 11 - Forces and Vehicle Safety </a:t>
            </a:r>
            <a:endParaRPr lang="en-US" dirty="0"/>
          </a:p>
        </p:txBody>
      </p:sp>
      <p:sp>
        <p:nvSpPr>
          <p:cNvPr id="3" name="Subtitle 2">
            <a:extLst>
              <a:ext uri="{FF2B5EF4-FFF2-40B4-BE49-F238E27FC236}">
                <a16:creationId xmlns:a16="http://schemas.microsoft.com/office/drawing/2014/main" id="{28C6B4FC-16D3-B61F-D9A0-D56C790AA72E}"/>
              </a:ext>
            </a:extLst>
          </p:cNvPr>
          <p:cNvSpPr>
            <a:spLocks noGrp="1"/>
          </p:cNvSpPr>
          <p:nvPr>
            <p:ph type="subTitle" idx="1"/>
          </p:nvPr>
        </p:nvSpPr>
        <p:spPr>
          <a:xfrm>
            <a:off x="1537097" y="3960557"/>
            <a:ext cx="9117807" cy="1097215"/>
          </a:xfrm>
        </p:spPr>
        <p:txBody>
          <a:bodyPr>
            <a:normAutofit/>
          </a:bodyPr>
          <a:lstStyle/>
          <a:p>
            <a:r>
              <a:rPr lang="en-US" dirty="0"/>
              <a:t>By parwana Gholami</a:t>
            </a:r>
          </a:p>
        </p:txBody>
      </p:sp>
      <p:cxnSp>
        <p:nvCxnSpPr>
          <p:cNvPr id="12" name="Straight Connector 11">
            <a:extLst>
              <a:ext uri="{FF2B5EF4-FFF2-40B4-BE49-F238E27FC236}">
                <a16:creationId xmlns:a16="http://schemas.microsoft.com/office/drawing/2014/main" id="{2330623A-AB89-4E04-AC9A-2BAFBF85AE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52800" y="3771366"/>
            <a:ext cx="5486400" cy="0"/>
          </a:xfrm>
          <a:prstGeom prst="line">
            <a:avLst/>
          </a:prstGeom>
          <a:ln w="222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672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461C0D-8CC8-5AE6-AFA3-5CB1B42F59D5}"/>
              </a:ext>
            </a:extLst>
          </p:cNvPr>
          <p:cNvSpPr>
            <a:spLocks noGrp="1"/>
          </p:cNvSpPr>
          <p:nvPr>
            <p:ph type="title"/>
          </p:nvPr>
        </p:nvSpPr>
        <p:spPr>
          <a:xfrm>
            <a:off x="446315" y="541497"/>
            <a:ext cx="10862727" cy="664028"/>
          </a:xfrm>
        </p:spPr>
        <p:txBody>
          <a:bodyPr anchor="ctr">
            <a:noAutofit/>
          </a:bodyPr>
          <a:lstStyle/>
          <a:p>
            <a:pPr algn="ctr"/>
            <a:r>
              <a:rPr lang="en-US" sz="2800" b="1" i="0" kern="1200" dirty="0">
                <a:solidFill>
                  <a:schemeClr val="tx1"/>
                </a:solidFill>
                <a:effectLst/>
                <a:highlight>
                  <a:srgbClr val="FFFF00"/>
                </a:highlight>
                <a:latin typeface="Aharoni" panose="02010803020104030203" pitchFamily="2" charset="-79"/>
                <a:cs typeface="Aharoni" panose="02010803020104030203" pitchFamily="2" charset="-79"/>
              </a:rPr>
              <a:t>Classify the principles to each unsafety feature explained</a:t>
            </a:r>
            <a:endParaRPr lang="en-US" sz="2800"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1DF3EC5B-BE4A-877D-6962-5CEA397E2DF5}"/>
              </a:ext>
            </a:extLst>
          </p:cNvPr>
          <p:cNvSpPr>
            <a:spLocks noGrp="1"/>
          </p:cNvSpPr>
          <p:nvPr>
            <p:ph idx="1"/>
          </p:nvPr>
        </p:nvSpPr>
        <p:spPr>
          <a:xfrm>
            <a:off x="641774" y="1036061"/>
            <a:ext cx="10892729" cy="5195095"/>
          </a:xfrm>
        </p:spPr>
        <p:txBody>
          <a:bodyPr anchor="t">
            <a:normAutofit/>
          </a:bodyPr>
          <a:lstStyle/>
          <a:p>
            <a:pPr marL="0" indent="0">
              <a:lnSpc>
                <a:spcPct val="150000"/>
              </a:lnSpc>
              <a:buNone/>
            </a:pPr>
            <a:r>
              <a:rPr lang="en-AU" sz="2400" b="1" dirty="0">
                <a:solidFill>
                  <a:srgbClr val="002060"/>
                </a:solidFill>
                <a:effectLst/>
                <a:highlight>
                  <a:srgbClr val="00FFFF"/>
                </a:highlight>
                <a:ea typeface="Times New Roman" panose="02020603050405020304" pitchFamily="18" charset="0"/>
                <a:cs typeface="Arial" panose="020B0604020202020204" pitchFamily="34" charset="0"/>
              </a:rPr>
              <a:t>PRINCIPLE A --- Increasing the time of the collision or the time the occupants take to stop</a:t>
            </a:r>
          </a:p>
          <a:p>
            <a:pPr>
              <a:lnSpc>
                <a:spcPct val="150000"/>
              </a:lnSpc>
            </a:pPr>
            <a:r>
              <a:rPr lang="en-US" sz="2400" dirty="0"/>
              <a:t>The majority of the energy and actual collision damage will be absorbed by a vehicle colliding with a solid car without a crumple zone.</a:t>
            </a:r>
          </a:p>
          <a:p>
            <a:pPr marL="0" indent="0">
              <a:lnSpc>
                <a:spcPct val="150000"/>
              </a:lnSpc>
              <a:buNone/>
            </a:pPr>
            <a:r>
              <a:rPr lang="en-US" sz="2400" b="1" dirty="0">
                <a:solidFill>
                  <a:srgbClr val="002060"/>
                </a:solidFill>
                <a:effectLst/>
                <a:highlight>
                  <a:srgbClr val="00FFFF"/>
                </a:highlight>
                <a:ea typeface="Times New Roman" panose="02020603050405020304" pitchFamily="18" charset="0"/>
                <a:cs typeface="Arial" panose="020B0604020202020204" pitchFamily="34" charset="0"/>
              </a:rPr>
              <a:t>PRINCIPLE B -</a:t>
            </a:r>
            <a:r>
              <a:rPr lang="en-US" sz="2400" b="1" dirty="0">
                <a:solidFill>
                  <a:srgbClr val="002060"/>
                </a:solidFill>
                <a:highlight>
                  <a:srgbClr val="00FFFF"/>
                </a:highlight>
                <a:ea typeface="Times New Roman" panose="02020603050405020304" pitchFamily="18" charset="0"/>
                <a:cs typeface="Arial" panose="020B0604020202020204" pitchFamily="34" charset="0"/>
              </a:rPr>
              <a:t>-- </a:t>
            </a:r>
            <a:r>
              <a:rPr lang="en-AU" sz="2400" b="1" dirty="0">
                <a:solidFill>
                  <a:srgbClr val="002060"/>
                </a:solidFill>
                <a:effectLst/>
                <a:highlight>
                  <a:srgbClr val="00FFFF"/>
                </a:highlight>
                <a:ea typeface="Times New Roman" panose="02020603050405020304" pitchFamily="18" charset="0"/>
                <a:cs typeface="Arial" panose="020B0604020202020204" pitchFamily="34" charset="0"/>
              </a:rPr>
              <a:t>Spreading the forces of impact over the largest possible area &amp; ensuring the stability of the vehicle.</a:t>
            </a:r>
          </a:p>
          <a:p>
            <a:pPr marL="0" indent="0">
              <a:lnSpc>
                <a:spcPct val="150000"/>
              </a:lnSpc>
              <a:buNone/>
            </a:pPr>
            <a:r>
              <a:rPr lang="en-US" sz="2400" b="1" dirty="0">
                <a:solidFill>
                  <a:srgbClr val="002060"/>
                </a:solidFill>
                <a:effectLst/>
                <a:ea typeface="Times New Roman" panose="02020603050405020304" pitchFamily="18" charset="0"/>
                <a:cs typeface="Arial" panose="020B0604020202020204" pitchFamily="34" charset="0"/>
              </a:rPr>
              <a:t>This model had a high </a:t>
            </a:r>
            <a:r>
              <a:rPr lang="en-US" sz="2400" b="1" dirty="0" err="1">
                <a:solidFill>
                  <a:srgbClr val="002060"/>
                </a:solidFill>
                <a:effectLst/>
                <a:ea typeface="Times New Roman" panose="02020603050405020304" pitchFamily="18" charset="0"/>
                <a:cs typeface="Arial" panose="020B0604020202020204" pitchFamily="34" charset="0"/>
              </a:rPr>
              <a:t>centre</a:t>
            </a:r>
            <a:r>
              <a:rPr lang="en-US" sz="2400" b="1" dirty="0">
                <a:solidFill>
                  <a:srgbClr val="002060"/>
                </a:solidFill>
                <a:effectLst/>
                <a:ea typeface="Times New Roman" panose="02020603050405020304" pitchFamily="18" charset="0"/>
                <a:cs typeface="Arial" panose="020B0604020202020204" pitchFamily="34" charset="0"/>
              </a:rPr>
              <a:t> of mass, which reduced the vehicle's stability because a lower </a:t>
            </a:r>
            <a:r>
              <a:rPr lang="en-US" sz="2400" b="1" dirty="0" err="1">
                <a:solidFill>
                  <a:srgbClr val="002060"/>
                </a:solidFill>
                <a:effectLst/>
                <a:ea typeface="Times New Roman" panose="02020603050405020304" pitchFamily="18" charset="0"/>
                <a:cs typeface="Arial" panose="020B0604020202020204" pitchFamily="34" charset="0"/>
              </a:rPr>
              <a:t>centre</a:t>
            </a:r>
            <a:r>
              <a:rPr lang="en-US" sz="2400" b="1" dirty="0">
                <a:solidFill>
                  <a:srgbClr val="002060"/>
                </a:solidFill>
                <a:effectLst/>
                <a:ea typeface="Times New Roman" panose="02020603050405020304" pitchFamily="18" charset="0"/>
                <a:cs typeface="Arial" panose="020B0604020202020204" pitchFamily="34" charset="0"/>
              </a:rPr>
              <a:t> of mass increases stability. </a:t>
            </a:r>
          </a:p>
          <a:p>
            <a:pPr marL="0" indent="0">
              <a:lnSpc>
                <a:spcPct val="150000"/>
              </a:lnSpc>
              <a:buNone/>
            </a:pPr>
            <a:endParaRPr lang="en-AU" sz="2400" b="1" dirty="0">
              <a:solidFill>
                <a:srgbClr val="002060"/>
              </a:solidFill>
              <a:effectLst/>
              <a:highlight>
                <a:srgbClr val="00FFFF"/>
              </a:highlight>
              <a:ea typeface="Times New Roman" panose="02020603050405020304" pitchFamily="18" charset="0"/>
              <a:cs typeface="Arial" panose="020B0604020202020204" pitchFamily="34" charset="0"/>
            </a:endParaRPr>
          </a:p>
          <a:p>
            <a:pPr>
              <a:lnSpc>
                <a:spcPct val="150000"/>
              </a:lnSpc>
            </a:pPr>
            <a:endParaRPr lang="en-AU" sz="2400" b="1" dirty="0">
              <a:solidFill>
                <a:srgbClr val="002060"/>
              </a:solidFill>
              <a:highlight>
                <a:srgbClr val="00FFFF"/>
              </a:highlight>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1841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883D395-28DC-A1A3-4E95-56D97367032B}"/>
              </a:ext>
            </a:extLst>
          </p:cNvPr>
          <p:cNvSpPr>
            <a:spLocks noGrp="1"/>
          </p:cNvSpPr>
          <p:nvPr>
            <p:ph idx="1"/>
          </p:nvPr>
        </p:nvSpPr>
        <p:spPr>
          <a:xfrm>
            <a:off x="1067526" y="1971896"/>
            <a:ext cx="10166531" cy="4015247"/>
          </a:xfrm>
        </p:spPr>
        <p:txBody>
          <a:bodyPr anchor="t">
            <a:normAutofit/>
          </a:bodyPr>
          <a:lstStyle/>
          <a:p>
            <a:r>
              <a:rPr lang="en-AU" sz="2400" b="1" dirty="0">
                <a:solidFill>
                  <a:srgbClr val="002060"/>
                </a:solidFill>
                <a:effectLst/>
                <a:highlight>
                  <a:srgbClr val="00FFFF"/>
                </a:highlight>
                <a:latin typeface="Twinkl"/>
                <a:ea typeface="Times New Roman" panose="02020603050405020304" pitchFamily="18" charset="0"/>
                <a:cs typeface="Arial" panose="020B0604020202020204" pitchFamily="34" charset="0"/>
              </a:rPr>
              <a:t>PRINCIPLE C --- Minimizing contact of the person with the interior of the vehicle</a:t>
            </a:r>
          </a:p>
          <a:p>
            <a:r>
              <a:rPr lang="en-US" sz="2400" b="1" dirty="0">
                <a:solidFill>
                  <a:srgbClr val="002060"/>
                </a:solidFill>
                <a:effectLst/>
                <a:latin typeface="Twinkl"/>
                <a:ea typeface="Times New Roman" panose="02020603050405020304" pitchFamily="18" charset="0"/>
                <a:cs typeface="Arial" panose="020B0604020202020204" pitchFamily="34" charset="0"/>
              </a:rPr>
              <a:t>- Because this particular  kind of vehicle lacked airbags, anyone who is driving would not be safe in the event of a collision.</a:t>
            </a:r>
            <a:br>
              <a:rPr lang="en-AU" sz="2400" b="1" dirty="0">
                <a:solidFill>
                  <a:srgbClr val="002060"/>
                </a:solidFill>
                <a:effectLst/>
                <a:highlight>
                  <a:srgbClr val="00FFFF"/>
                </a:highlight>
                <a:latin typeface="Twinkl"/>
                <a:ea typeface="Times New Roman" panose="02020603050405020304" pitchFamily="18" charset="0"/>
                <a:cs typeface="Arial" panose="020B0604020202020204" pitchFamily="34" charset="0"/>
              </a:rPr>
            </a:br>
            <a:endParaRPr lang="en-AU" sz="2400" b="1" dirty="0">
              <a:solidFill>
                <a:srgbClr val="002060"/>
              </a:solidFill>
              <a:effectLst/>
              <a:highlight>
                <a:srgbClr val="00FFFF"/>
              </a:highlight>
              <a:latin typeface="Twinkl"/>
              <a:ea typeface="Times New Roman" panose="02020603050405020304" pitchFamily="18" charset="0"/>
              <a:cs typeface="Arial" panose="020B0604020202020204" pitchFamily="34" charset="0"/>
            </a:endParaRPr>
          </a:p>
          <a:p>
            <a:r>
              <a:rPr lang="en-AU" sz="2400" b="1" dirty="0">
                <a:solidFill>
                  <a:srgbClr val="002060"/>
                </a:solidFill>
                <a:effectLst/>
                <a:highlight>
                  <a:srgbClr val="00FFFF"/>
                </a:highlight>
                <a:latin typeface="Twinkl"/>
                <a:ea typeface="Times New Roman" panose="02020603050405020304" pitchFamily="18" charset="0"/>
                <a:cs typeface="Arial" panose="020B0604020202020204" pitchFamily="34" charset="0"/>
              </a:rPr>
              <a:t>PRINCIPLE D --- Keeping the person inside the vehicle</a:t>
            </a:r>
          </a:p>
          <a:p>
            <a:r>
              <a:rPr lang="en-US" sz="2400" b="1" dirty="0">
                <a:solidFill>
                  <a:srgbClr val="002060"/>
                </a:solidFill>
                <a:latin typeface="Twinkl"/>
                <a:ea typeface="Times New Roman" panose="02020603050405020304" pitchFamily="18" charset="0"/>
                <a:cs typeface="Arial" panose="020B0604020202020204" pitchFamily="34" charset="0"/>
              </a:rPr>
              <a:t>This model lacked seat belts, which means that if a collision occurs, the occupant will keep moving into the windscreen. Because of Newton's first law of motion, this will happen (inertia)</a:t>
            </a:r>
            <a:endParaRPr lang="en-AU" sz="2400" b="1" dirty="0">
              <a:solidFill>
                <a:srgbClr val="002060"/>
              </a:solidFill>
              <a:latin typeface="Twinkl"/>
              <a:ea typeface="Times New Roman" panose="02020603050405020304" pitchFamily="18" charset="0"/>
              <a:cs typeface="Arial" panose="020B0604020202020204" pitchFamily="34" charset="0"/>
            </a:endParaRPr>
          </a:p>
        </p:txBody>
      </p:sp>
      <p:sp>
        <p:nvSpPr>
          <p:cNvPr id="5" name="Title 4">
            <a:extLst>
              <a:ext uri="{FF2B5EF4-FFF2-40B4-BE49-F238E27FC236}">
                <a16:creationId xmlns:a16="http://schemas.microsoft.com/office/drawing/2014/main" id="{7E746997-4D45-F403-C2E3-32A9801A421A}"/>
              </a:ext>
            </a:extLst>
          </p:cNvPr>
          <p:cNvSpPr>
            <a:spLocks noGrp="1"/>
          </p:cNvSpPr>
          <p:nvPr>
            <p:ph type="title"/>
          </p:nvPr>
        </p:nvSpPr>
        <p:spPr>
          <a:xfrm>
            <a:off x="641774" y="425355"/>
            <a:ext cx="10515600" cy="870046"/>
          </a:xfrm>
        </p:spPr>
        <p:txBody>
          <a:bodyPr>
            <a:normAutofit fontScale="90000"/>
          </a:bodyPr>
          <a:lstStyle/>
          <a:p>
            <a:r>
              <a:rPr lang="en-US" sz="4400" b="1" i="0" kern="1200" dirty="0">
                <a:solidFill>
                  <a:schemeClr val="tx1"/>
                </a:solidFill>
                <a:effectLst/>
                <a:highlight>
                  <a:srgbClr val="FFFF00"/>
                </a:highlight>
                <a:latin typeface="Aharoni" panose="02010803020104030203" pitchFamily="2" charset="-79"/>
                <a:cs typeface="Aharoni" panose="02010803020104030203" pitchFamily="2" charset="-79"/>
              </a:rPr>
              <a:t>Classify the principles to each unsafety feature explained</a:t>
            </a:r>
            <a:endParaRPr lang="en-US" dirty="0"/>
          </a:p>
        </p:txBody>
      </p:sp>
    </p:spTree>
    <p:extLst>
      <p:ext uri="{BB962C8B-B14F-4D97-AF65-F5344CB8AC3E}">
        <p14:creationId xmlns:p14="http://schemas.microsoft.com/office/powerpoint/2010/main" val="2354188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A99050EE-26AF-4253-BD50-F0FCD965A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284" y="575361"/>
            <a:ext cx="5707277" cy="5707277"/>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0F8148-2C0C-D450-B127-788631ACF6C4}"/>
              </a:ext>
            </a:extLst>
          </p:cNvPr>
          <p:cNvSpPr>
            <a:spLocks noGrp="1"/>
          </p:cNvSpPr>
          <p:nvPr>
            <p:ph type="title"/>
          </p:nvPr>
        </p:nvSpPr>
        <p:spPr>
          <a:xfrm>
            <a:off x="1036655" y="1263225"/>
            <a:ext cx="4974771" cy="3587786"/>
          </a:xfrm>
        </p:spPr>
        <p:txBody>
          <a:bodyPr>
            <a:normAutofit/>
          </a:bodyPr>
          <a:lstStyle/>
          <a:p>
            <a:pPr algn="ctr">
              <a:lnSpc>
                <a:spcPct val="150000"/>
              </a:lnSpc>
            </a:pPr>
            <a:r>
              <a:rPr lang="en-US" b="1" i="0" dirty="0" err="1">
                <a:solidFill>
                  <a:srgbClr val="FFFF00"/>
                </a:solidFill>
                <a:effectLst/>
                <a:latin typeface="roboto" panose="02000000000000000000" pitchFamily="2" charset="0"/>
              </a:rPr>
              <a:t>Summarise</a:t>
            </a:r>
            <a:r>
              <a:rPr lang="en-US" b="1" i="0" dirty="0">
                <a:solidFill>
                  <a:srgbClr val="FFFF00"/>
                </a:solidFill>
                <a:effectLst/>
                <a:latin typeface="roboto" panose="02000000000000000000" pitchFamily="2" charset="0"/>
              </a:rPr>
              <a:t> the role of safety in a car design</a:t>
            </a:r>
            <a:endParaRPr lang="en-US" b="1" dirty="0">
              <a:solidFill>
                <a:srgbClr val="FFFF00"/>
              </a:solidFill>
            </a:endParaRPr>
          </a:p>
        </p:txBody>
      </p:sp>
      <p:grpSp>
        <p:nvGrpSpPr>
          <p:cNvPr id="12"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13" name="Freeform: Shape 1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0C78466-EB6E-45A0-99A6-A00789ACD9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E99F76E4-5DFD-4DBE-B042-66FBCD118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7727" y="421588"/>
            <a:ext cx="1291468" cy="129146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21" name="Freeform: Shape 20">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191" name="Graphic 4">
            <a:extLst>
              <a:ext uri="{FF2B5EF4-FFF2-40B4-BE49-F238E27FC236}">
                <a16:creationId xmlns:a16="http://schemas.microsoft.com/office/drawing/2014/main" id="{773717CC-ECEE-4ABF-BA61-C59F468017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alpha val="60000"/>
            </a:schemeClr>
          </a:solidFill>
        </p:grpSpPr>
        <p:sp>
          <p:nvSpPr>
            <p:cNvPr id="192" name="Freeform: Shape 191">
              <a:extLst>
                <a:ext uri="{FF2B5EF4-FFF2-40B4-BE49-F238E27FC236}">
                  <a16:creationId xmlns:a16="http://schemas.microsoft.com/office/drawing/2014/main" id="{9A4FAE41-62DF-4B8E-BD66-8EC206E0E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564C7F1F-5546-40DC-A16B-C9A3E4577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5583216-FC24-4B75-9703-DBEC401FF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FD0A70D-2E7E-4048-8145-0F45EDBBCE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703C78E-D176-4455-B7B5-2DB4F418D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AD23B98E-D1FB-4BD9-BA4A-060BC8266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1541992-EEDB-4D6B-BDA9-B66E58A17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8072B3B-B852-4186-ACFE-F61425132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7B5DD2CA-BCBA-4F3E-B472-84006768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C7335DFE-05E4-4D45-B035-1D85E7648E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ADCF9375-A092-491A-960D-A4DBB376C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95341599-7E99-490F-9AF8-07EAE5C8D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E1C55EB0-818A-46E6-8D53-550310029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19B036C-5BD8-4F3B-8935-96D50F410D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A8445880-106C-4DC8-A250-D132F0D6F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952AA1DD-5DBE-43CD-9B85-63C762692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2A412466-ED73-4944-83CE-224B1769C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07E195A-10DB-494C-A547-E1D0C6F616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4CD4AECE-734D-4B90-984F-B2ABFA2B6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2927072E-8001-4AD1-A4C4-2EDBA3BF8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499D6F50-E593-46A3-81D8-73389276B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7A96E600-84B4-452B-AE40-295FC5807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CBBA17AC-C1AB-4BFC-A051-457275D1D6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488E850C-90D5-4D0F-A57D-7809327EF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9F98D808-AB13-4D8D-B4C5-9D3215346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95AFFBC0-FF37-4117-86FA-21ABDA17AB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ED0AC42A-17B0-4154-968C-CAE2A04C2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4A7A31A0-8490-4B9D-B9CC-7FF28053E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188899C-6A74-43D8-B36C-F86B278C8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537EAA6-95B6-4674-A7B9-40F9AB7F59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B29507-C08F-4764-B703-0EB33A0FA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4200E500-6A99-47FC-A30F-FA4C85DA8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558677C-76AD-451F-AEEE-C5FEE4179C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9E472E5-A81A-44E7-AEBA-C3A593497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5CD54F54-9E41-4635-A533-6CC6515E13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B22D6F46-74C0-49D9-8CD8-BC125E973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6FAA6EC-EDF6-4522-ACD8-8D4F7FF87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5F8364DC-ED1A-482D-A418-7941B199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1896D361-70A8-4528-940B-F306550F88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4D1CB00A-0CE1-4E25-ADCE-9562845F5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E1B6761E-B7C6-4218-B95F-F6DEC0066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CA081177-DAC3-4667-91A1-4CC885D4A1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435007DC-BB8D-43BA-9598-AE79AA262E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46628B8A-02EC-44EF-B52C-5EBAFBCF9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2DACEC99-8F4C-495C-8EAA-670A3A02ED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8EFEAD4-1425-4357-9D8A-F326DABC6E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FDA70E94-A082-47D4-B4F8-142AEF1DC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10E96E8A-1EEA-4F1D-8CFE-12DC9B9E7A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B12D7CC4-A548-4FF7-A6B2-9151CFA9E3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CB3F1C68-B597-4669-87F8-C80124ABE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A57037D2-0958-4F34-815F-C8CA7F86A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30AF3969-3F11-4157-B4B9-33B131462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51D613E3-18F5-4426-ADEB-DEC123E16B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1DC25548-A3A9-4018-A29B-6972D353F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7EDE6372-94D2-435D-BD43-A20072D8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29575A6-77E2-4199-8F0A-27C89330A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12EB506D-59AD-4011-80F8-36A2BDB954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92FD46FA-14EB-46A2-B4A3-ECD1F49BA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1CD84E07-49A9-40E3-B34C-91C156C9C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F3090306-C384-44A0-8C38-77397133B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3515E97E-31A4-4273-AB55-8EAD74CB9E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792F63CA-0494-43E2-A0AA-37C35C8326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5389A040-E4CC-4CE7-8B9F-40ECA9ACE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BA51B23-705C-49BE-B606-8A9B623E0A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16EF17A-F451-4B5B-9052-33A9116E9D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1B20B7D1-27D7-4E1A-A317-E9E7A105A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1E3FADAF-FD1D-45B2-A40D-EBDD536E7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301257BA-BCE2-4479-A04F-A9DBFAF92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19D0ABC-04D9-405A-A52F-5EEC01762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123AE5C7-608A-47A7-B7A1-55662B70B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57BDA1A-3081-45EB-A31E-3F98EC6DC3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683DDA50-C794-4DC5-8297-CFDEB8DCB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FA42024A-A832-4635-9CE6-B968232CE8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564D00AA-3E68-4F56-80A0-08D5DFFB6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D988A711-E3E8-4172-AFE1-60E93FF1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7A89FF34-EE34-461C-A3EF-73AC3801B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0D55E43-BE59-444D-B32B-9C0306A126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639C823F-B16B-4DF7-BA6E-0D832AAB2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E623C08-172F-41EA-90CB-59ED0D583B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94C0577F-0FF9-47D5-8C6D-FC7B4CC3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30C80E9D-7909-4C52-ACAD-80FF874F9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2B9598CE-4E74-4A54-BAB8-59379D2114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E7188EAA-47E1-4B73-8682-C74A0421B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36900E8B-61F2-411F-B29F-A9CDC6E811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0A25598A-334A-487D-9604-4753EAE81E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DBE472-045A-491C-AB7C-4153EE2B00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2F6DD374-5D5F-48BB-8135-8F37EE2C2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386B8A5A-00D0-4291-937B-931B3F19CD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89C10BFA-8067-495D-810E-1F4085F7B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1F94E69-8294-4AB3-A457-3BD4ACF085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AD2859C5-45C5-4EE2-8272-0FA7A02353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14AFB321-1B9D-41AF-9686-8C689A3F4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C4403F4-D893-4E4C-8DFE-E79AE6A62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BA894316-677B-4B51-AF19-0D3FAF96A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07FDE9AD-8F5A-44B0-AC7E-30148150D0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A4D0E6BA-489D-4EA4-994E-225F7D078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7EDFBCCB-EC92-4860-BBDB-2EC6355FE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459DBA8E-2EB0-4C51-A161-2C595B89D4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FB1BA285-9A95-49B7-A098-F38400D92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D29C405E-90F5-4AB5-8B5F-3CA2F1815A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F7214FFD-3321-412F-9CA5-4BC6E874F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5F16C3D8-64A1-443D-92A7-EA97518A6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7E4EFAB9-436A-4B6B-A16B-8DA3F614A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037DDFC3-D7A5-443D-8417-D723296DA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253AC142-F4B4-47E8-BBEE-F7D0F8547F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890AAA82-94E2-41D0-AE92-9C87195CC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D33B856-EF4E-40FC-BDA0-9E26203D03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24AEBF58-C8A2-4D00-9AFB-B5012AEA36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21270E55-4211-4529-BDC3-29B80BDF5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16DD7E91-EFBB-4DD7-B30F-4A13C20BED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96260F31-66FB-4E2C-801E-701C2B859A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5FEE1C9-3961-4400-AD3E-B5AD93A47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34E1BE05-269F-4A13-99FE-2A973A0E77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2D591FBD-65C6-46C4-AF19-875D652DC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85F7E635-CB45-4346-BBFB-10FF0576A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3BDAC885-F0B3-4D66-8587-43846529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3427A7E1-71C9-42CC-9CAF-53642DC4D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0BF60C4-2E5D-473E-96B6-D22BB8536F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C4703732-1088-4448-ACC0-D8BD901B2C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6777D706-23BF-4962-98D3-D5AE7DF4EC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783FF777-4C59-44D0-9441-2B40E0A70E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2037F33C-65F4-44B6-9CB2-D32D1552C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E73BA403-F3FD-4D76-A516-5698375D6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0AF0D29B-415A-4327-A4B4-B5DC8F0AC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374A9388-F55E-4F94-817D-5BFF0B59E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30C52183-F223-4E0A-B713-C91589CEB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6BEE030-DC6B-4CB1-A01B-95CC82552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D41CF67-37BB-443C-85CF-2A05174FD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65A449CF-396F-45B8-B268-6824A4E89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9C20A7EF-7013-4D6C-ADD8-868A931DF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787692C-3BA9-4D4D-82F8-E497797AAE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A6D539D6-A55E-40F5-83AC-A77340524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D4D7922F-CA55-4202-B99F-ED303E7044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4120C846-A602-4B6C-9C07-11D2B0F8A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84B5D527-4684-45F5-84CE-73642492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FF31CF21-8169-4D45-A115-9CF8D371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DA8762B9-9CD8-4676-93F5-6C9358A94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A183E80A-70D1-4F52-A92D-D396648CC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83FBB0F7-E17E-4890-9B66-3625BA1468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708E7BF1-2D4D-44AB-A5CC-0ED91B846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4B468C4E-6F63-4172-AE1F-8965744DB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974C7149-F567-4D55-8F48-511DCF3A8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54A551FA-7E10-4D28-9A10-B9A06C0780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1D04F3C0-CE2C-4B8D-A5BD-0E994FD8D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D2EA9230-DD52-48A9-B268-56744EA506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043A05F5-A8CF-4D01-AF12-95D1ECAE4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1F47C6BC-BD1A-4291-B018-05E5A72E4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5B89844-FD17-4048-A3F5-35E390C6E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5593F34-8B0E-4D34-9781-B594E2F5D7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4428E4BB-2263-4D19-8254-C9B54B856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2366216E-6EA2-4872-8370-C5EC22520F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D66F8E3F-BF33-4F99-A1F0-EB5885BF2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EB506747-ED9D-43EA-BD67-DF7971849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AC803CE8-FFF7-40EA-AF62-102724C32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7EF6FFCA-06CC-4395-AEB0-425719A42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0D95F285-AAC0-4F32-8665-2677878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DFCCA2E-BF12-4D26-A5A4-A03387546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2ABEAC60-6AC3-4D6A-95F9-2E79F6BE00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FA6015B7-49FE-4729-B2F4-585F0F305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D611DEB1-76FE-4625-9449-88E52D15F4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97F031C1-1AA7-4CA7-ADD3-E0577626E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96F5D0CB-22E6-4536-8403-F42527F31F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A32718AB-7401-4F66-9C77-E06C3CF7CD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5B6B5F1-D1E4-45A3-8117-348D02D2A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534869FD-184C-42DB-B9DA-293DB67E5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A781504F-CAFD-4201-B288-8B4A809B43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D9FC8348-2BA6-4631-8AA7-D63CD898C5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C1AF95A2-64EA-45E2-A43B-1EBD56910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CFC80050-240D-434A-BFCB-DE4DA4FAF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8A5F2269-7E11-A36B-7738-EBF6956EA239}"/>
              </a:ext>
            </a:extLst>
          </p:cNvPr>
          <p:cNvSpPr>
            <a:spLocks noGrp="1"/>
          </p:cNvSpPr>
          <p:nvPr>
            <p:ph idx="1"/>
          </p:nvPr>
        </p:nvSpPr>
        <p:spPr>
          <a:xfrm>
            <a:off x="6667845" y="396932"/>
            <a:ext cx="4974771" cy="5885705"/>
          </a:xfrm>
        </p:spPr>
        <p:txBody>
          <a:bodyPr>
            <a:normAutofit fontScale="92500" lnSpcReduction="10000"/>
          </a:bodyPr>
          <a:lstStyle/>
          <a:p>
            <a:pPr marL="0" indent="0" algn="ctr">
              <a:lnSpc>
                <a:spcPct val="150000"/>
              </a:lnSpc>
              <a:buNone/>
            </a:pPr>
            <a:r>
              <a:rPr lang="en-US" dirty="0">
                <a:solidFill>
                  <a:schemeClr val="bg1"/>
                </a:solidFill>
              </a:rPr>
              <a:t>To address the safety issues presented by various contexts, car design is continually changing. There have been numerous new safety-focused features added to cars, especially in the previous forty years, which have significantly decreased the number of fatalities and serious injuries resulting from auto accidents.</a:t>
            </a:r>
          </a:p>
        </p:txBody>
      </p:sp>
    </p:spTree>
    <p:extLst>
      <p:ext uri="{BB962C8B-B14F-4D97-AF65-F5344CB8AC3E}">
        <p14:creationId xmlns:p14="http://schemas.microsoft.com/office/powerpoint/2010/main" val="51107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E09C-CE33-63D2-63D3-375D720FDD8D}"/>
              </a:ext>
            </a:extLst>
          </p:cNvPr>
          <p:cNvSpPr>
            <a:spLocks noGrp="1"/>
          </p:cNvSpPr>
          <p:nvPr>
            <p:ph type="title"/>
          </p:nvPr>
        </p:nvSpPr>
        <p:spPr>
          <a:xfrm>
            <a:off x="253659" y="121275"/>
            <a:ext cx="9728541" cy="1326525"/>
          </a:xfrm>
        </p:spPr>
        <p:txBody>
          <a:bodyPr vert="horz" lIns="91440" tIns="45720" rIns="91440" bIns="45720" rtlCol="0" anchor="ctr">
            <a:normAutofit/>
          </a:bodyPr>
          <a:lstStyle/>
          <a:p>
            <a:pPr algn="ctr"/>
            <a:r>
              <a:rPr lang="en-US" sz="3200" b="0" i="0" kern="1200" dirty="0">
                <a:solidFill>
                  <a:schemeClr val="tx1"/>
                </a:solidFill>
                <a:effectLst/>
                <a:highlight>
                  <a:srgbClr val="FFFF00"/>
                </a:highlight>
                <a:latin typeface="Aharoni" panose="02010803020104030203" pitchFamily="2" charset="-79"/>
                <a:cs typeface="Aharoni" panose="02010803020104030203" pitchFamily="2" charset="-79"/>
              </a:rPr>
              <a:t>Suggest improvements using principles of physics</a:t>
            </a:r>
            <a:endParaRPr lang="en-US" sz="3200" kern="1200" dirty="0">
              <a:solidFill>
                <a:schemeClr val="tx1"/>
              </a:solidFill>
              <a:highlight>
                <a:srgbClr val="FFFF00"/>
              </a:highlight>
              <a:latin typeface="Aharoni" panose="02010803020104030203" pitchFamily="2" charset="-79"/>
              <a:cs typeface="Aharoni" panose="02010803020104030203" pitchFamily="2" charset="-79"/>
            </a:endParaRPr>
          </a:p>
        </p:txBody>
      </p:sp>
      <p:sp>
        <p:nvSpPr>
          <p:cNvPr id="4" name="Rectangle 3">
            <a:extLst>
              <a:ext uri="{FF2B5EF4-FFF2-40B4-BE49-F238E27FC236}">
                <a16:creationId xmlns:a16="http://schemas.microsoft.com/office/drawing/2014/main" id="{FDD704BC-4565-6665-1231-EBA37F11AA99}"/>
              </a:ext>
            </a:extLst>
          </p:cNvPr>
          <p:cNvSpPr/>
          <p:nvPr/>
        </p:nvSpPr>
        <p:spPr>
          <a:xfrm>
            <a:off x="1136429" y="2278173"/>
            <a:ext cx="6467867" cy="345061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endParaRPr lang="en-US" sz="2400" dirty="0">
              <a:ln w="0"/>
              <a:effectLst>
                <a:outerShdw blurRad="38100" dist="19050" dir="2700000" algn="tl" rotWithShape="0">
                  <a:schemeClr val="dk1">
                    <a:alpha val="40000"/>
                  </a:schemeClr>
                </a:outerShdw>
              </a:effectLst>
            </a:endParaRPr>
          </a:p>
          <a:p>
            <a:pPr>
              <a:lnSpc>
                <a:spcPct val="90000"/>
              </a:lnSpc>
              <a:spcAft>
                <a:spcPts val="600"/>
              </a:spcAft>
            </a:pPr>
            <a:endParaRPr lang="en-US" sz="2400" b="0" cap="none" spc="0" dirty="0">
              <a:ln w="0"/>
              <a:effectLst>
                <a:outerShdw blurRad="38100" dist="19050" dir="2700000" algn="tl" rotWithShape="0">
                  <a:schemeClr val="dk1">
                    <a:alpha val="40000"/>
                  </a:schemeClr>
                </a:outerShdw>
              </a:effectLst>
            </a:endParaRPr>
          </a:p>
        </p:txBody>
      </p:sp>
      <p:sp>
        <p:nvSpPr>
          <p:cNvPr id="21" name="Rectangle 20">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88880" y="0"/>
            <a:ext cx="210312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5400" y="2358913"/>
            <a:ext cx="2140172" cy="2140172"/>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Light Bulb and Gear">
            <a:extLst>
              <a:ext uri="{FF2B5EF4-FFF2-40B4-BE49-F238E27FC236}">
                <a16:creationId xmlns:a16="http://schemas.microsoft.com/office/drawing/2014/main" id="{CFD4AEE0-2453-5939-32A5-711DD53ABE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13987" y="2857500"/>
            <a:ext cx="1142998" cy="1142998"/>
          </a:xfrm>
          <a:prstGeom prst="rect">
            <a:avLst/>
          </a:prstGeom>
        </p:spPr>
      </p:pic>
      <p:sp>
        <p:nvSpPr>
          <p:cNvPr id="3" name="TextBox 2">
            <a:extLst>
              <a:ext uri="{FF2B5EF4-FFF2-40B4-BE49-F238E27FC236}">
                <a16:creationId xmlns:a16="http://schemas.microsoft.com/office/drawing/2014/main" id="{6EF97983-A0A9-AFAA-1BAF-631B654D519C}"/>
              </a:ext>
            </a:extLst>
          </p:cNvPr>
          <p:cNvSpPr txBox="1"/>
          <p:nvPr/>
        </p:nvSpPr>
        <p:spPr>
          <a:xfrm>
            <a:off x="424543" y="1284514"/>
            <a:ext cx="748937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add more airbags which in other circumstances may aid in preventing injury. Although front air bags are useless in rollovers, side hits, and other sorts of collisions, many contemporary vehicles come equipped with air bags deployed in other places.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1800" dirty="0">
                <a:effectLst/>
                <a:latin typeface="Times New Roman" panose="02020603050405020304" pitchFamily="18" charset="0"/>
                <a:ea typeface="Times New Roman" panose="02020603050405020304" pitchFamily="18" charset="0"/>
              </a:rPr>
              <a:t>durable seatbelts</a:t>
            </a:r>
          </a:p>
          <a:p>
            <a:r>
              <a:rPr lang="en-US" sz="1800" dirty="0">
                <a:effectLst/>
                <a:latin typeface="Times New Roman" panose="02020603050405020304" pitchFamily="18" charset="0"/>
                <a:ea typeface="Times New Roman" panose="02020603050405020304" pitchFamily="18" charset="0"/>
              </a:rPr>
              <a:t>When a car suddenly stops or crashes, seat belts support the body and save the occupants from being flung from the vehicle. Because the force is distributed to the body's strongest portions, the chest and pelvis, using a seat belt lessens the likelihood of injury.</a:t>
            </a:r>
          </a:p>
          <a:p>
            <a:endParaRPr lang="en-US" b="0" i="0" dirty="0">
              <a:solidFill>
                <a:srgbClr val="000000"/>
              </a:solidFill>
              <a:effectLst/>
              <a:latin typeface="Roboto" panose="02000000000000000000" pitchFamily="2" charset="0"/>
            </a:endParaRPr>
          </a:p>
          <a:p>
            <a:r>
              <a:rPr lang="en-US" i="0" dirty="0">
                <a:solidFill>
                  <a:srgbClr val="000000"/>
                </a:solidFill>
                <a:effectLst/>
                <a:latin typeface="Roboto" panose="02000000000000000000" pitchFamily="2" charset="0"/>
              </a:rPr>
              <a:t>Install a reversing camera</a:t>
            </a:r>
          </a:p>
          <a:p>
            <a:endParaRPr lang="en-US" sz="1800" b="1" dirty="0">
              <a:solidFill>
                <a:srgbClr val="002060"/>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9670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512F3EE-10BE-CC45-277E-E2A438B20430}"/>
              </a:ext>
            </a:extLst>
          </p:cNvPr>
          <p:cNvSpPr>
            <a:spLocks noGrp="1"/>
          </p:cNvSpPr>
          <p:nvPr>
            <p:ph type="title"/>
          </p:nvPr>
        </p:nvSpPr>
        <p:spPr>
          <a:xfrm>
            <a:off x="997345" y="963478"/>
            <a:ext cx="3388419" cy="4560970"/>
          </a:xfrm>
        </p:spPr>
        <p:txBody>
          <a:bodyPr>
            <a:normAutofit/>
          </a:bodyPr>
          <a:lstStyle/>
          <a:p>
            <a:pPr>
              <a:lnSpc>
                <a:spcPct val="150000"/>
              </a:lnSpc>
            </a:pPr>
            <a:r>
              <a:rPr lang="en-US" sz="2800" b="1" dirty="0">
                <a:solidFill>
                  <a:srgbClr val="FFFFFF"/>
                </a:solidFill>
                <a:latin typeface="roboto" panose="02000000000000000000" pitchFamily="2" charset="0"/>
              </a:rPr>
              <a:t>PRINCIPLE A – </a:t>
            </a:r>
            <a:r>
              <a:rPr lang="en-US" sz="2800" b="1" dirty="0">
                <a:solidFill>
                  <a:srgbClr val="FFFF00"/>
                </a:solidFill>
                <a:latin typeface="roboto" panose="02000000000000000000" pitchFamily="2" charset="0"/>
              </a:rPr>
              <a:t>CRUMPLE ZONES</a:t>
            </a:r>
            <a:endParaRPr lang="en-US" sz="2800" b="1" dirty="0">
              <a:solidFill>
                <a:srgbClr val="FFFF00"/>
              </a:solidFill>
            </a:endParaRP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3BD2FCC-55FD-C701-AEC7-862BA7AA241B}"/>
              </a:ext>
            </a:extLst>
          </p:cNvPr>
          <p:cNvSpPr>
            <a:spLocks noGrp="1"/>
          </p:cNvSpPr>
          <p:nvPr>
            <p:ph idx="1"/>
          </p:nvPr>
        </p:nvSpPr>
        <p:spPr>
          <a:xfrm>
            <a:off x="5269304" y="1437547"/>
            <a:ext cx="6153709" cy="5081155"/>
          </a:xfrm>
        </p:spPr>
        <p:txBody>
          <a:bodyPr anchor="ctr">
            <a:normAutofit fontScale="92500"/>
          </a:bodyPr>
          <a:lstStyle/>
          <a:p>
            <a:pPr marL="0" indent="0" algn="ctr">
              <a:lnSpc>
                <a:spcPct val="150000"/>
              </a:lnSpc>
              <a:buNone/>
            </a:pPr>
            <a:r>
              <a:rPr lang="en-US" sz="2400" dirty="0">
                <a:solidFill>
                  <a:srgbClr val="FEFFFF"/>
                </a:solidFill>
              </a:rPr>
              <a:t>Cars are made to crumple upon hit, lengthening the crash and lessening the force of impact. They are therefore not able to be very durable. This lowers the impulse, which is determined by the formula I=f x t. car crumple zones are places on a car that are made to crush in an accident in a controlled way. They lengthen the amount of time needed for the driver and passengers to alter their momentum in a collision, which lessens the force involved.</a:t>
            </a:r>
          </a:p>
        </p:txBody>
      </p:sp>
    </p:spTree>
    <p:extLst>
      <p:ext uri="{BB962C8B-B14F-4D97-AF65-F5344CB8AC3E}">
        <p14:creationId xmlns:p14="http://schemas.microsoft.com/office/powerpoint/2010/main" val="331976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13"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9E0B64A-07BE-C4BC-A075-9484B56CB1FD}"/>
              </a:ext>
            </a:extLst>
          </p:cNvPr>
          <p:cNvSpPr>
            <a:spLocks noGrp="1"/>
          </p:cNvSpPr>
          <p:nvPr>
            <p:ph type="title"/>
          </p:nvPr>
        </p:nvSpPr>
        <p:spPr>
          <a:xfrm>
            <a:off x="142613" y="1166933"/>
            <a:ext cx="4551935" cy="4279709"/>
          </a:xfrm>
        </p:spPr>
        <p:txBody>
          <a:bodyPr anchor="ctr">
            <a:normAutofit/>
          </a:bodyPr>
          <a:lstStyle/>
          <a:p>
            <a:r>
              <a:rPr lang="en-US" sz="4800" b="1" i="0" dirty="0">
                <a:solidFill>
                  <a:schemeClr val="bg1"/>
                </a:solidFill>
                <a:effectLst/>
                <a:latin typeface="roboto" panose="02000000000000000000" pitchFamily="2" charset="0"/>
              </a:rPr>
              <a:t>PRINCIPLE B – </a:t>
            </a:r>
            <a:r>
              <a:rPr lang="en-US" sz="4000" b="1" i="0" dirty="0">
                <a:solidFill>
                  <a:srgbClr val="FFFF00"/>
                </a:solidFill>
                <a:effectLst/>
                <a:latin typeface="roboto" panose="02000000000000000000" pitchFamily="2" charset="0"/>
              </a:rPr>
              <a:t>CRUMPLE ZONES</a:t>
            </a:r>
            <a:endParaRPr lang="en-US" sz="4800" b="1" dirty="0">
              <a:solidFill>
                <a:srgbClr val="FFFF00"/>
              </a:solidFill>
            </a:endParaRPr>
          </a:p>
        </p:txBody>
      </p:sp>
      <p:sp>
        <p:nvSpPr>
          <p:cNvPr id="3" name="Content Placeholder 2">
            <a:extLst>
              <a:ext uri="{FF2B5EF4-FFF2-40B4-BE49-F238E27FC236}">
                <a16:creationId xmlns:a16="http://schemas.microsoft.com/office/drawing/2014/main" id="{DA763D14-C2C7-25B9-2B91-489DEAC0ED44}"/>
              </a:ext>
            </a:extLst>
          </p:cNvPr>
          <p:cNvSpPr>
            <a:spLocks noGrp="1"/>
          </p:cNvSpPr>
          <p:nvPr>
            <p:ph idx="1"/>
          </p:nvPr>
        </p:nvSpPr>
        <p:spPr>
          <a:xfrm>
            <a:off x="4837161" y="159391"/>
            <a:ext cx="6982927" cy="6224631"/>
          </a:xfrm>
        </p:spPr>
        <p:txBody>
          <a:bodyPr anchor="ctr">
            <a:normAutofit/>
          </a:bodyPr>
          <a:lstStyle/>
          <a:p>
            <a:pPr>
              <a:lnSpc>
                <a:spcPct val="150000"/>
              </a:lnSpc>
            </a:pPr>
            <a:r>
              <a:rPr lang="en-US" sz="1500" dirty="0"/>
              <a:t> Crumple zones around those components enable the less rigid materials to withstand the first hit. As soon as the crumple zone begins to crumple, the car starts to slow down, adding a few extra tenths of a second to the deceleration. </a:t>
            </a:r>
          </a:p>
          <a:p>
            <a:pPr>
              <a:lnSpc>
                <a:spcPct val="150000"/>
              </a:lnSpc>
            </a:pPr>
            <a:r>
              <a:rPr lang="en-US" sz="1500" dirty="0"/>
              <a:t>Additionally, crumple zones aid in redistributing the impact's force. The intention is to direct the force away from the people because it must all go somewhere. Consider the force used in a crash as having a budget.</a:t>
            </a:r>
          </a:p>
          <a:p>
            <a:pPr>
              <a:lnSpc>
                <a:spcPct val="150000"/>
              </a:lnSpc>
            </a:pPr>
            <a:r>
              <a:rPr lang="en-US" sz="1500" dirty="0"/>
              <a:t>It's true that these racing cars with minimal ground clearance perform incredibly effectively because of their rapid responses to steering directions. Additionally, because they can drive, low-clearance cars are safer because they grip the ground. </a:t>
            </a:r>
          </a:p>
          <a:p>
            <a:pPr>
              <a:lnSpc>
                <a:spcPct val="150000"/>
              </a:lnSpc>
            </a:pPr>
            <a:r>
              <a:rPr lang="en-US" sz="1500" dirty="0"/>
              <a:t>Ground clearance includes the </a:t>
            </a:r>
            <a:r>
              <a:rPr lang="en-US" sz="1500" dirty="0" err="1"/>
              <a:t>centre</a:t>
            </a:r>
            <a:r>
              <a:rPr lang="en-US" sz="1500" dirty="0"/>
              <a:t> of gravity, which controls how far the wheels of the vehicle may travel. A vehicle with low ground clearance seems to be more reliable at maintaining a low driving position than a car with greater rigidity, which makes it less likely to tumble or roll over during sudden turns.</a:t>
            </a:r>
          </a:p>
        </p:txBody>
      </p:sp>
    </p:spTree>
    <p:extLst>
      <p:ext uri="{BB962C8B-B14F-4D97-AF65-F5344CB8AC3E}">
        <p14:creationId xmlns:p14="http://schemas.microsoft.com/office/powerpoint/2010/main" val="186070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E0B64A-07BE-C4BC-A075-9484B56CB1FD}"/>
              </a:ext>
            </a:extLst>
          </p:cNvPr>
          <p:cNvSpPr>
            <a:spLocks noGrp="1"/>
          </p:cNvSpPr>
          <p:nvPr>
            <p:ph type="title"/>
          </p:nvPr>
        </p:nvSpPr>
        <p:spPr>
          <a:xfrm>
            <a:off x="804672" y="640080"/>
            <a:ext cx="3904488" cy="5257800"/>
          </a:xfrm>
        </p:spPr>
        <p:txBody>
          <a:bodyPr>
            <a:normAutofit/>
          </a:bodyPr>
          <a:lstStyle/>
          <a:p>
            <a:r>
              <a:rPr lang="en-US" sz="4400" b="1" i="0" dirty="0">
                <a:solidFill>
                  <a:schemeClr val="bg1"/>
                </a:solidFill>
                <a:effectLst/>
                <a:latin typeface="roboto" panose="02000000000000000000" pitchFamily="2" charset="0"/>
              </a:rPr>
              <a:t>PRINCIPLE C - </a:t>
            </a:r>
            <a:r>
              <a:rPr lang="en-US" sz="4400" b="1" i="0" dirty="0">
                <a:solidFill>
                  <a:srgbClr val="FFFF00"/>
                </a:solidFill>
                <a:effectLst/>
                <a:latin typeface="roboto" panose="02000000000000000000" pitchFamily="2" charset="0"/>
              </a:rPr>
              <a:t>AIRBAGS</a:t>
            </a:r>
            <a:r>
              <a:rPr lang="en-US" sz="4400" b="1" i="0" dirty="0">
                <a:solidFill>
                  <a:schemeClr val="bg1"/>
                </a:solidFill>
                <a:effectLst/>
                <a:latin typeface="roboto" panose="02000000000000000000" pitchFamily="2" charset="0"/>
              </a:rPr>
              <a:t> </a:t>
            </a:r>
            <a:endParaRPr lang="en-US" b="1" dirty="0">
              <a:solidFill>
                <a:schemeClr val="bg1"/>
              </a:solidFill>
            </a:endParaRPr>
          </a:p>
        </p:txBody>
      </p:sp>
      <p:sp>
        <p:nvSpPr>
          <p:cNvPr id="3" name="Content Placeholder 2">
            <a:extLst>
              <a:ext uri="{FF2B5EF4-FFF2-40B4-BE49-F238E27FC236}">
                <a16:creationId xmlns:a16="http://schemas.microsoft.com/office/drawing/2014/main" id="{DA763D14-C2C7-25B9-2B91-489DEAC0ED44}"/>
              </a:ext>
            </a:extLst>
          </p:cNvPr>
          <p:cNvSpPr>
            <a:spLocks noGrp="1"/>
          </p:cNvSpPr>
          <p:nvPr>
            <p:ph idx="1"/>
          </p:nvPr>
        </p:nvSpPr>
        <p:spPr>
          <a:xfrm>
            <a:off x="4849912" y="261257"/>
            <a:ext cx="7199811" cy="6596743"/>
          </a:xfrm>
        </p:spPr>
        <p:txBody>
          <a:bodyPr anchor="ctr">
            <a:normAutofit/>
          </a:bodyPr>
          <a:lstStyle/>
          <a:p>
            <a:pPr algn="ctr">
              <a:lnSpc>
                <a:spcPct val="150000"/>
              </a:lnSpc>
            </a:pPr>
            <a:r>
              <a:rPr lang="en-US" sz="1400" b="0" i="0" dirty="0">
                <a:effectLst/>
              </a:rPr>
              <a:t>The airbag slows down the driver or passenger more gradually as their head and torso are pushed inside the airbag. Airbags diffuse the force of the collision over a wider contact area, which further lessens the force by lengthening the time factor. By doing this, the pressure on your body is lessened because the force is not entirely concentrated in a single, restricted location. Your injuries' severity will consequently be lessened as a result of this.</a:t>
            </a:r>
          </a:p>
          <a:p>
            <a:pPr algn="ctr">
              <a:lnSpc>
                <a:spcPct val="150000"/>
              </a:lnSpc>
            </a:pPr>
            <a:r>
              <a:rPr lang="en-US" sz="1400" dirty="0"/>
              <a:t>When in a vehicle accident, wearing a seat belt lengthens the occupant's stopping distance. This decreases the force of impact that is applied to the occupant, in accordance with the work-energy concept. The driver's speed and direction are stopped by the seatbelt's uneven force. Because all moving objects contain energy, seat belts are made to stop when there is a take that energy away from you.</a:t>
            </a:r>
          </a:p>
          <a:p>
            <a:pPr algn="ctr">
              <a:lnSpc>
                <a:spcPct val="150000"/>
              </a:lnSpc>
            </a:pPr>
            <a:r>
              <a:rPr lang="en-US" sz="1400" dirty="0"/>
              <a:t>The point of airbags is to stop the people from hitting their bodies against the insides of the vehicle, which is like what seatbelts do when they keep the people in their seats. In a crash you could hit your head on the dashboard or on the side window glass and hurt yourself. </a:t>
            </a:r>
          </a:p>
        </p:txBody>
      </p:sp>
    </p:spTree>
    <p:extLst>
      <p:ext uri="{BB962C8B-B14F-4D97-AF65-F5344CB8AC3E}">
        <p14:creationId xmlns:p14="http://schemas.microsoft.com/office/powerpoint/2010/main" val="274725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0916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284331"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E0B64A-07BE-C4BC-A075-9484B56CB1FD}"/>
              </a:ext>
            </a:extLst>
          </p:cNvPr>
          <p:cNvSpPr>
            <a:spLocks noGrp="1"/>
          </p:cNvSpPr>
          <p:nvPr>
            <p:ph type="title"/>
          </p:nvPr>
        </p:nvSpPr>
        <p:spPr>
          <a:xfrm>
            <a:off x="302004" y="640080"/>
            <a:ext cx="4135772" cy="5257800"/>
          </a:xfrm>
        </p:spPr>
        <p:txBody>
          <a:bodyPr>
            <a:normAutofit/>
          </a:bodyPr>
          <a:lstStyle/>
          <a:p>
            <a:r>
              <a:rPr lang="en-US" b="1" i="0" dirty="0">
                <a:solidFill>
                  <a:schemeClr val="bg1"/>
                </a:solidFill>
                <a:effectLst/>
                <a:latin typeface="roboto" panose="02000000000000000000" pitchFamily="2" charset="0"/>
              </a:rPr>
              <a:t>PRINCIPLE </a:t>
            </a:r>
            <a:r>
              <a:rPr lang="en-US" b="1" dirty="0">
                <a:solidFill>
                  <a:schemeClr val="bg1"/>
                </a:solidFill>
                <a:latin typeface="roboto" panose="02000000000000000000" pitchFamily="2" charset="0"/>
              </a:rPr>
              <a:t>D</a:t>
            </a:r>
            <a:r>
              <a:rPr lang="en-US" b="1" i="0" dirty="0">
                <a:solidFill>
                  <a:schemeClr val="bg1"/>
                </a:solidFill>
                <a:effectLst/>
                <a:latin typeface="roboto" panose="02000000000000000000" pitchFamily="2" charset="0"/>
              </a:rPr>
              <a:t> – </a:t>
            </a:r>
            <a:r>
              <a:rPr lang="en-US" b="1" dirty="0">
                <a:solidFill>
                  <a:srgbClr val="FFFF00"/>
                </a:solidFill>
                <a:latin typeface="roboto" panose="02000000000000000000" pitchFamily="2" charset="0"/>
              </a:rPr>
              <a:t>SEAT BELTS</a:t>
            </a:r>
            <a:endParaRPr lang="en-US" b="1" dirty="0">
              <a:solidFill>
                <a:srgbClr val="FFFF00"/>
              </a:solidFill>
            </a:endParaRPr>
          </a:p>
        </p:txBody>
      </p:sp>
      <p:sp>
        <p:nvSpPr>
          <p:cNvPr id="3" name="Content Placeholder 2">
            <a:extLst>
              <a:ext uri="{FF2B5EF4-FFF2-40B4-BE49-F238E27FC236}">
                <a16:creationId xmlns:a16="http://schemas.microsoft.com/office/drawing/2014/main" id="{DA763D14-C2C7-25B9-2B91-489DEAC0ED44}"/>
              </a:ext>
            </a:extLst>
          </p:cNvPr>
          <p:cNvSpPr>
            <a:spLocks noGrp="1"/>
          </p:cNvSpPr>
          <p:nvPr>
            <p:ph idx="1"/>
          </p:nvPr>
        </p:nvSpPr>
        <p:spPr>
          <a:xfrm>
            <a:off x="5358384" y="640081"/>
            <a:ext cx="6024654" cy="5257800"/>
          </a:xfrm>
        </p:spPr>
        <p:txBody>
          <a:bodyPr anchor="ctr">
            <a:normAutofit/>
          </a:bodyPr>
          <a:lstStyle/>
          <a:p>
            <a:pPr>
              <a:lnSpc>
                <a:spcPct val="150000"/>
              </a:lnSpc>
            </a:pPr>
            <a:r>
              <a:rPr lang="en-US" sz="1600" dirty="0"/>
              <a:t>All vehicle accidents, no matter how serious or little can be prevented primarily by wearing a seat belt. As seen in the modern seatbelts are anchored </a:t>
            </a:r>
            <a:r>
              <a:rPr lang="en-US" sz="1600" dirty="0" err="1"/>
              <a:t>utilising</a:t>
            </a:r>
            <a:r>
              <a:rPr lang="en-US" sz="1600" dirty="0"/>
              <a:t> a three-point method, with two points coming across the body to connect to the ceiling and one point on either side of the seat.</a:t>
            </a:r>
          </a:p>
          <a:p>
            <a:pPr>
              <a:lnSpc>
                <a:spcPct val="150000"/>
              </a:lnSpc>
            </a:pPr>
            <a:r>
              <a:rPr lang="en-US" sz="1600" dirty="0"/>
              <a:t>The mass of your body is connected to the mass of the vehicle by a seat belt, so you move with the vehicle's acceleration and deceleration. Without seatbelts, Newton's First Law would affect your body. The passenger would continue to move at constant speed if the vehicle suddenly stopped (for example, in a car accident) and they weren't wearing seatbelts. This would likely result in a collision with the windscreen or the back of the seat in front of them.</a:t>
            </a:r>
          </a:p>
        </p:txBody>
      </p:sp>
    </p:spTree>
    <p:extLst>
      <p:ext uri="{BB962C8B-B14F-4D97-AF65-F5344CB8AC3E}">
        <p14:creationId xmlns:p14="http://schemas.microsoft.com/office/powerpoint/2010/main" val="3192914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ack car parked in a parking lot&#10;&#10;Description automatically generated with medium confidence">
            <a:extLst>
              <a:ext uri="{FF2B5EF4-FFF2-40B4-BE49-F238E27FC236}">
                <a16:creationId xmlns:a16="http://schemas.microsoft.com/office/drawing/2014/main" id="{9D634F0B-0B74-6E2A-3691-1D0D8255C9D9}"/>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02326" y="-2"/>
            <a:ext cx="12089674" cy="6858002"/>
          </a:xfrm>
          <a:prstGeom prst="rect">
            <a:avLst/>
          </a:prstGeom>
        </p:spPr>
      </p:pic>
      <p:sp>
        <p:nvSpPr>
          <p:cNvPr id="84" name="Rectangle 63">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E1330E-7224-4780-705E-474B358F9D70}"/>
              </a:ext>
            </a:extLst>
          </p:cNvPr>
          <p:cNvSpPr>
            <a:spLocks noGrp="1"/>
          </p:cNvSpPr>
          <p:nvPr>
            <p:ph type="title"/>
          </p:nvPr>
        </p:nvSpPr>
        <p:spPr>
          <a:xfrm>
            <a:off x="643467" y="640080"/>
            <a:ext cx="3096427" cy="5613236"/>
          </a:xfrm>
        </p:spPr>
        <p:txBody>
          <a:bodyPr anchor="ctr">
            <a:normAutofit/>
          </a:bodyPr>
          <a:lstStyle/>
          <a:p>
            <a:pPr algn="ctr">
              <a:lnSpc>
                <a:spcPct val="150000"/>
              </a:lnSpc>
            </a:pPr>
            <a:r>
              <a:rPr lang="en-US" b="1" dirty="0">
                <a:solidFill>
                  <a:srgbClr val="FFFFFF"/>
                </a:solidFill>
                <a:latin typeface="roboto" panose="02000000000000000000" pitchFamily="2" charset="0"/>
              </a:rPr>
              <a:t>CHOSEN VEHICLE: </a:t>
            </a:r>
            <a:r>
              <a:rPr lang="en-US" b="1" dirty="0">
                <a:solidFill>
                  <a:srgbClr val="FFFF00"/>
                </a:solidFill>
                <a:latin typeface="roboto" panose="02000000000000000000" pitchFamily="2" charset="0"/>
              </a:rPr>
              <a:t>TESLA MODEL 3</a:t>
            </a:r>
            <a:endParaRPr lang="en-US" b="1" dirty="0">
              <a:solidFill>
                <a:srgbClr val="FFFF00"/>
              </a:solidFill>
            </a:endParaRPr>
          </a:p>
        </p:txBody>
      </p:sp>
      <p:sp>
        <p:nvSpPr>
          <p:cNvPr id="35" name="Content Placeholder 2">
            <a:extLst>
              <a:ext uri="{FF2B5EF4-FFF2-40B4-BE49-F238E27FC236}">
                <a16:creationId xmlns:a16="http://schemas.microsoft.com/office/drawing/2014/main" id="{72FA14E2-FC0A-91C8-A962-6074FCBC409C}"/>
              </a:ext>
            </a:extLst>
          </p:cNvPr>
          <p:cNvSpPr>
            <a:spLocks noGrp="1"/>
          </p:cNvSpPr>
          <p:nvPr>
            <p:ph idx="1"/>
          </p:nvPr>
        </p:nvSpPr>
        <p:spPr>
          <a:xfrm>
            <a:off x="4699818" y="164173"/>
            <a:ext cx="6848715" cy="6541427"/>
          </a:xfrm>
        </p:spPr>
        <p:txBody>
          <a:bodyPr anchor="ctr">
            <a:normAutofit lnSpcReduction="10000"/>
          </a:bodyPr>
          <a:lstStyle/>
          <a:p>
            <a:pPr>
              <a:lnSpc>
                <a:spcPct val="160000"/>
              </a:lnSpc>
            </a:pPr>
            <a:r>
              <a:rPr lang="en-US" sz="1600" b="1" dirty="0"/>
              <a:t>Tesla vehicles are created with the highest safety standards in mind, from their design and physical construction to their security. </a:t>
            </a:r>
          </a:p>
          <a:p>
            <a:pPr>
              <a:lnSpc>
                <a:spcPct val="160000"/>
              </a:lnSpc>
            </a:pPr>
            <a:r>
              <a:rPr lang="en-US" sz="1600" b="1" dirty="0"/>
              <a:t>Tesla provides a variety of improved security mechanisms that are simple to activate. For example, the Cabin Camera is When Autopilot is activated, the cabin camera can identify driver inattention and issue you with audible alerts to prompt you to maintain eye contact with the road.</a:t>
            </a:r>
          </a:p>
          <a:p>
            <a:pPr>
              <a:lnSpc>
                <a:spcPct val="160000"/>
              </a:lnSpc>
            </a:pPr>
            <a:r>
              <a:rPr lang="en-US" sz="1600" b="1" dirty="0"/>
              <a:t>Tesla cars have their batteries along the base of the car so a lot of their weight is here, which means if the car is involved in a crash and rolls, it will usually land the right way up which protects the passengers. </a:t>
            </a:r>
          </a:p>
          <a:p>
            <a:pPr>
              <a:lnSpc>
                <a:spcPct val="160000"/>
              </a:lnSpc>
            </a:pPr>
            <a:r>
              <a:rPr lang="en-US" sz="1600" b="1" dirty="0"/>
              <a:t>Security Alarm may also force the headlights of the vehicle to flash, may send a page to the owner of the vehicle informing them of the incident, and may stop one or more electrical circuits required for the car to start. Sentry Mode When parked and locked in certain locations, a Tesla vehicle can monitor suspicious activity using the anti-theft feature known as Sentry Mode. For instance, if a serious threat is identified, your car's cameras will start to record and the alarm system will activate.</a:t>
            </a:r>
          </a:p>
        </p:txBody>
      </p:sp>
    </p:spTree>
    <p:extLst>
      <p:ext uri="{BB962C8B-B14F-4D97-AF65-F5344CB8AC3E}">
        <p14:creationId xmlns:p14="http://schemas.microsoft.com/office/powerpoint/2010/main" val="401212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Triangle 2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922297-44EB-A078-1D3A-27539C812DA2}"/>
              </a:ext>
            </a:extLst>
          </p:cNvPr>
          <p:cNvSpPr>
            <a:spLocks noGrp="1"/>
          </p:cNvSpPr>
          <p:nvPr>
            <p:ph type="title"/>
          </p:nvPr>
        </p:nvSpPr>
        <p:spPr>
          <a:xfrm>
            <a:off x="1478595" y="821516"/>
            <a:ext cx="9231410" cy="846417"/>
          </a:xfrm>
        </p:spPr>
        <p:txBody>
          <a:bodyPr vert="horz" lIns="91440" tIns="45720" rIns="91440" bIns="45720" rtlCol="0" anchor="ctr">
            <a:normAutofit/>
          </a:bodyPr>
          <a:lstStyle/>
          <a:p>
            <a:pPr algn="ctr"/>
            <a:r>
              <a:rPr lang="en-US" sz="3200" b="1" i="0" kern="1200" dirty="0">
                <a:solidFill>
                  <a:schemeClr val="tx1"/>
                </a:solidFill>
                <a:effectLst/>
                <a:highlight>
                  <a:srgbClr val="FFFF00"/>
                </a:highlight>
                <a:latin typeface="+mj-lt"/>
                <a:ea typeface="+mj-ea"/>
                <a:cs typeface="+mj-cs"/>
              </a:rPr>
              <a:t>Classify the principles to each safety feature explained</a:t>
            </a:r>
            <a:endParaRPr lang="en-US" sz="3200" b="1" kern="1200" dirty="0">
              <a:solidFill>
                <a:schemeClr val="tx1"/>
              </a:solidFill>
              <a:highlight>
                <a:srgbClr val="FFFF00"/>
              </a:highlight>
              <a:latin typeface="+mj-lt"/>
              <a:ea typeface="+mj-ea"/>
              <a:cs typeface="+mj-cs"/>
            </a:endParaRPr>
          </a:p>
        </p:txBody>
      </p:sp>
      <p:sp>
        <p:nvSpPr>
          <p:cNvPr id="4" name="TextBox 3">
            <a:extLst>
              <a:ext uri="{FF2B5EF4-FFF2-40B4-BE49-F238E27FC236}">
                <a16:creationId xmlns:a16="http://schemas.microsoft.com/office/drawing/2014/main" id="{691CBD6B-E8C6-E817-4A52-825F209668FD}"/>
              </a:ext>
            </a:extLst>
          </p:cNvPr>
          <p:cNvSpPr txBox="1"/>
          <p:nvPr/>
        </p:nvSpPr>
        <p:spPr>
          <a:xfrm>
            <a:off x="873749" y="1866174"/>
            <a:ext cx="10441101" cy="4193712"/>
          </a:xfrm>
          <a:prstGeom prst="rect">
            <a:avLst/>
          </a:prstGeom>
          <a:noFill/>
        </p:spPr>
        <p:txBody>
          <a:bodyPr wrap="square">
            <a:spAutoFit/>
          </a:bodyPr>
          <a:lstStyle/>
          <a:p>
            <a:pPr marR="0" lvl="0" rtl="0">
              <a:lnSpc>
                <a:spcPct val="200000"/>
              </a:lnSpc>
              <a:spcBef>
                <a:spcPts val="0"/>
              </a:spcBef>
              <a:spcAft>
                <a:spcPts val="600"/>
              </a:spcAft>
            </a:pPr>
            <a:r>
              <a:rPr lang="en-AU" sz="1600" b="1" dirty="0">
                <a:solidFill>
                  <a:srgbClr val="002060"/>
                </a:solidFill>
                <a:effectLst/>
                <a:highlight>
                  <a:srgbClr val="00FFFF"/>
                </a:highlight>
                <a:ea typeface="Times New Roman" panose="02020603050405020304" pitchFamily="18" charset="0"/>
                <a:cs typeface="Arial" panose="020B0604020202020204" pitchFamily="34" charset="0"/>
              </a:rPr>
              <a:t>PRINCIPLE A --- Increasing the time of the collision or the time the occupants take to stop</a:t>
            </a:r>
          </a:p>
          <a:p>
            <a:pPr marL="285750" marR="0" lvl="0" indent="-285750" rtl="0">
              <a:lnSpc>
                <a:spcPct val="200000"/>
              </a:lnSpc>
              <a:spcBef>
                <a:spcPts val="0"/>
              </a:spcBef>
              <a:spcAft>
                <a:spcPts val="600"/>
              </a:spcAft>
              <a:buFont typeface="Arial" panose="020B0604020202020204" pitchFamily="34" charset="0"/>
              <a:buChar char="•"/>
            </a:pPr>
            <a:r>
              <a:rPr lang="en-US" sz="1600" b="1" dirty="0">
                <a:solidFill>
                  <a:srgbClr val="002060"/>
                </a:solidFill>
                <a:ea typeface="Times New Roman" panose="02020603050405020304" pitchFamily="18" charset="0"/>
                <a:cs typeface="Arial" panose="020B0604020202020204" pitchFamily="34" charset="0"/>
              </a:rPr>
              <a:t>C</a:t>
            </a:r>
            <a:r>
              <a:rPr lang="en-US" sz="1600" b="1" dirty="0">
                <a:solidFill>
                  <a:srgbClr val="002060"/>
                </a:solidFill>
                <a:effectLst/>
                <a:ea typeface="Times New Roman" panose="02020603050405020304" pitchFamily="18" charset="0"/>
                <a:cs typeface="Arial" panose="020B0604020202020204" pitchFamily="34" charset="0"/>
              </a:rPr>
              <a:t>ar crumple zones are places on a car that are made to crush in an accident in a controlled way. They lengthen the amount of time needed for the driver and passengers to alter their momentum in a collision, which lessens the force involved.</a:t>
            </a:r>
            <a:endParaRPr lang="en-US" sz="1600" b="1" dirty="0">
              <a:solidFill>
                <a:srgbClr val="002060"/>
              </a:solidFill>
              <a:ea typeface="Times New Roman" panose="02020603050405020304" pitchFamily="18" charset="0"/>
            </a:endParaRPr>
          </a:p>
          <a:p>
            <a:pPr marR="0" lvl="0" rtl="0">
              <a:lnSpc>
                <a:spcPct val="200000"/>
              </a:lnSpc>
              <a:spcBef>
                <a:spcPts val="0"/>
              </a:spcBef>
              <a:spcAft>
                <a:spcPts val="600"/>
              </a:spcAft>
            </a:pPr>
            <a:r>
              <a:rPr lang="en-US" sz="1600" b="1" dirty="0">
                <a:solidFill>
                  <a:srgbClr val="002060"/>
                </a:solidFill>
                <a:effectLst/>
                <a:highlight>
                  <a:srgbClr val="00FFFF"/>
                </a:highlight>
                <a:ea typeface="Times New Roman" panose="02020603050405020304" pitchFamily="18" charset="0"/>
                <a:cs typeface="Arial" panose="020B0604020202020204" pitchFamily="34" charset="0"/>
              </a:rPr>
              <a:t>PRINCIPLE B -</a:t>
            </a:r>
            <a:r>
              <a:rPr lang="en-US" sz="1600" b="1" dirty="0">
                <a:solidFill>
                  <a:srgbClr val="002060"/>
                </a:solidFill>
                <a:highlight>
                  <a:srgbClr val="00FFFF"/>
                </a:highlight>
                <a:ea typeface="Times New Roman" panose="02020603050405020304" pitchFamily="18" charset="0"/>
                <a:cs typeface="Arial" panose="020B0604020202020204" pitchFamily="34" charset="0"/>
              </a:rPr>
              <a:t>-- </a:t>
            </a:r>
            <a:r>
              <a:rPr lang="en-AU" sz="1600" b="1" dirty="0">
                <a:solidFill>
                  <a:srgbClr val="002060"/>
                </a:solidFill>
                <a:effectLst/>
                <a:highlight>
                  <a:srgbClr val="00FFFF"/>
                </a:highlight>
                <a:ea typeface="Times New Roman" panose="02020603050405020304" pitchFamily="18" charset="0"/>
                <a:cs typeface="Arial" panose="020B0604020202020204" pitchFamily="34" charset="0"/>
              </a:rPr>
              <a:t>Spreading the forces of impact over the largest possible area &amp; ensuring the stability of the vehicle.</a:t>
            </a:r>
          </a:p>
          <a:p>
            <a:pPr marL="285750" indent="-285750">
              <a:lnSpc>
                <a:spcPct val="200000"/>
              </a:lnSpc>
              <a:spcAft>
                <a:spcPts val="600"/>
              </a:spcAft>
              <a:buFont typeface="Arial" panose="020B0604020202020204" pitchFamily="34" charset="0"/>
              <a:buChar char="•"/>
            </a:pPr>
            <a:r>
              <a:rPr lang="en-US" sz="1600" b="1" dirty="0">
                <a:solidFill>
                  <a:srgbClr val="002060"/>
                </a:solidFill>
              </a:rPr>
              <a:t>Crumple zones around those components enable the less rigid materials to withstand the first hit. As soon as the crumple zone begins to crumple, the car starts to slow down, adding a few extra tenths of a second to the deceleration. </a:t>
            </a:r>
          </a:p>
        </p:txBody>
      </p:sp>
    </p:spTree>
    <p:extLst>
      <p:ext uri="{BB962C8B-B14F-4D97-AF65-F5344CB8AC3E}">
        <p14:creationId xmlns:p14="http://schemas.microsoft.com/office/powerpoint/2010/main" val="1294370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2297-44EB-A078-1D3A-27539C812DA2}"/>
              </a:ext>
            </a:extLst>
          </p:cNvPr>
          <p:cNvSpPr>
            <a:spLocks noGrp="1"/>
          </p:cNvSpPr>
          <p:nvPr>
            <p:ph type="title"/>
          </p:nvPr>
        </p:nvSpPr>
        <p:spPr>
          <a:xfrm>
            <a:off x="1049540" y="351739"/>
            <a:ext cx="10092920" cy="846417"/>
          </a:xfrm>
        </p:spPr>
        <p:txBody>
          <a:bodyPr vert="horz" lIns="91440" tIns="45720" rIns="91440" bIns="45720" rtlCol="0" anchor="ctr">
            <a:normAutofit fontScale="90000"/>
          </a:bodyPr>
          <a:lstStyle/>
          <a:p>
            <a:pPr algn="ctr"/>
            <a:r>
              <a:rPr lang="en-US" sz="3200" b="1" i="0" kern="1200" dirty="0">
                <a:solidFill>
                  <a:schemeClr val="tx1"/>
                </a:solidFill>
                <a:effectLst/>
                <a:highlight>
                  <a:srgbClr val="FFFF00"/>
                </a:highlight>
                <a:latin typeface="Aharoni" panose="020B0604020202020204" pitchFamily="2" charset="-79"/>
                <a:cs typeface="Aharoni" panose="020B0604020202020204" pitchFamily="2" charset="-79"/>
              </a:rPr>
              <a:t>Classify the principles to each safety feature explained</a:t>
            </a:r>
            <a:endParaRPr lang="en-US" sz="3200" b="1" kern="1200" dirty="0">
              <a:solidFill>
                <a:schemeClr val="tx1"/>
              </a:solidFill>
              <a:highlight>
                <a:srgbClr val="FFFF00"/>
              </a:highlight>
              <a:latin typeface="Aharoni" panose="020B0604020202020204" pitchFamily="2" charset="-79"/>
              <a:cs typeface="Aharoni" panose="020B0604020202020204" pitchFamily="2" charset="-79"/>
            </a:endParaRPr>
          </a:p>
        </p:txBody>
      </p:sp>
      <p:sp>
        <p:nvSpPr>
          <p:cNvPr id="4" name="TextBox 3">
            <a:extLst>
              <a:ext uri="{FF2B5EF4-FFF2-40B4-BE49-F238E27FC236}">
                <a16:creationId xmlns:a16="http://schemas.microsoft.com/office/drawing/2014/main" id="{691CBD6B-E8C6-E817-4A52-825F209668FD}"/>
              </a:ext>
            </a:extLst>
          </p:cNvPr>
          <p:cNvSpPr txBox="1"/>
          <p:nvPr/>
        </p:nvSpPr>
        <p:spPr>
          <a:xfrm>
            <a:off x="746521" y="1646162"/>
            <a:ext cx="10698957" cy="4415119"/>
          </a:xfrm>
          <a:prstGeom prst="rect">
            <a:avLst/>
          </a:prstGeom>
          <a:noFill/>
        </p:spPr>
        <p:txBody>
          <a:bodyPr wrap="square">
            <a:spAutoFit/>
          </a:bodyPr>
          <a:lstStyle/>
          <a:p>
            <a:pPr marR="0">
              <a:lnSpc>
                <a:spcPct val="200000"/>
              </a:lnSpc>
              <a:spcBef>
                <a:spcPts val="0"/>
              </a:spcBef>
              <a:spcAft>
                <a:spcPts val="600"/>
              </a:spcAft>
            </a:pPr>
            <a:r>
              <a:rPr lang="en-AU" sz="1800" b="1" dirty="0">
                <a:solidFill>
                  <a:srgbClr val="002060"/>
                </a:solidFill>
                <a:effectLst/>
                <a:highlight>
                  <a:srgbClr val="00FFFF"/>
                </a:highlight>
                <a:latin typeface="Twinkl"/>
                <a:ea typeface="Times New Roman" panose="02020603050405020304" pitchFamily="18" charset="0"/>
                <a:cs typeface="Arial" panose="020B0604020202020204" pitchFamily="34" charset="0"/>
              </a:rPr>
              <a:t>PRINCIPLE C --- Minimizing contact of the person with the interior of the vehicle</a:t>
            </a:r>
          </a:p>
          <a:p>
            <a:pPr marL="342900" marR="0" indent="-342900">
              <a:lnSpc>
                <a:spcPct val="200000"/>
              </a:lnSpc>
              <a:spcBef>
                <a:spcPts val="0"/>
              </a:spcBef>
              <a:spcAft>
                <a:spcPts val="600"/>
              </a:spcAft>
              <a:buFont typeface="Arial" panose="020B0604020202020204" pitchFamily="34" charset="0"/>
              <a:buChar char="•"/>
            </a:pPr>
            <a:r>
              <a:rPr lang="en-US" sz="2000" b="1" dirty="0">
                <a:solidFill>
                  <a:srgbClr val="002060"/>
                </a:solidFill>
                <a:effectLst/>
                <a:latin typeface="Times New Roman" panose="02020603050405020304" pitchFamily="18" charset="0"/>
                <a:ea typeface="Times New Roman" panose="02020603050405020304" pitchFamily="18" charset="0"/>
              </a:rPr>
              <a:t>AIRBAGS</a:t>
            </a:r>
            <a:r>
              <a:rPr lang="en-US" sz="2000" dirty="0">
                <a:solidFill>
                  <a:srgbClr val="002060"/>
                </a:solidFill>
                <a:effectLst/>
                <a:latin typeface="Times New Roman" panose="02020603050405020304" pitchFamily="18" charset="0"/>
                <a:ea typeface="Times New Roman" panose="02020603050405020304" pitchFamily="18" charset="0"/>
              </a:rPr>
              <a:t> - For the driver and passengers' protection, the airbag system must activate just milliseconds after a collision to ensure its effectiveness. The point of airbags is to stop people from hitting their bodies against the insides of the vehicle.</a:t>
            </a:r>
          </a:p>
          <a:p>
            <a:pPr marR="0">
              <a:lnSpc>
                <a:spcPct val="200000"/>
              </a:lnSpc>
              <a:spcBef>
                <a:spcPts val="0"/>
              </a:spcBef>
              <a:spcAft>
                <a:spcPts val="600"/>
              </a:spcAft>
            </a:pPr>
            <a:r>
              <a:rPr lang="en-AU" sz="1800" b="1" dirty="0">
                <a:solidFill>
                  <a:srgbClr val="002060"/>
                </a:solidFill>
                <a:effectLst/>
                <a:highlight>
                  <a:srgbClr val="00FFFF"/>
                </a:highlight>
                <a:latin typeface="Twinkl"/>
                <a:ea typeface="Times New Roman" panose="02020603050405020304" pitchFamily="18" charset="0"/>
                <a:cs typeface="Arial" panose="020B0604020202020204" pitchFamily="34" charset="0"/>
              </a:rPr>
              <a:t>PRINCIPLE D --- Keeping the person inside the vehicle</a:t>
            </a:r>
          </a:p>
          <a:p>
            <a:pPr marL="342900" indent="-342900">
              <a:lnSpc>
                <a:spcPct val="200000"/>
              </a:lnSpc>
              <a:spcAft>
                <a:spcPts val="600"/>
              </a:spcAft>
              <a:buFont typeface="Arial" panose="020B0604020202020204" pitchFamily="34" charset="0"/>
              <a:buChar char="•"/>
            </a:pPr>
            <a:r>
              <a:rPr lang="en-US" sz="2000" b="1" dirty="0">
                <a:solidFill>
                  <a:srgbClr val="002060"/>
                </a:solidFill>
                <a:effectLst/>
                <a:latin typeface="Times New Roman" panose="02020603050405020304" pitchFamily="18" charset="0"/>
                <a:ea typeface="Times New Roman" panose="02020603050405020304" pitchFamily="18" charset="0"/>
              </a:rPr>
              <a:t>SEATBELTS</a:t>
            </a:r>
            <a:r>
              <a:rPr lang="en-US" sz="2000" dirty="0">
                <a:solidFill>
                  <a:srgbClr val="002060"/>
                </a:solidFill>
                <a:effectLst/>
                <a:latin typeface="Times New Roman" panose="02020603050405020304" pitchFamily="18" charset="0"/>
                <a:ea typeface="Times New Roman" panose="02020603050405020304" pitchFamily="18" charset="0"/>
              </a:rPr>
              <a:t> - help the occupant to decelerate at the same rate as the vehicle in a crash and stops them from being thrown out of the car if there is a crash or it stops suddenly. </a:t>
            </a:r>
          </a:p>
        </p:txBody>
      </p:sp>
    </p:spTree>
    <p:extLst>
      <p:ext uri="{BB962C8B-B14F-4D97-AF65-F5344CB8AC3E}">
        <p14:creationId xmlns:p14="http://schemas.microsoft.com/office/powerpoint/2010/main" val="60823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ed and white van&#10;&#10;Description automatically generated with medium confidence">
            <a:extLst>
              <a:ext uri="{FF2B5EF4-FFF2-40B4-BE49-F238E27FC236}">
                <a16:creationId xmlns:a16="http://schemas.microsoft.com/office/drawing/2014/main" id="{89723E15-6343-0D85-3661-88F44584AA7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flipH="1">
            <a:off x="0" y="0"/>
            <a:ext cx="12188951" cy="685800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88B4DF-CC4F-D4DD-2E7F-5D26D6F97A7F}"/>
              </a:ext>
            </a:extLst>
          </p:cNvPr>
          <p:cNvSpPr>
            <a:spLocks noGrp="1"/>
          </p:cNvSpPr>
          <p:nvPr>
            <p:ph type="title"/>
          </p:nvPr>
        </p:nvSpPr>
        <p:spPr>
          <a:xfrm>
            <a:off x="244929" y="365125"/>
            <a:ext cx="11702143" cy="1147989"/>
          </a:xfrm>
        </p:spPr>
        <p:txBody>
          <a:bodyPr>
            <a:normAutofit/>
          </a:bodyPr>
          <a:lstStyle/>
          <a:p>
            <a:r>
              <a:rPr lang="en-US" sz="2800" b="1" i="0" dirty="0">
                <a:effectLst/>
                <a:highlight>
                  <a:srgbClr val="FFFF00"/>
                </a:highlight>
                <a:latin typeface="roboto" panose="02000000000000000000" pitchFamily="2" charset="0"/>
              </a:rPr>
              <a:t>VW Kombi van (pre-1960) - describe the features that make it unsafe</a:t>
            </a:r>
            <a:endParaRPr lang="en-US" sz="2800" b="1" dirty="0">
              <a:highlight>
                <a:srgbClr val="FFFF00"/>
              </a:highlight>
            </a:endParaRPr>
          </a:p>
        </p:txBody>
      </p:sp>
      <p:sp>
        <p:nvSpPr>
          <p:cNvPr id="3" name="Content Placeholder 2">
            <a:extLst>
              <a:ext uri="{FF2B5EF4-FFF2-40B4-BE49-F238E27FC236}">
                <a16:creationId xmlns:a16="http://schemas.microsoft.com/office/drawing/2014/main" id="{221A1F8E-D43E-2811-9AC4-94C28F68C3ED}"/>
              </a:ext>
            </a:extLst>
          </p:cNvPr>
          <p:cNvSpPr>
            <a:spLocks noGrp="1"/>
          </p:cNvSpPr>
          <p:nvPr>
            <p:ph idx="1"/>
          </p:nvPr>
        </p:nvSpPr>
        <p:spPr>
          <a:xfrm>
            <a:off x="241879" y="1377496"/>
            <a:ext cx="10765971" cy="3742762"/>
          </a:xfrm>
        </p:spPr>
        <p:txBody>
          <a:bodyPr anchor="ctr">
            <a:normAutofit/>
          </a:bodyPr>
          <a:lstStyle/>
          <a:p>
            <a:pPr>
              <a:lnSpc>
                <a:spcPct val="200000"/>
              </a:lnSpc>
            </a:pPr>
            <a:r>
              <a:rPr lang="en-US" sz="2000" b="1" dirty="0"/>
              <a:t>There are no airbags to protect the occupants if there is a crash. </a:t>
            </a:r>
          </a:p>
          <a:p>
            <a:pPr>
              <a:lnSpc>
                <a:spcPct val="200000"/>
              </a:lnSpc>
            </a:pPr>
            <a:r>
              <a:rPr lang="en-US" sz="2000" b="1" dirty="0"/>
              <a:t>The seats were very basic bench seats with not much back or neck support. </a:t>
            </a:r>
          </a:p>
          <a:p>
            <a:pPr>
              <a:lnSpc>
                <a:spcPct val="200000"/>
              </a:lnSpc>
            </a:pPr>
            <a:r>
              <a:rPr lang="en-US" sz="2000" b="1" dirty="0"/>
              <a:t>Seatbelts would not have been included and could be dangerous to the occupants if you crashed. </a:t>
            </a:r>
          </a:p>
          <a:p>
            <a:pPr>
              <a:lnSpc>
                <a:spcPct val="200000"/>
              </a:lnSpc>
            </a:pPr>
            <a:r>
              <a:rPr lang="en-US" sz="2000" b="1" dirty="0"/>
              <a:t>There is no crumple zone because the front is flat and would impact the driver in a crash. </a:t>
            </a:r>
          </a:p>
        </p:txBody>
      </p:sp>
    </p:spTree>
    <p:extLst>
      <p:ext uri="{BB962C8B-B14F-4D97-AF65-F5344CB8AC3E}">
        <p14:creationId xmlns:p14="http://schemas.microsoft.com/office/powerpoint/2010/main" val="2628536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741D437-660E-4CD1-938C-903F8268539D}"/>
</file>

<file path=customXml/itemProps2.xml><?xml version="1.0" encoding="utf-8"?>
<ds:datastoreItem xmlns:ds="http://schemas.openxmlformats.org/officeDocument/2006/customXml" ds:itemID="{F45CD7D1-8FD4-4847-BFD2-59776DEBE326}"/>
</file>

<file path=customXml/itemProps3.xml><?xml version="1.0" encoding="utf-8"?>
<ds:datastoreItem xmlns:ds="http://schemas.openxmlformats.org/officeDocument/2006/customXml" ds:itemID="{CD246AA4-4944-4090-B868-1FD7FEE4CC24}"/>
</file>

<file path=docProps/app.xml><?xml version="1.0" encoding="utf-8"?>
<Properties xmlns="http://schemas.openxmlformats.org/officeDocument/2006/extended-properties" xmlns:vt="http://schemas.openxmlformats.org/officeDocument/2006/docPropsVTypes">
  <Template>Ion</Template>
  <TotalTime>6539</TotalTime>
  <Words>1562</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Arial</vt:lpstr>
      <vt:lpstr>Calibri</vt:lpstr>
      <vt:lpstr>Calibri Light</vt:lpstr>
      <vt:lpstr>Roboto</vt:lpstr>
      <vt:lpstr>Roboto</vt:lpstr>
      <vt:lpstr>Times New Roman</vt:lpstr>
      <vt:lpstr>Twinkl</vt:lpstr>
      <vt:lpstr>Office Theme</vt:lpstr>
      <vt:lpstr>Task 11 - Forces and Vehicle Safety </vt:lpstr>
      <vt:lpstr>PRINCIPLE A – CRUMPLE ZONES</vt:lpstr>
      <vt:lpstr>PRINCIPLE B – CRUMPLE ZONES</vt:lpstr>
      <vt:lpstr>PRINCIPLE C - AIRBAGS </vt:lpstr>
      <vt:lpstr>PRINCIPLE D – SEAT BELTS</vt:lpstr>
      <vt:lpstr>CHOSEN VEHICLE: TESLA MODEL 3</vt:lpstr>
      <vt:lpstr>Classify the principles to each safety feature explained</vt:lpstr>
      <vt:lpstr>Classify the principles to each safety feature explained</vt:lpstr>
      <vt:lpstr>VW Kombi van (pre-1960) - describe the features that make it unsafe</vt:lpstr>
      <vt:lpstr>Classify the principles to each unsafety feature explained</vt:lpstr>
      <vt:lpstr>Classify the principles to each unsafety feature explained</vt:lpstr>
      <vt:lpstr>Summarise the role of safety in a car design</vt:lpstr>
      <vt:lpstr>Suggest improvements using principles of physics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11 - Forces and Vehicle Safety</dc:title>
  <dc:creator>GHOLAMI Parwana</dc:creator>
  <cp:lastModifiedBy>Parwanagholami@outlook.com</cp:lastModifiedBy>
  <cp:revision>4</cp:revision>
  <dcterms:created xsi:type="dcterms:W3CDTF">2022-08-25T05:11:44Z</dcterms:created>
  <dcterms:modified xsi:type="dcterms:W3CDTF">2022-09-02T12:54:13Z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