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65"/>
  </p:notesMasterIdLst>
  <p:sldIdLst>
    <p:sldId id="256" r:id="rId4"/>
    <p:sldId id="295" r:id="rId5"/>
    <p:sldId id="258" r:id="rId6"/>
    <p:sldId id="870" r:id="rId7"/>
    <p:sldId id="871" r:id="rId8"/>
    <p:sldId id="872" r:id="rId9"/>
    <p:sldId id="873" r:id="rId10"/>
    <p:sldId id="582" r:id="rId11"/>
    <p:sldId id="583" r:id="rId12"/>
    <p:sldId id="753" r:id="rId13"/>
    <p:sldId id="888" r:id="rId14"/>
    <p:sldId id="603" r:id="rId15"/>
    <p:sldId id="884" r:id="rId16"/>
    <p:sldId id="891" r:id="rId17"/>
    <p:sldId id="892" r:id="rId18"/>
    <p:sldId id="893" r:id="rId19"/>
    <p:sldId id="894" r:id="rId20"/>
    <p:sldId id="933" r:id="rId21"/>
    <p:sldId id="934" r:id="rId22"/>
    <p:sldId id="935" r:id="rId23"/>
    <p:sldId id="895" r:id="rId24"/>
    <p:sldId id="896" r:id="rId25"/>
    <p:sldId id="897" r:id="rId26"/>
    <p:sldId id="898" r:id="rId27"/>
    <p:sldId id="599" r:id="rId28"/>
    <p:sldId id="308" r:id="rId29"/>
    <p:sldId id="264" r:id="rId30"/>
    <p:sldId id="752" r:id="rId31"/>
    <p:sldId id="936" r:id="rId32"/>
    <p:sldId id="937" r:id="rId33"/>
    <p:sldId id="938" r:id="rId34"/>
    <p:sldId id="481" r:id="rId35"/>
    <p:sldId id="754" r:id="rId36"/>
    <p:sldId id="755" r:id="rId37"/>
    <p:sldId id="756" r:id="rId38"/>
    <p:sldId id="939" r:id="rId39"/>
    <p:sldId id="758" r:id="rId40"/>
    <p:sldId id="860" r:id="rId41"/>
    <p:sldId id="861" r:id="rId42"/>
    <p:sldId id="759" r:id="rId43"/>
    <p:sldId id="760" r:id="rId44"/>
    <p:sldId id="761" r:id="rId45"/>
    <p:sldId id="762" r:id="rId46"/>
    <p:sldId id="277" r:id="rId47"/>
    <p:sldId id="690" r:id="rId48"/>
    <p:sldId id="768" r:id="rId49"/>
    <p:sldId id="767" r:id="rId50"/>
    <p:sldId id="766" r:id="rId51"/>
    <p:sldId id="763" r:id="rId52"/>
    <p:sldId id="764" r:id="rId53"/>
    <p:sldId id="769" r:id="rId54"/>
    <p:sldId id="770" r:id="rId55"/>
    <p:sldId id="771" r:id="rId56"/>
    <p:sldId id="772" r:id="rId57"/>
    <p:sldId id="773" r:id="rId58"/>
    <p:sldId id="774" r:id="rId59"/>
    <p:sldId id="693" r:id="rId60"/>
    <p:sldId id="775" r:id="rId61"/>
    <p:sldId id="776" r:id="rId62"/>
    <p:sldId id="777" r:id="rId63"/>
    <p:sldId id="747" r:id="rId6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25-3-2020</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94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33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00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535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776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381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63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7640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865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105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71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532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39</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54178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809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547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15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821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993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76317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842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201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0272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3318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82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234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843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902433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5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81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8768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0850062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35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64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25-3-2020</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25-3-2020</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25-3-2020</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25-3-2020</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25-3-2020</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25-3-2020</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25-3-2020</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25-3-2020</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25-3-2020</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25-3-2020</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25-3-2020</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25-3-2020</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25-3-2020</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25-3-2020</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25-3-2020</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25-3-2020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500000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25-3-2020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62792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25-3-2020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78012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25-3-2020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81060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25-3-2020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295262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25-3-2020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03377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25-3-2020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3383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25-3-2020</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25-3-2020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0879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25-3-2020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874743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25-3-2020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9230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25-3-2020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724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25-3-2020</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25-3-2020</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25-3-2020</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25-3-2020</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25-3-2020</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25-3-2020</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25-3-2020</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25-3-2020</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25-3-2020</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38124149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0" y="251103"/>
            <a:ext cx="12192000" cy="2387598"/>
          </a:xfrm>
        </p:spPr>
        <p:txBody>
          <a:bodyPr/>
          <a:lstStyle/>
          <a:p>
            <a:pPr lvl="0"/>
            <a:r>
              <a:rPr lang="nl-NL">
                <a:solidFill>
                  <a:srgbClr val="00FF00"/>
                </a:solidFill>
                <a:latin typeface="Courier New" pitchFamily="49"/>
                <a:cs typeface="Courier New" pitchFamily="49"/>
              </a:rPr>
              <a:t>API testing in Python</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using the requests library</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SOAP and </a:t>
            </a:r>
            <a:r>
              <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REST</a:t>
            </a:r>
          </a:p>
        </p:txBody>
      </p:sp>
      <p:graphicFrame>
        <p:nvGraphicFramePr>
          <p:cNvPr id="3" name="Table 2">
            <a:extLst>
              <a:ext uri="{FF2B5EF4-FFF2-40B4-BE49-F238E27FC236}">
                <a16:creationId xmlns:a16="http://schemas.microsoft.com/office/drawing/2014/main" id="{F5568AAC-C7D0-4EC0-AAA5-508403978122}"/>
              </a:ext>
            </a:extLst>
          </p:cNvPr>
          <p:cNvGraphicFramePr>
            <a:graphicFrameLocks noGrp="1"/>
          </p:cNvGraphicFramePr>
          <p:nvPr/>
        </p:nvGraphicFramePr>
        <p:xfrm>
          <a:off x="401319" y="2385906"/>
          <a:ext cx="11389362" cy="3017520"/>
        </p:xfrm>
        <a:graphic>
          <a:graphicData uri="http://schemas.openxmlformats.org/drawingml/2006/table">
            <a:tbl>
              <a:tblPr firstRow="1" bandRow="1">
                <a:tableStyleId>{2D5ABB26-0587-4C30-8999-92F81FD0307C}</a:tableStyleId>
              </a:tblPr>
              <a:tblGrid>
                <a:gridCol w="4165600">
                  <a:extLst>
                    <a:ext uri="{9D8B030D-6E8A-4147-A177-3AD203B41FA5}">
                      <a16:colId xmlns:a16="http://schemas.microsoft.com/office/drawing/2014/main" val="1102414668"/>
                    </a:ext>
                  </a:extLst>
                </a:gridCol>
                <a:gridCol w="3073401">
                  <a:extLst>
                    <a:ext uri="{9D8B030D-6E8A-4147-A177-3AD203B41FA5}">
                      <a16:colId xmlns:a16="http://schemas.microsoft.com/office/drawing/2014/main" val="3768697651"/>
                    </a:ext>
                  </a:extLst>
                </a:gridCol>
                <a:gridCol w="4150361">
                  <a:extLst>
                    <a:ext uri="{9D8B030D-6E8A-4147-A177-3AD203B41FA5}">
                      <a16:colId xmlns:a16="http://schemas.microsoft.com/office/drawing/2014/main" val="3685148034"/>
                    </a:ext>
                  </a:extLst>
                </a:gridCol>
              </a:tblGrid>
              <a:tr h="370840">
                <a:tc>
                  <a:txBody>
                    <a:bodyPr/>
                    <a:lstStyle/>
                    <a:p>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SOAP</a:t>
                      </a: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REST</a:t>
                      </a:r>
                    </a:p>
                  </a:txBody>
                  <a:tcPr/>
                </a:tc>
                <a:extLst>
                  <a:ext uri="{0D108BD9-81ED-4DB2-BD59-A6C34878D82A}">
                    <a16:rowId xmlns:a16="http://schemas.microsoft.com/office/drawing/2014/main" val="2382886973"/>
                  </a:ext>
                </a:extLst>
              </a:tr>
              <a:tr h="370840">
                <a:tc>
                  <a:txBody>
                    <a:bodyPr/>
                    <a:lstStyle/>
                    <a:p>
                      <a:r>
                        <a:rPr lang="nl-NL" sz="2800" i="1" dirty="0">
                          <a:solidFill>
                            <a:srgbClr val="00FF00"/>
                          </a:solidFill>
                          <a:latin typeface="Courier New" panose="02070309020205020404" pitchFamily="49" charset="0"/>
                          <a:cs typeface="Courier New" panose="02070309020205020404" pitchFamily="49" charset="0"/>
                        </a:rPr>
                        <a:t>Protocol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 SMTP, …</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a:t>
                      </a:r>
                    </a:p>
                  </a:txBody>
                  <a:tcPr/>
                </a:tc>
                <a:extLst>
                  <a:ext uri="{0D108BD9-81ED-4DB2-BD59-A6C34878D82A}">
                    <a16:rowId xmlns:a16="http://schemas.microsoft.com/office/drawing/2014/main" val="3175452317"/>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Message format</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 JSON, </a:t>
                      </a:r>
                      <a:r>
                        <a:rPr lang="nl-NL" sz="2800" dirty="0" err="1">
                          <a:solidFill>
                            <a:srgbClr val="00FF00"/>
                          </a:solidFill>
                          <a:latin typeface="Courier New" panose="02070309020205020404" pitchFamily="49" charset="0"/>
                          <a:cs typeface="Courier New" panose="02070309020205020404" pitchFamily="49" charset="0"/>
                        </a:rPr>
                        <a:t>text</a:t>
                      </a:r>
                      <a:r>
                        <a:rPr lang="nl-NL" sz="2800" dirty="0">
                          <a:solidFill>
                            <a:srgbClr val="00FF00"/>
                          </a:solidFill>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387145548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Specification</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WSDL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WADL, RAML, Swagger, …</a:t>
                      </a:r>
                    </a:p>
                  </a:txBody>
                  <a:tcPr/>
                </a:tc>
                <a:extLst>
                  <a:ext uri="{0D108BD9-81ED-4DB2-BD59-A6C34878D82A}">
                    <a16:rowId xmlns:a16="http://schemas.microsoft.com/office/drawing/2014/main" val="74330846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Standardized?</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Yes</a:t>
                      </a:r>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No</a:t>
                      </a:r>
                      <a:endParaRPr lang="nl-NL" sz="2800" dirty="0">
                        <a:solidFill>
                          <a:srgbClr val="00FF0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16855612"/>
                  </a:ext>
                </a:extLst>
              </a:tr>
            </a:tbl>
          </a:graphicData>
        </a:graphic>
      </p:graphicFrame>
    </p:spTree>
    <p:extLst>
      <p:ext uri="{BB962C8B-B14F-4D97-AF65-F5344CB8AC3E}">
        <p14:creationId xmlns:p14="http://schemas.microsoft.com/office/powerpoint/2010/main" val="207558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121092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easier to stabilize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 SoapUI, REST Assured, requests,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 SoapUI Pro,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requests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955498" y="1700972"/>
            <a:ext cx="1107623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“Requests is an elegant and simple HTTP library for Python, built for human beings.”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835572" y="4398284"/>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pip install requests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254665" y="698807"/>
            <a:ext cx="104373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Python library for interacting with REST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xtBox 10">
            <a:extLst>
              <a:ext uri="{FF2B5EF4-FFF2-40B4-BE49-F238E27FC236}">
                <a16:creationId xmlns:a16="http://schemas.microsoft.com/office/drawing/2014/main" id="{40B3F934-01B0-4630-A997-1B764DCC1E5A}"/>
              </a:ext>
            </a:extLst>
          </p:cNvPr>
          <p:cNvSpPr txBox="1"/>
          <p:nvPr/>
        </p:nvSpPr>
        <p:spPr>
          <a:xfrm>
            <a:off x="1055936" y="5400449"/>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https://requests.readthedocs.io/en/master/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9788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E4F94F55-1702-4C0D-B82D-4A09FDB1DE41}"/>
              </a:ext>
            </a:extLst>
          </p:cNvPr>
          <p:cNvSpPr/>
          <p:nvPr/>
        </p:nvSpPr>
        <p:spPr>
          <a:xfrm>
            <a:off x="1076325" y="4457698"/>
            <a:ext cx="61341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Unit testing 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(pytest, unittest,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kstvak 5">
            <a:extLst>
              <a:ext uri="{FF2B5EF4-FFF2-40B4-BE49-F238E27FC236}">
                <a16:creationId xmlns:a16="http://schemas.microsoft.com/office/drawing/2014/main" id="{33EF0E3E-90B6-421E-966A-36986A779A51}"/>
              </a:ext>
            </a:extLst>
          </p:cNvPr>
          <p:cNvSpPr txBox="1"/>
          <p:nvPr/>
        </p:nvSpPr>
        <p:spPr>
          <a:xfrm>
            <a:off x="1176337" y="5534023"/>
            <a:ext cx="5934075"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Test runner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Assertion library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Reporting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6">
            <a:extLst>
              <a:ext uri="{FF2B5EF4-FFF2-40B4-BE49-F238E27FC236}">
                <a16:creationId xmlns:a16="http://schemas.microsoft.com/office/drawing/2014/main" id="{7484AB17-ABA1-471D-94B9-6BE5CA2FFFE0}"/>
              </a:ext>
            </a:extLst>
          </p:cNvPr>
          <p:cNvSpPr/>
          <p:nvPr/>
        </p:nvSpPr>
        <p:spPr>
          <a:xfrm>
            <a:off x="1076326" y="2486618"/>
            <a:ext cx="20955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library</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7">
            <a:extLst>
              <a:ext uri="{FF2B5EF4-FFF2-40B4-BE49-F238E27FC236}">
                <a16:creationId xmlns:a16="http://schemas.microsoft.com/office/drawing/2014/main" id="{B670DBB0-5C8E-47A3-851F-1E24A333EA2C}"/>
              </a:ext>
            </a:extLst>
          </p:cNvPr>
          <p:cNvSpPr/>
          <p:nvPr/>
        </p:nvSpPr>
        <p:spPr>
          <a:xfrm>
            <a:off x="3371850" y="2486618"/>
            <a:ext cx="3838575"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UI library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 mobile /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omlaag 8">
            <a:extLst>
              <a:ext uri="{FF2B5EF4-FFF2-40B4-BE49-F238E27FC236}">
                <a16:creationId xmlns:a16="http://schemas.microsoft.com/office/drawing/2014/main" id="{EF733531-FD79-44E8-83BF-018D889DBF9F}"/>
              </a:ext>
            </a:extLst>
          </p:cNvPr>
          <p:cNvSpPr/>
          <p:nvPr/>
        </p:nvSpPr>
        <p:spPr>
          <a:xfrm>
            <a:off x="1833563"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ijl: omlaag 9">
            <a:extLst>
              <a:ext uri="{FF2B5EF4-FFF2-40B4-BE49-F238E27FC236}">
                <a16:creationId xmlns:a16="http://schemas.microsoft.com/office/drawing/2014/main" id="{761B05E9-19DA-43E1-91D4-161F1C5D2555}"/>
              </a:ext>
            </a:extLst>
          </p:cNvPr>
          <p:cNvSpPr/>
          <p:nvPr/>
        </p:nvSpPr>
        <p:spPr>
          <a:xfrm>
            <a:off x="5000624"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hthoek: afgeronde hoeken 10">
            <a:extLst>
              <a:ext uri="{FF2B5EF4-FFF2-40B4-BE49-F238E27FC236}">
                <a16:creationId xmlns:a16="http://schemas.microsoft.com/office/drawing/2014/main" id="{02C018D2-3D31-4D6C-BBF1-08FCD6E4DE6A}"/>
              </a:ext>
            </a:extLst>
          </p:cNvPr>
          <p:cNvSpPr/>
          <p:nvPr/>
        </p:nvSpPr>
        <p:spPr>
          <a:xfrm>
            <a:off x="8239718" y="2486618"/>
            <a:ext cx="325755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Grid / CBT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Pijl: omlaag 11">
            <a:extLst>
              <a:ext uri="{FF2B5EF4-FFF2-40B4-BE49-F238E27FC236}">
                <a16:creationId xmlns:a16="http://schemas.microsoft.com/office/drawing/2014/main" id="{BB321828-1562-4686-91CB-57232943FA05}"/>
              </a:ext>
            </a:extLst>
          </p:cNvPr>
          <p:cNvSpPr/>
          <p:nvPr/>
        </p:nvSpPr>
        <p:spPr>
          <a:xfrm rot="16200000">
            <a:off x="7434559" y="2801238"/>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hthoek: afgeronde hoeken 12">
            <a:extLst>
              <a:ext uri="{FF2B5EF4-FFF2-40B4-BE49-F238E27FC236}">
                <a16:creationId xmlns:a16="http://schemas.microsoft.com/office/drawing/2014/main" id="{1336EE69-5CEE-40EB-9DFD-6DFFD2B05351}"/>
              </a:ext>
            </a:extLst>
          </p:cNvPr>
          <p:cNvSpPr/>
          <p:nvPr/>
        </p:nvSpPr>
        <p:spPr>
          <a:xfrm>
            <a:off x="1076324" y="520897"/>
            <a:ext cx="6134099"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BDD / Test authoring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4" name="Pijl: omlaag 13">
            <a:extLst>
              <a:ext uri="{FF2B5EF4-FFF2-40B4-BE49-F238E27FC236}">
                <a16:creationId xmlns:a16="http://schemas.microsoft.com/office/drawing/2014/main" id="{1D3FCFEE-950B-47A8-AF39-2AA3A4EC1259}"/>
              </a:ext>
            </a:extLst>
          </p:cNvPr>
          <p:cNvSpPr/>
          <p:nvPr/>
        </p:nvSpPr>
        <p:spPr>
          <a:xfrm>
            <a:off x="1833563"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omlaag 14">
            <a:extLst>
              <a:ext uri="{FF2B5EF4-FFF2-40B4-BE49-F238E27FC236}">
                <a16:creationId xmlns:a16="http://schemas.microsoft.com/office/drawing/2014/main" id="{A3A53B40-FDB3-489C-9916-F29912061793}"/>
              </a:ext>
            </a:extLst>
          </p:cNvPr>
          <p:cNvSpPr/>
          <p:nvPr/>
        </p:nvSpPr>
        <p:spPr>
          <a:xfrm>
            <a:off x="5000624"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hthoek: afgeronde hoeken 15">
            <a:extLst>
              <a:ext uri="{FF2B5EF4-FFF2-40B4-BE49-F238E27FC236}">
                <a16:creationId xmlns:a16="http://schemas.microsoft.com/office/drawing/2014/main" id="{B0570BC4-18B0-429C-880E-C01DDB2EAD81}"/>
              </a:ext>
            </a:extLst>
          </p:cNvPr>
          <p:cNvSpPr/>
          <p:nvPr/>
        </p:nvSpPr>
        <p:spPr>
          <a:xfrm>
            <a:off x="638174" y="287536"/>
            <a:ext cx="6981826" cy="6332339"/>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8" name="Tekstvak 17">
            <a:extLst>
              <a:ext uri="{FF2B5EF4-FFF2-40B4-BE49-F238E27FC236}">
                <a16:creationId xmlns:a16="http://schemas.microsoft.com/office/drawing/2014/main" id="{9AC34FDB-E5B8-42CE-95C1-ADC89270F6C4}"/>
              </a:ext>
            </a:extLst>
          </p:cNvPr>
          <p:cNvSpPr txBox="1"/>
          <p:nvPr/>
        </p:nvSpPr>
        <p:spPr>
          <a:xfrm>
            <a:off x="7948612" y="6009673"/>
            <a:ext cx="3257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Version control</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cxnSp>
        <p:nvCxnSpPr>
          <p:cNvPr id="20" name="Rechte verbindingslijn 19">
            <a:extLst>
              <a:ext uri="{FF2B5EF4-FFF2-40B4-BE49-F238E27FC236}">
                <a16:creationId xmlns:a16="http://schemas.microsoft.com/office/drawing/2014/main" id="{1B43D206-EC00-49BE-9F29-E6D42ECE92E5}"/>
              </a:ext>
            </a:extLst>
          </p:cNvPr>
          <p:cNvCxnSpPr>
            <a:cxnSpLocks/>
            <a:endCxn id="18" idx="1"/>
          </p:cNvCxnSpPr>
          <p:nvPr/>
        </p:nvCxnSpPr>
        <p:spPr>
          <a:xfrm>
            <a:off x="7501529" y="6027738"/>
            <a:ext cx="447083" cy="21276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4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normAutofit/>
          </a:bodyPr>
          <a:lstStyle/>
          <a:p>
            <a:pPr lvl="0">
              <a:lnSpc>
                <a:spcPct val="80000"/>
              </a:lnSpc>
              <a:buFont typeface="Courier New" pitchFamily="49"/>
              <a:buChar char="_"/>
            </a:pPr>
            <a:r>
              <a:rPr lang="nl-NL">
                <a:solidFill>
                  <a:srgbClr val="00FF00"/>
                </a:solidFill>
                <a:latin typeface="Courier New" pitchFamily="49"/>
                <a:cs typeface="Courier New" pitchFamily="49"/>
              </a:rPr>
              <a:t>Install Python 3</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PyCharm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https://github.com/basdijkstra/requests-workshop</a:t>
            </a:r>
          </a:p>
          <a:p>
            <a:pPr>
              <a:lnSpc>
                <a:spcPct val="80000"/>
              </a:lnSpc>
              <a:buFont typeface="Courier New" pitchFamily="49"/>
              <a:buChar char="_"/>
            </a:pPr>
            <a:endParaRPr lang="nl-NL">
              <a:solidFill>
                <a:srgbClr val="00FF00"/>
              </a:solidFill>
              <a:latin typeface="Courier New" pitchFamily="49"/>
              <a:cs typeface="Courier New" pitchFamily="49"/>
            </a:endParaRPr>
          </a:p>
          <a:p>
            <a:pPr>
              <a:lnSpc>
                <a:spcPct val="80000"/>
              </a:lnSpc>
              <a:buFont typeface="Courier New" pitchFamily="49"/>
              <a:buChar char="_"/>
            </a:pPr>
            <a:r>
              <a:rPr lang="nl-NL">
                <a:solidFill>
                  <a:srgbClr val="00FF00"/>
                </a:solidFill>
                <a:latin typeface="Courier New" pitchFamily="49"/>
                <a:cs typeface="Courier New" pitchFamily="49"/>
              </a:rPr>
              <a:t>Install dependencies, from project root:</a:t>
            </a:r>
          </a:p>
          <a:p>
            <a:pPr marL="457200" lvl="1" indent="0">
              <a:lnSpc>
                <a:spcPct val="80000"/>
              </a:lnSpc>
              <a:buNone/>
            </a:pPr>
            <a:endParaRPr lang="nl-NL" i="1">
              <a:solidFill>
                <a:srgbClr val="00FF00"/>
              </a:solidFill>
              <a:latin typeface="Courier New" pitchFamily="49"/>
              <a:cs typeface="Courier New" pitchFamily="49"/>
            </a:endParaRPr>
          </a:p>
          <a:p>
            <a:pPr marL="457200" lvl="1" indent="0">
              <a:lnSpc>
                <a:spcPct val="80000"/>
              </a:lnSpc>
              <a:buNone/>
            </a:pPr>
            <a:r>
              <a:rPr lang="nl-NL" i="1">
                <a:solidFill>
                  <a:srgbClr val="00FF00"/>
                </a:solidFill>
                <a:latin typeface="Courier New" pitchFamily="49"/>
                <a:cs typeface="Courier New" pitchFamily="49"/>
              </a:rPr>
              <a:t>pip install –r requirements.txt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In this workshop, we’ll use requests with pytest</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463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 few example tests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91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8D74BB42-ED72-423E-9428-E046F5CDF109}"/>
              </a:ext>
            </a:extLst>
          </p:cNvPr>
          <p:cNvPicPr>
            <a:picLocks noChangeAspect="1"/>
          </p:cNvPicPr>
          <p:nvPr/>
        </p:nvPicPr>
        <p:blipFill>
          <a:blip r:embed="rId3"/>
          <a:stretch>
            <a:fillRect/>
          </a:stretch>
        </p:blipFill>
        <p:spPr>
          <a:xfrm>
            <a:off x="204787" y="2087065"/>
            <a:ext cx="11867101" cy="22277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status code</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09191" y="1925370"/>
            <a:ext cx="2643534"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4B89BF1C-F5D7-4F37-9D77-FD7B68FB217C}"/>
              </a:ext>
            </a:extLst>
          </p:cNvPr>
          <p:cNvSpPr/>
          <p:nvPr/>
        </p:nvSpPr>
        <p:spPr>
          <a:xfrm>
            <a:off x="1689368" y="3845412"/>
            <a:ext cx="5016231" cy="48846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5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784B95B-7781-4F16-AA85-5557441D8E19}"/>
              </a:ext>
            </a:extLst>
          </p:cNvPr>
          <p:cNvPicPr>
            <a:picLocks noChangeAspect="1"/>
          </p:cNvPicPr>
          <p:nvPr/>
        </p:nvPicPr>
        <p:blipFill>
          <a:blip r:embed="rId3"/>
          <a:stretch>
            <a:fillRect/>
          </a:stretch>
        </p:blipFill>
        <p:spPr>
          <a:xfrm>
            <a:off x="133799" y="2897980"/>
            <a:ext cx="11924401" cy="1062038"/>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headers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2565249" y="3428999"/>
            <a:ext cx="4483357"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1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4D160D2-0D16-4FED-A946-90CAC6B7BCD0}"/>
              </a:ext>
            </a:extLst>
          </p:cNvPr>
          <p:cNvPicPr>
            <a:picLocks noChangeAspect="1"/>
          </p:cNvPicPr>
          <p:nvPr/>
        </p:nvPicPr>
        <p:blipFill>
          <a:blip r:embed="rId3"/>
          <a:stretch>
            <a:fillRect/>
          </a:stretch>
        </p:blipFill>
        <p:spPr>
          <a:xfrm>
            <a:off x="259983" y="2905527"/>
            <a:ext cx="11672033" cy="104694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encoding</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019128" y="3561948"/>
            <a:ext cx="2068931"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8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CD14C5C-D82F-42C1-ACB9-C8C19EED30F0}"/>
              </a:ext>
            </a:extLst>
          </p:cNvPr>
          <p:cNvPicPr>
            <a:picLocks noChangeAspect="1"/>
          </p:cNvPicPr>
          <p:nvPr/>
        </p:nvPicPr>
        <p:blipFill>
          <a:blip r:embed="rId3"/>
          <a:stretch>
            <a:fillRect/>
          </a:stretch>
        </p:blipFill>
        <p:spPr>
          <a:xfrm>
            <a:off x="124641" y="1185862"/>
            <a:ext cx="11942717" cy="1514475"/>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a JSON body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55796"/>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1685642" y="2251030"/>
            <a:ext cx="3905534"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6852421" y="30480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6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F5C604A-8787-43F2-967A-4714329F34FD}"/>
              </a:ext>
            </a:extLst>
          </p:cNvPr>
          <p:cNvPicPr>
            <a:picLocks noChangeAspect="1"/>
          </p:cNvPicPr>
          <p:nvPr/>
        </p:nvPicPr>
        <p:blipFill>
          <a:blip r:embed="rId3"/>
          <a:stretch>
            <a:fillRect/>
          </a:stretch>
        </p:blipFill>
        <p:spPr>
          <a:xfrm>
            <a:off x="177162" y="1184779"/>
            <a:ext cx="11890196" cy="149165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nested body elements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27221"/>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3448050" y="2222455"/>
            <a:ext cx="3924300"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7138171" y="56769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1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DB8961D-C8B1-45B7-9082-100D6558B057}"/>
              </a:ext>
            </a:extLst>
          </p:cNvPr>
          <p:cNvPicPr>
            <a:picLocks noChangeAspect="1"/>
          </p:cNvPicPr>
          <p:nvPr/>
        </p:nvPicPr>
        <p:blipFill>
          <a:blip r:embed="rId3"/>
          <a:stretch>
            <a:fillRect/>
          </a:stretch>
        </p:blipFill>
        <p:spPr>
          <a:xfrm>
            <a:off x="139494" y="2681662"/>
            <a:ext cx="11913012" cy="149467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the size of an array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595623" y="3675901"/>
            <a:ext cx="4767077" cy="57018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36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783501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So, what is an API?</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0152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exercises\exercises_01.py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examples_01.py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0177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57999"/>
          </a:xfrm>
        </p:spPr>
        <p:txBody>
          <a:bodyPr>
            <a:normAutofit/>
          </a:bodyPr>
          <a:lstStyle/>
          <a:p>
            <a:pPr algn="ctr"/>
            <a:r>
              <a:rPr lang="nl-NL" sz="3600">
                <a:solidFill>
                  <a:srgbClr val="00FF00"/>
                </a:solidFill>
                <a:latin typeface="Courier New" panose="02070309020205020404" pitchFamily="49" charset="0"/>
                <a:cs typeface="Courier New" panose="02070309020205020404" pitchFamily="49" charset="0"/>
              </a:rPr>
              <a:t>http://chrismcmahonsblog.blogspot.com/2017/11/ui-test-heuristic-dont-repeat-your-paths.html</a:t>
            </a:r>
          </a:p>
        </p:txBody>
      </p:sp>
    </p:spTree>
    <p:extLst>
      <p:ext uri="{BB962C8B-B14F-4D97-AF65-F5344CB8AC3E}">
        <p14:creationId xmlns:p14="http://schemas.microsoft.com/office/powerpoint/2010/main" val="1784722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01E6D22-1E0C-44A6-8641-ACF81655DB92}"/>
              </a:ext>
            </a:extLst>
          </p:cNvPr>
          <p:cNvPicPr>
            <a:picLocks noChangeAspect="1"/>
          </p:cNvPicPr>
          <p:nvPr/>
        </p:nvPicPr>
        <p:blipFill>
          <a:blip r:embed="rId3"/>
          <a:stretch>
            <a:fillRect/>
          </a:stretch>
        </p:blipFill>
        <p:spPr>
          <a:xfrm>
            <a:off x="90487" y="996419"/>
            <a:ext cx="12101513" cy="4033838"/>
          </a:xfrm>
          <a:prstGeom prst="rect">
            <a:avLst/>
          </a:prstGeom>
        </p:spPr>
      </p:pic>
      <p:sp>
        <p:nvSpPr>
          <p:cNvPr id="2" name="Title 1"/>
          <p:cNvSpPr>
            <a:spLocks noGrp="1"/>
          </p:cNvSpPr>
          <p:nvPr>
            <p:ph type="title"/>
          </p:nvPr>
        </p:nvSpPr>
        <p:spPr>
          <a:xfrm>
            <a:off x="0" y="0"/>
            <a:ext cx="12192000" cy="1189355"/>
          </a:xfrm>
        </p:spPr>
        <p:txBody>
          <a:bodyPr>
            <a:normAutofit fontScale="90000"/>
          </a:bodyPr>
          <a:lstStyle/>
          <a:p>
            <a:pPr algn="ctr"/>
            <a:r>
              <a:rPr lang="nl-NL" sz="7200">
                <a:solidFill>
                  <a:srgbClr val="00FF00"/>
                </a:solidFill>
                <a:latin typeface="Courier New" panose="02070309020205020404" pitchFamily="49" charset="0"/>
                <a:cs typeface="Courier New" panose="02070309020205020404" pitchFamily="49" charset="0"/>
              </a:rPr>
              <a:t>Data driven API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1" y="915727"/>
            <a:ext cx="252412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5755114-1B74-4AA6-828F-15DBB7DD0044}"/>
              </a:ext>
            </a:extLst>
          </p:cNvPr>
          <p:cNvSpPr/>
          <p:nvPr/>
        </p:nvSpPr>
        <p:spPr>
          <a:xfrm>
            <a:off x="7222944" y="3237858"/>
            <a:ext cx="254970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286898B-7046-470C-8675-13471EAF1B7F}"/>
              </a:ext>
            </a:extLst>
          </p:cNvPr>
          <p:cNvSpPr/>
          <p:nvPr/>
        </p:nvSpPr>
        <p:spPr>
          <a:xfrm>
            <a:off x="5119313" y="3615965"/>
            <a:ext cx="404373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EE26C3FA-5C9A-44E2-8578-1A424F2C0D83}"/>
              </a:ext>
            </a:extLst>
          </p:cNvPr>
          <p:cNvSpPr/>
          <p:nvPr/>
        </p:nvSpPr>
        <p:spPr>
          <a:xfrm>
            <a:off x="10525125" y="3869819"/>
            <a:ext cx="1570069" cy="5306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A6C2B93-F767-410A-8677-8538386284BB}"/>
              </a:ext>
            </a:extLst>
          </p:cNvPr>
          <p:cNvSpPr/>
          <p:nvPr/>
        </p:nvSpPr>
        <p:spPr>
          <a:xfrm>
            <a:off x="5085840" y="4617376"/>
            <a:ext cx="2383604"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Afbeelding 3">
            <a:extLst>
              <a:ext uri="{FF2B5EF4-FFF2-40B4-BE49-F238E27FC236}">
                <a16:creationId xmlns:a16="http://schemas.microsoft.com/office/drawing/2014/main" id="{7EB2A19D-729A-4E45-9FFD-942F535E3675}"/>
              </a:ext>
            </a:extLst>
          </p:cNvPr>
          <p:cNvPicPr>
            <a:picLocks noChangeAspect="1"/>
          </p:cNvPicPr>
          <p:nvPr/>
        </p:nvPicPr>
        <p:blipFill>
          <a:blip r:embed="rId4"/>
          <a:stretch>
            <a:fillRect/>
          </a:stretch>
        </p:blipFill>
        <p:spPr>
          <a:xfrm>
            <a:off x="857917" y="5161223"/>
            <a:ext cx="10839450" cy="1562100"/>
          </a:xfrm>
          <a:prstGeom prst="rect">
            <a:avLst/>
          </a:prstGeom>
        </p:spPr>
      </p:pic>
    </p:spTree>
    <p:extLst>
      <p:ext uri="{BB962C8B-B14F-4D97-AF65-F5344CB8AC3E}">
        <p14:creationId xmlns:p14="http://schemas.microsoft.com/office/powerpoint/2010/main" val="154839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Working with external data sources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6035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3D82BFB4-175C-4DB0-886E-9A56343C72A8}"/>
              </a:ext>
            </a:extLst>
          </p:cNvPr>
          <p:cNvPicPr>
            <a:picLocks noChangeAspect="1"/>
          </p:cNvPicPr>
          <p:nvPr/>
        </p:nvPicPr>
        <p:blipFill>
          <a:blip r:embed="rId3"/>
          <a:stretch>
            <a:fillRect/>
          </a:stretch>
        </p:blipFill>
        <p:spPr>
          <a:xfrm>
            <a:off x="156261" y="3170784"/>
            <a:ext cx="11879477" cy="2771359"/>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Reading a .csv file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76275" y="3937400"/>
            <a:ext cx="1078786"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A0A83374-6106-4A75-9363-B00EC27BD747}"/>
              </a:ext>
            </a:extLst>
          </p:cNvPr>
          <p:cNvPicPr>
            <a:picLocks noChangeAspect="1"/>
          </p:cNvPicPr>
          <p:nvPr/>
        </p:nvPicPr>
        <p:blipFill>
          <a:blip r:embed="rId4"/>
          <a:stretch>
            <a:fillRect/>
          </a:stretch>
        </p:blipFill>
        <p:spPr>
          <a:xfrm>
            <a:off x="446017" y="1319722"/>
            <a:ext cx="2236663" cy="530734"/>
          </a:xfrm>
          <a:prstGeom prst="rect">
            <a:avLst/>
          </a:prstGeom>
        </p:spPr>
      </p:pic>
      <p:sp>
        <p:nvSpPr>
          <p:cNvPr id="7" name="Oval 9">
            <a:extLst>
              <a:ext uri="{FF2B5EF4-FFF2-40B4-BE49-F238E27FC236}">
                <a16:creationId xmlns:a16="http://schemas.microsoft.com/office/drawing/2014/main" id="{CC210294-83B8-4E17-935D-4FA2BA7F6280}"/>
              </a:ext>
            </a:extLst>
          </p:cNvPr>
          <p:cNvSpPr/>
          <p:nvPr/>
        </p:nvSpPr>
        <p:spPr>
          <a:xfrm>
            <a:off x="2386303" y="4276725"/>
            <a:ext cx="6729122" cy="500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9">
            <a:extLst>
              <a:ext uri="{FF2B5EF4-FFF2-40B4-BE49-F238E27FC236}">
                <a16:creationId xmlns:a16="http://schemas.microsoft.com/office/drawing/2014/main" id="{3B905E11-AE9E-4CB9-B90A-95083BD3657E}"/>
              </a:ext>
            </a:extLst>
          </p:cNvPr>
          <p:cNvSpPr/>
          <p:nvPr/>
        </p:nvSpPr>
        <p:spPr>
          <a:xfrm>
            <a:off x="2105667" y="4728769"/>
            <a:ext cx="236155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360D955-9C61-4AA8-ADC9-E800FF2E0714}"/>
              </a:ext>
            </a:extLst>
          </p:cNvPr>
          <p:cNvSpPr/>
          <p:nvPr/>
        </p:nvSpPr>
        <p:spPr>
          <a:xfrm>
            <a:off x="6274942" y="5129424"/>
            <a:ext cx="246900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FF371BFB-93E5-447B-A7CB-350471BB08F0}"/>
              </a:ext>
            </a:extLst>
          </p:cNvPr>
          <p:cNvPicPr>
            <a:picLocks noChangeAspect="1"/>
          </p:cNvPicPr>
          <p:nvPr/>
        </p:nvPicPr>
        <p:blipFill>
          <a:blip r:embed="rId5"/>
          <a:stretch>
            <a:fillRect/>
          </a:stretch>
        </p:blipFill>
        <p:spPr>
          <a:xfrm>
            <a:off x="3130187" y="1319722"/>
            <a:ext cx="4094526" cy="1552427"/>
          </a:xfrm>
          <a:prstGeom prst="rect">
            <a:avLst/>
          </a:prstGeom>
        </p:spPr>
      </p:pic>
    </p:spTree>
    <p:extLst>
      <p:ext uri="{BB962C8B-B14F-4D97-AF65-F5344CB8AC3E}">
        <p14:creationId xmlns:p14="http://schemas.microsoft.com/office/powerpoint/2010/main" val="364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EAD75026-B856-406B-BC45-28BF575C999D}"/>
              </a:ext>
            </a:extLst>
          </p:cNvPr>
          <p:cNvPicPr>
            <a:picLocks noChangeAspect="1"/>
          </p:cNvPicPr>
          <p:nvPr/>
        </p:nvPicPr>
        <p:blipFill>
          <a:blip r:embed="rId3"/>
          <a:stretch>
            <a:fillRect/>
          </a:stretch>
        </p:blipFill>
        <p:spPr>
          <a:xfrm>
            <a:off x="156260" y="4333003"/>
            <a:ext cx="11879477" cy="1602290"/>
          </a:xfrm>
          <a:prstGeom prst="rect">
            <a:avLst/>
          </a:prstGeom>
        </p:spPr>
      </p:pic>
      <p:pic>
        <p:nvPicPr>
          <p:cNvPr id="9" name="Afbeelding 8">
            <a:extLst>
              <a:ext uri="{FF2B5EF4-FFF2-40B4-BE49-F238E27FC236}">
                <a16:creationId xmlns:a16="http://schemas.microsoft.com/office/drawing/2014/main" id="{75CF401B-3271-4DEF-8F07-A49E4A72ED9A}"/>
              </a:ext>
            </a:extLst>
          </p:cNvPr>
          <p:cNvPicPr>
            <a:picLocks noChangeAspect="1"/>
          </p:cNvPicPr>
          <p:nvPr/>
        </p:nvPicPr>
        <p:blipFill>
          <a:blip r:embed="rId4"/>
          <a:stretch>
            <a:fillRect/>
          </a:stretch>
        </p:blipFill>
        <p:spPr>
          <a:xfrm>
            <a:off x="156260" y="1085622"/>
            <a:ext cx="11879477" cy="27713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4800">
                <a:solidFill>
                  <a:srgbClr val="00FF00"/>
                </a:solidFill>
                <a:latin typeface="Courier New" panose="02070309020205020404" pitchFamily="49" charset="0"/>
                <a:cs typeface="Courier New" panose="02070309020205020404" pitchFamily="49" charset="0"/>
              </a:rPr>
              <a:t>Using .csv data to drive tests</a:t>
            </a:r>
            <a:endParaRPr lang="nl-NL" sz="48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596743" y="4244675"/>
            <a:ext cx="3891459" cy="457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CAD69C82-698D-4135-A59C-88677B5F7113}"/>
              </a:ext>
            </a:extLst>
          </p:cNvPr>
          <p:cNvSpPr/>
          <p:nvPr/>
        </p:nvSpPr>
        <p:spPr>
          <a:xfrm>
            <a:off x="568993" y="1031191"/>
            <a:ext cx="4062939" cy="4492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18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exercises\exercises_02.py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examples_02.py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3852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en-US" sz="4800" i="1">
                <a:solidFill>
                  <a:srgbClr val="00FF00"/>
                </a:solidFill>
                <a:latin typeface="Courier New" panose="02070309020205020404" pitchFamily="49" charset="0"/>
                <a:cs typeface="Courier New" panose="02070309020205020404" pitchFamily="49" charset="0"/>
              </a:rPr>
              <a:t>“An </a:t>
            </a:r>
            <a:r>
              <a:rPr lang="en-US" sz="4800" b="1" i="1">
                <a:solidFill>
                  <a:srgbClr val="00FF00"/>
                </a:solidFill>
                <a:latin typeface="Courier New" panose="02070309020205020404" pitchFamily="49" charset="0"/>
                <a:cs typeface="Courier New" panose="02070309020205020404" pitchFamily="49" charset="0"/>
              </a:rPr>
              <a:t>application programming interface (API) </a:t>
            </a:r>
            <a:r>
              <a:rPr lang="en-US" sz="4800" i="1">
                <a:solidFill>
                  <a:srgbClr val="00FF00"/>
                </a:solidFill>
                <a:latin typeface="Courier New" panose="02070309020205020404" pitchFamily="49" charset="0"/>
                <a:cs typeface="Courier New" panose="02070309020205020404" pitchFamily="49" charset="0"/>
              </a:rPr>
              <a:t>is an interface or communication protocol between different parts of a computer program intended to simplify the implementation and maintenance of software”</a:t>
            </a:r>
            <a:br>
              <a:rPr lang="en-US" sz="4800" i="1">
                <a:solidFill>
                  <a:srgbClr val="00FF00"/>
                </a:solidFill>
                <a:latin typeface="Courier New" panose="02070309020205020404" pitchFamily="49" charset="0"/>
                <a:cs typeface="Courier New" panose="02070309020205020404" pitchFamily="49" charset="0"/>
              </a:rPr>
            </a:br>
            <a:br>
              <a:rPr lang="en-US" sz="4800" i="1">
                <a:solidFill>
                  <a:srgbClr val="00FF00"/>
                </a:solidFill>
                <a:latin typeface="Courier New" panose="02070309020205020404" pitchFamily="49" charset="0"/>
                <a:cs typeface="Courier New" panose="02070309020205020404" pitchFamily="49" charset="0"/>
              </a:rPr>
            </a:br>
            <a:r>
              <a:rPr lang="en-US" sz="1800">
                <a:solidFill>
                  <a:srgbClr val="00FF00"/>
                </a:solidFill>
                <a:latin typeface="Courier New" panose="02070309020205020404" pitchFamily="49" charset="0"/>
                <a:cs typeface="Courier New" panose="02070309020205020404" pitchFamily="49" charset="0"/>
              </a:rPr>
              <a:t>https://en.wikipedia.org/wiki/Application_programming_interface</a:t>
            </a:r>
            <a:endParaRPr lang="nl-NL" sz="4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123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974B612-81C5-4D07-B774-23FE278477AA}"/>
              </a:ext>
            </a:extLst>
          </p:cNvPr>
          <p:cNvPicPr>
            <a:picLocks noChangeAspect="1"/>
          </p:cNvPicPr>
          <p:nvPr/>
        </p:nvPicPr>
        <p:blipFill>
          <a:blip r:embed="rId3"/>
          <a:stretch>
            <a:fillRect/>
          </a:stretch>
        </p:blipFill>
        <p:spPr>
          <a:xfrm>
            <a:off x="512533" y="1189354"/>
            <a:ext cx="9614363" cy="534500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Creating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253428" y="1581072"/>
            <a:ext cx="4595973" cy="60030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9">
            <a:extLst>
              <a:ext uri="{FF2B5EF4-FFF2-40B4-BE49-F238E27FC236}">
                <a16:creationId xmlns:a16="http://schemas.microsoft.com/office/drawing/2014/main" id="{F0AC1A36-B4FF-4F01-962A-76CD98B6F2C7}"/>
              </a:ext>
            </a:extLst>
          </p:cNvPr>
          <p:cNvSpPr/>
          <p:nvPr/>
        </p:nvSpPr>
        <p:spPr>
          <a:xfrm>
            <a:off x="678096" y="3083312"/>
            <a:ext cx="1582219" cy="37651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AD19D1F9-FDBA-4493-B768-6F20DA92EFEC}"/>
              </a:ext>
            </a:extLst>
          </p:cNvPr>
          <p:cNvSpPr/>
          <p:nvPr/>
        </p:nvSpPr>
        <p:spPr>
          <a:xfrm>
            <a:off x="399518" y="1100023"/>
            <a:ext cx="1655315" cy="4000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3305392" y="4157867"/>
            <a:ext cx="2365943" cy="51875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0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974B612-81C5-4D07-B774-23FE278477AA}"/>
              </a:ext>
            </a:extLst>
          </p:cNvPr>
          <p:cNvPicPr>
            <a:picLocks noChangeAspect="1"/>
          </p:cNvPicPr>
          <p:nvPr/>
        </p:nvPicPr>
        <p:blipFill>
          <a:blip r:embed="rId3"/>
          <a:stretch>
            <a:fillRect/>
          </a:stretch>
        </p:blipFill>
        <p:spPr>
          <a:xfrm>
            <a:off x="512534" y="1189355"/>
            <a:ext cx="6741022" cy="3747604"/>
          </a:xfrm>
          <a:prstGeom prst="rect">
            <a:avLst/>
          </a:prstGeom>
        </p:spPr>
      </p:pic>
      <p:pic>
        <p:nvPicPr>
          <p:cNvPr id="8" name="Afbeelding 7">
            <a:extLst>
              <a:ext uri="{FF2B5EF4-FFF2-40B4-BE49-F238E27FC236}">
                <a16:creationId xmlns:a16="http://schemas.microsoft.com/office/drawing/2014/main" id="{EBC7A5AB-FC22-4B6F-AD67-8A02E2806C1B}"/>
              </a:ext>
            </a:extLst>
          </p:cNvPr>
          <p:cNvPicPr>
            <a:picLocks noChangeAspect="1"/>
          </p:cNvPicPr>
          <p:nvPr/>
        </p:nvPicPr>
        <p:blipFill>
          <a:blip r:embed="rId4"/>
          <a:stretch>
            <a:fillRect/>
          </a:stretch>
        </p:blipFill>
        <p:spPr>
          <a:xfrm>
            <a:off x="39473" y="3958808"/>
            <a:ext cx="12113053" cy="1377091"/>
          </a:xfrm>
          <a:prstGeom prst="rect">
            <a:avLst/>
          </a:prstGeom>
          <a:ln>
            <a:solidFill>
              <a:srgbClr val="00FF00"/>
            </a:solidFill>
          </a:ln>
        </p:spPr>
      </p:pic>
      <p:pic>
        <p:nvPicPr>
          <p:cNvPr id="6" name="Afbeelding 5">
            <a:extLst>
              <a:ext uri="{FF2B5EF4-FFF2-40B4-BE49-F238E27FC236}">
                <a16:creationId xmlns:a16="http://schemas.microsoft.com/office/drawing/2014/main" id="{F14ADE6C-18C1-4EC9-BD3B-7AEA2D5E1187}"/>
              </a:ext>
            </a:extLst>
          </p:cNvPr>
          <p:cNvPicPr>
            <a:picLocks noChangeAspect="1"/>
          </p:cNvPicPr>
          <p:nvPr/>
        </p:nvPicPr>
        <p:blipFill>
          <a:blip r:embed="rId5"/>
          <a:stretch>
            <a:fillRect/>
          </a:stretch>
        </p:blipFill>
        <p:spPr>
          <a:xfrm>
            <a:off x="1116806" y="5531768"/>
            <a:ext cx="9958388" cy="463553"/>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5400">
                <a:solidFill>
                  <a:srgbClr val="00FF00"/>
                </a:solidFill>
                <a:latin typeface="Courier New" panose="02070309020205020404" pitchFamily="49" charset="0"/>
                <a:cs typeface="Courier New" panose="02070309020205020404" pitchFamily="49" charset="0"/>
              </a:rPr>
              <a:t>POSTing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698644" y="2051389"/>
            <a:ext cx="2188394" cy="43495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8266416" y="4228405"/>
            <a:ext cx="698643"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4C41E3E8-5EDF-43A9-AD4B-D74ACD6B0635}"/>
              </a:ext>
            </a:extLst>
          </p:cNvPr>
          <p:cNvSpPr/>
          <p:nvPr/>
        </p:nvSpPr>
        <p:spPr>
          <a:xfrm>
            <a:off x="8932186" y="4220324"/>
            <a:ext cx="3248346" cy="4571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3D09AC2-0683-4906-B277-83C87FBC7FF1}"/>
              </a:ext>
            </a:extLst>
          </p:cNvPr>
          <p:cNvSpPr/>
          <p:nvPr/>
        </p:nvSpPr>
        <p:spPr>
          <a:xfrm>
            <a:off x="6399439" y="5524689"/>
            <a:ext cx="604830"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A09A6CB9-2F4C-419A-AAB1-203C04D0E9A7}"/>
              </a:ext>
            </a:extLst>
          </p:cNvPr>
          <p:cNvPicPr>
            <a:picLocks noChangeAspect="1"/>
          </p:cNvPicPr>
          <p:nvPr/>
        </p:nvPicPr>
        <p:blipFill>
          <a:blip r:embed="rId6"/>
          <a:stretch>
            <a:fillRect/>
          </a:stretch>
        </p:blipFill>
        <p:spPr>
          <a:xfrm>
            <a:off x="0" y="6232207"/>
            <a:ext cx="12192000" cy="262017"/>
          </a:xfrm>
          <a:prstGeom prst="rect">
            <a:avLst/>
          </a:prstGeom>
        </p:spPr>
      </p:pic>
    </p:spTree>
    <p:extLst>
      <p:ext uri="{BB962C8B-B14F-4D97-AF65-F5344CB8AC3E}">
        <p14:creationId xmlns:p14="http://schemas.microsoft.com/office/powerpoint/2010/main" val="5837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exercises_03.py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exercises\exercises_03.py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examples_03.py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answers_03.py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547718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F4AF419D-CAD9-4814-8E84-D81DCBCA48BD}"/>
              </a:ext>
            </a:extLst>
          </p:cNvPr>
          <p:cNvPicPr>
            <a:picLocks noChangeAspect="1"/>
          </p:cNvPicPr>
          <p:nvPr/>
        </p:nvPicPr>
        <p:blipFill>
          <a:blip r:embed="rId3"/>
          <a:stretch>
            <a:fillRect/>
          </a:stretch>
        </p:blipFill>
        <p:spPr>
          <a:xfrm>
            <a:off x="389244" y="1157012"/>
            <a:ext cx="7902001" cy="3770561"/>
          </a:xfrm>
          <a:prstGeom prst="rect">
            <a:avLst/>
          </a:prstGeom>
        </p:spPr>
      </p:pic>
      <p:pic>
        <p:nvPicPr>
          <p:cNvPr id="4" name="Afbeelding 3">
            <a:extLst>
              <a:ext uri="{FF2B5EF4-FFF2-40B4-BE49-F238E27FC236}">
                <a16:creationId xmlns:a16="http://schemas.microsoft.com/office/drawing/2014/main" id="{C7EBDCD5-D6A7-4E0D-AC82-94EE81D642A9}"/>
              </a:ext>
            </a:extLst>
          </p:cNvPr>
          <p:cNvPicPr>
            <a:picLocks noChangeAspect="1"/>
          </p:cNvPicPr>
          <p:nvPr/>
        </p:nvPicPr>
        <p:blipFill>
          <a:blip r:embed="rId4"/>
          <a:stretch>
            <a:fillRect/>
          </a:stretch>
        </p:blipFill>
        <p:spPr>
          <a:xfrm>
            <a:off x="1685498" y="4883013"/>
            <a:ext cx="10318039" cy="1776167"/>
          </a:xfrm>
          <a:prstGeom prst="rect">
            <a:avLst/>
          </a:prstGeom>
          <a:ln>
            <a:solidFill>
              <a:srgbClr val="00FF00"/>
            </a:solidFill>
          </a:ln>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a docstring</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1765981" y="167537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808772" y="4507021"/>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685EA44D-0408-43CA-A950-C0DEC1696FBA}"/>
              </a:ext>
            </a:extLst>
          </p:cNvPr>
          <p:cNvSpPr/>
          <p:nvPr/>
        </p:nvSpPr>
        <p:spPr>
          <a:xfrm>
            <a:off x="10534653" y="5520951"/>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2962559" y="5189108"/>
            <a:ext cx="379901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D9C16041-FE30-4C2C-A95F-54E14F1F928E}"/>
              </a:ext>
            </a:extLst>
          </p:cNvPr>
          <p:cNvPicPr>
            <a:picLocks noChangeAspect="1"/>
          </p:cNvPicPr>
          <p:nvPr/>
        </p:nvPicPr>
        <p:blipFill>
          <a:blip r:embed="rId5"/>
          <a:stretch>
            <a:fillRect/>
          </a:stretch>
        </p:blipFill>
        <p:spPr>
          <a:xfrm>
            <a:off x="6421131" y="963329"/>
            <a:ext cx="5381625" cy="2324100"/>
          </a:xfrm>
          <a:prstGeom prst="rect">
            <a:avLst/>
          </a:prstGeom>
          <a:ln>
            <a:solidFill>
              <a:srgbClr val="00FF00"/>
            </a:solidFill>
          </a:ln>
        </p:spPr>
      </p:pic>
    </p:spTree>
    <p:extLst>
      <p:ext uri="{BB962C8B-B14F-4D97-AF65-F5344CB8AC3E}">
        <p14:creationId xmlns:p14="http://schemas.microsoft.com/office/powerpoint/2010/main" val="356258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C634699-A092-4B3A-8697-1195BF9D1AD6}"/>
              </a:ext>
            </a:extLst>
          </p:cNvPr>
          <p:cNvPicPr>
            <a:picLocks noChangeAspect="1"/>
          </p:cNvPicPr>
          <p:nvPr/>
        </p:nvPicPr>
        <p:blipFill>
          <a:blip r:embed="rId3"/>
          <a:stretch>
            <a:fillRect/>
          </a:stretch>
        </p:blipFill>
        <p:spPr>
          <a:xfrm>
            <a:off x="514029" y="1027409"/>
            <a:ext cx="5581971" cy="556978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3600">
                <a:solidFill>
                  <a:srgbClr val="00FF00"/>
                </a:solidFill>
                <a:latin typeface="Courier New" panose="02070309020205020404" pitchFamily="49" charset="0"/>
                <a:cs typeface="Courier New" panose="02070309020205020404" pitchFamily="49" charset="0"/>
              </a:rPr>
              <a:t>Create XML request body using ElementTree</a:t>
            </a:r>
            <a:endParaRPr lang="nl-NL" sz="3600" dirty="0">
              <a:solidFill>
                <a:srgbClr val="00FF00"/>
              </a:solidFill>
              <a:latin typeface="Courier New" panose="02070309020205020404" pitchFamily="49" charset="0"/>
              <a:cs typeface="Courier New" panose="02070309020205020404" pitchFamily="49" charset="0"/>
            </a:endParaRPr>
          </a:p>
        </p:txBody>
      </p:sp>
      <p:sp>
        <p:nvSpPr>
          <p:cNvPr id="10" name="Oval 9">
            <a:extLst>
              <a:ext uri="{FF2B5EF4-FFF2-40B4-BE49-F238E27FC236}">
                <a16:creationId xmlns:a16="http://schemas.microsoft.com/office/drawing/2014/main" id="{AD19D1F9-FDBA-4493-B768-6F20DA92EFEC}"/>
              </a:ext>
            </a:extLst>
          </p:cNvPr>
          <p:cNvSpPr/>
          <p:nvPr/>
        </p:nvSpPr>
        <p:spPr>
          <a:xfrm>
            <a:off x="309889" y="914400"/>
            <a:ext cx="5268980" cy="49550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29F30BE7-34B3-47A9-AFE6-756E0E10AD68}"/>
              </a:ext>
            </a:extLst>
          </p:cNvPr>
          <p:cNvSpPr/>
          <p:nvPr/>
        </p:nvSpPr>
        <p:spPr>
          <a:xfrm>
            <a:off x="1928655" y="2181919"/>
            <a:ext cx="3002941"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685EA44D-0408-43CA-A950-C0DEC1696FBA}"/>
              </a:ext>
            </a:extLst>
          </p:cNvPr>
          <p:cNvSpPr/>
          <p:nvPr/>
        </p:nvSpPr>
        <p:spPr>
          <a:xfrm>
            <a:off x="1608444" y="3752176"/>
            <a:ext cx="79228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BF3A51FC-0AC2-4EA6-BA51-FCBB6F64566F}"/>
              </a:ext>
            </a:extLst>
          </p:cNvPr>
          <p:cNvSpPr/>
          <p:nvPr/>
        </p:nvSpPr>
        <p:spPr>
          <a:xfrm>
            <a:off x="2139449" y="2807259"/>
            <a:ext cx="2268164"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5071584-76B8-4299-976C-D162F3716C08}"/>
              </a:ext>
            </a:extLst>
          </p:cNvPr>
          <p:cNvSpPr/>
          <p:nvPr/>
        </p:nvSpPr>
        <p:spPr>
          <a:xfrm>
            <a:off x="711731" y="5291611"/>
            <a:ext cx="4764395" cy="4205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55F4F9B6-2045-467C-99C3-1DE179929EF0}"/>
              </a:ext>
            </a:extLst>
          </p:cNvPr>
          <p:cNvPicPr>
            <a:picLocks noChangeAspect="1"/>
          </p:cNvPicPr>
          <p:nvPr/>
        </p:nvPicPr>
        <p:blipFill>
          <a:blip r:embed="rId4"/>
          <a:stretch>
            <a:fillRect/>
          </a:stretch>
        </p:blipFill>
        <p:spPr>
          <a:xfrm>
            <a:off x="6096000" y="2875876"/>
            <a:ext cx="6096000" cy="1747140"/>
          </a:xfrm>
          <a:prstGeom prst="rect">
            <a:avLst/>
          </a:prstGeom>
        </p:spPr>
      </p:pic>
      <p:sp>
        <p:nvSpPr>
          <p:cNvPr id="15" name="Oval 9">
            <a:extLst>
              <a:ext uri="{FF2B5EF4-FFF2-40B4-BE49-F238E27FC236}">
                <a16:creationId xmlns:a16="http://schemas.microsoft.com/office/drawing/2014/main" id="{83424456-7DEB-44EF-88FF-43B869874B93}"/>
              </a:ext>
            </a:extLst>
          </p:cNvPr>
          <p:cNvSpPr/>
          <p:nvPr/>
        </p:nvSpPr>
        <p:spPr>
          <a:xfrm>
            <a:off x="5887092" y="2806930"/>
            <a:ext cx="1160980"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9">
            <a:extLst>
              <a:ext uri="{FF2B5EF4-FFF2-40B4-BE49-F238E27FC236}">
                <a16:creationId xmlns:a16="http://schemas.microsoft.com/office/drawing/2014/main" id="{B87A882A-0E00-4391-8198-3AFFAFD1E7B9}"/>
              </a:ext>
            </a:extLst>
          </p:cNvPr>
          <p:cNvSpPr/>
          <p:nvPr/>
        </p:nvSpPr>
        <p:spPr>
          <a:xfrm>
            <a:off x="6921356" y="3243582"/>
            <a:ext cx="630148" cy="32668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9">
            <a:extLst>
              <a:ext uri="{FF2B5EF4-FFF2-40B4-BE49-F238E27FC236}">
                <a16:creationId xmlns:a16="http://schemas.microsoft.com/office/drawing/2014/main" id="{4EF50199-0A3E-4DB5-AD96-003F99149397}"/>
              </a:ext>
            </a:extLst>
          </p:cNvPr>
          <p:cNvSpPr/>
          <p:nvPr/>
        </p:nvSpPr>
        <p:spPr>
          <a:xfrm>
            <a:off x="7568577" y="3500790"/>
            <a:ext cx="1431585"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9">
            <a:extLst>
              <a:ext uri="{FF2B5EF4-FFF2-40B4-BE49-F238E27FC236}">
                <a16:creationId xmlns:a16="http://schemas.microsoft.com/office/drawing/2014/main" id="{698D3323-3FF2-49F0-9AD4-2F989A1D34BA}"/>
              </a:ext>
            </a:extLst>
          </p:cNvPr>
          <p:cNvSpPr/>
          <p:nvPr/>
        </p:nvSpPr>
        <p:spPr>
          <a:xfrm>
            <a:off x="7551504" y="3937976"/>
            <a:ext cx="2116478" cy="2513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C634699-A092-4B3A-8697-1195BF9D1AD6}"/>
              </a:ext>
            </a:extLst>
          </p:cNvPr>
          <p:cNvPicPr>
            <a:picLocks noChangeAspect="1"/>
          </p:cNvPicPr>
          <p:nvPr/>
        </p:nvPicPr>
        <p:blipFill>
          <a:blip r:embed="rId3"/>
          <a:stretch>
            <a:fillRect/>
          </a:stretch>
        </p:blipFill>
        <p:spPr>
          <a:xfrm>
            <a:off x="514030" y="1027410"/>
            <a:ext cx="4926948" cy="4916190"/>
          </a:xfrm>
          <a:prstGeom prst="rect">
            <a:avLst/>
          </a:prstGeom>
        </p:spPr>
      </p:pic>
      <p:pic>
        <p:nvPicPr>
          <p:cNvPr id="6" name="Afbeelding 5">
            <a:extLst>
              <a:ext uri="{FF2B5EF4-FFF2-40B4-BE49-F238E27FC236}">
                <a16:creationId xmlns:a16="http://schemas.microsoft.com/office/drawing/2014/main" id="{8271D16B-1C6D-42D4-A878-3ED25FA57F56}"/>
              </a:ext>
            </a:extLst>
          </p:cNvPr>
          <p:cNvPicPr>
            <a:picLocks noChangeAspect="1"/>
          </p:cNvPicPr>
          <p:nvPr/>
        </p:nvPicPr>
        <p:blipFill>
          <a:blip r:embed="rId4"/>
          <a:stretch>
            <a:fillRect/>
          </a:stretch>
        </p:blipFill>
        <p:spPr>
          <a:xfrm>
            <a:off x="1643062" y="4926353"/>
            <a:ext cx="10386822" cy="1808473"/>
          </a:xfrm>
          <a:prstGeom prst="rect">
            <a:avLst/>
          </a:prstGeom>
          <a:ln>
            <a:solidFill>
              <a:srgbClr val="00FF00"/>
            </a:solidFill>
          </a:ln>
        </p:spPr>
      </p:pic>
      <p:sp>
        <p:nvSpPr>
          <p:cNvPr id="2" name="Title 1"/>
          <p:cNvSpPr>
            <a:spLocks noGrp="1"/>
          </p:cNvSpPr>
          <p:nvPr>
            <p:ph type="title"/>
          </p:nvPr>
        </p:nvSpPr>
        <p:spPr>
          <a:xfrm>
            <a:off x="0" y="0"/>
            <a:ext cx="12192000" cy="1189355"/>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Send XML created using ElementTree</a:t>
            </a:r>
            <a:endParaRPr lang="nl-NL" dirty="0">
              <a:solidFill>
                <a:srgbClr val="00FF00"/>
              </a:solidFill>
              <a:latin typeface="Courier New" panose="02070309020205020404" pitchFamily="49" charset="0"/>
              <a:cs typeface="Courier New" panose="02070309020205020404" pitchFamily="49" charset="0"/>
            </a:endParaRPr>
          </a:p>
        </p:txBody>
      </p:sp>
      <p:sp>
        <p:nvSpPr>
          <p:cNvPr id="12" name="Oval 9">
            <a:extLst>
              <a:ext uri="{FF2B5EF4-FFF2-40B4-BE49-F238E27FC236}">
                <a16:creationId xmlns:a16="http://schemas.microsoft.com/office/drawing/2014/main" id="{29F30BE7-34B3-47A9-AFE6-756E0E10AD68}"/>
              </a:ext>
            </a:extLst>
          </p:cNvPr>
          <p:cNvSpPr/>
          <p:nvPr/>
        </p:nvSpPr>
        <p:spPr>
          <a:xfrm>
            <a:off x="2828820" y="5215017"/>
            <a:ext cx="3002941" cy="2930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9">
            <a:extLst>
              <a:ext uri="{FF2B5EF4-FFF2-40B4-BE49-F238E27FC236}">
                <a16:creationId xmlns:a16="http://schemas.microsoft.com/office/drawing/2014/main" id="{112016D9-4185-4229-ACDE-2B8C9CBA1A1A}"/>
              </a:ext>
            </a:extLst>
          </p:cNvPr>
          <p:cNvSpPr/>
          <p:nvPr/>
        </p:nvSpPr>
        <p:spPr>
          <a:xfrm>
            <a:off x="3745285" y="5503102"/>
            <a:ext cx="3002941" cy="2930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Afbeelding 4">
            <a:extLst>
              <a:ext uri="{FF2B5EF4-FFF2-40B4-BE49-F238E27FC236}">
                <a16:creationId xmlns:a16="http://schemas.microsoft.com/office/drawing/2014/main" id="{761C98B8-27B6-4C2B-80CF-8AB88EAF5990}"/>
              </a:ext>
            </a:extLst>
          </p:cNvPr>
          <p:cNvPicPr>
            <a:picLocks noChangeAspect="1"/>
          </p:cNvPicPr>
          <p:nvPr/>
        </p:nvPicPr>
        <p:blipFill>
          <a:blip r:embed="rId5"/>
          <a:stretch>
            <a:fillRect/>
          </a:stretch>
        </p:blipFill>
        <p:spPr>
          <a:xfrm>
            <a:off x="6260386" y="1464738"/>
            <a:ext cx="5381625" cy="2324100"/>
          </a:xfrm>
          <a:prstGeom prst="rect">
            <a:avLst/>
          </a:prstGeom>
        </p:spPr>
      </p:pic>
    </p:spTree>
    <p:extLst>
      <p:ext uri="{BB962C8B-B14F-4D97-AF65-F5344CB8AC3E}">
        <p14:creationId xmlns:p14="http://schemas.microsoft.com/office/powerpoint/2010/main" val="119499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exercises_04.py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exercises\exercises_04.py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examples_04.py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answers_04.py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62251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737E2591-0263-4B04-9D2F-2091B84250B2}"/>
              </a:ext>
            </a:extLst>
          </p:cNvPr>
          <p:cNvPicPr>
            <a:picLocks noChangeAspect="1"/>
          </p:cNvPicPr>
          <p:nvPr/>
        </p:nvPicPr>
        <p:blipFill>
          <a:blip r:embed="rId3"/>
          <a:stretch>
            <a:fillRect/>
          </a:stretch>
        </p:blipFill>
        <p:spPr>
          <a:xfrm>
            <a:off x="39384" y="1655500"/>
            <a:ext cx="12113231" cy="2005871"/>
          </a:xfrm>
          <a:prstGeom prst="rect">
            <a:avLst/>
          </a:prstGeom>
        </p:spPr>
      </p:pic>
      <p:sp>
        <p:nvSpPr>
          <p:cNvPr id="2" name="Title 1"/>
          <p:cNvSpPr>
            <a:spLocks noGrp="1"/>
          </p:cNvSpPr>
          <p:nvPr>
            <p:ph type="title"/>
          </p:nvPr>
        </p:nvSpPr>
        <p:spPr>
          <a:xfrm>
            <a:off x="-1" y="181631"/>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root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907588" y="2202427"/>
            <a:ext cx="4941869"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487AEA4-4117-45B1-8025-1A258D14B0CD}"/>
              </a:ext>
            </a:extLst>
          </p:cNvPr>
          <p:cNvSpPr/>
          <p:nvPr/>
        </p:nvSpPr>
        <p:spPr>
          <a:xfrm>
            <a:off x="1601058" y="2476665"/>
            <a:ext cx="2272300"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188378" y="2784558"/>
            <a:ext cx="2684979"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86F8E39-1465-4FC3-84A9-B6DD513AF377}"/>
              </a:ext>
            </a:extLst>
          </p:cNvPr>
          <p:cNvSpPr/>
          <p:nvPr/>
        </p:nvSpPr>
        <p:spPr>
          <a:xfrm>
            <a:off x="1160126" y="3069072"/>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1280844" y="3353582"/>
            <a:ext cx="1418688" cy="3180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79FA7B99-2101-4145-B43F-F95A3E5434A7}"/>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353577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F99D7B6-5319-405A-A055-52483B4AF41B}"/>
              </a:ext>
            </a:extLst>
          </p:cNvPr>
          <p:cNvPicPr>
            <a:picLocks noChangeAspect="1"/>
          </p:cNvPicPr>
          <p:nvPr/>
        </p:nvPicPr>
        <p:blipFill>
          <a:blip r:embed="rId3"/>
          <a:stretch>
            <a:fillRect/>
          </a:stretch>
        </p:blipFill>
        <p:spPr>
          <a:xfrm>
            <a:off x="29653" y="1642102"/>
            <a:ext cx="12162347" cy="2032673"/>
          </a:xfrm>
          <a:prstGeom prst="rect">
            <a:avLst/>
          </a:prstGeom>
        </p:spPr>
      </p:pic>
      <p:sp>
        <p:nvSpPr>
          <p:cNvPr id="2" name="Title 1"/>
          <p:cNvSpPr>
            <a:spLocks noGrp="1"/>
          </p:cNvSpPr>
          <p:nvPr>
            <p:ph type="title"/>
          </p:nvPr>
        </p:nvSpPr>
        <p:spPr>
          <a:xfrm>
            <a:off x="0" y="195929"/>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an element using </a:t>
            </a:r>
            <a:r>
              <a:rPr lang="nl-NL" sz="5400" i="1">
                <a:solidFill>
                  <a:srgbClr val="00FF00"/>
                </a:solidFill>
                <a:latin typeface="Courier New" panose="02070309020205020404" pitchFamily="49" charset="0"/>
                <a:cs typeface="Courier New" panose="02070309020205020404" pitchFamily="49" charset="0"/>
              </a:rPr>
              <a:t>find()</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2922415" y="2192154"/>
            <a:ext cx="4941869" cy="36354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FDBBD7F5-5594-4B83-A1E1-96B906F828E7}"/>
              </a:ext>
            </a:extLst>
          </p:cNvPr>
          <p:cNvSpPr/>
          <p:nvPr/>
        </p:nvSpPr>
        <p:spPr>
          <a:xfrm>
            <a:off x="1936093" y="2753738"/>
            <a:ext cx="3698697" cy="3622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9">
            <a:extLst>
              <a:ext uri="{FF2B5EF4-FFF2-40B4-BE49-F238E27FC236}">
                <a16:creationId xmlns:a16="http://schemas.microsoft.com/office/drawing/2014/main" id="{773686A1-3AAA-4E84-BA12-B5A98287D155}"/>
              </a:ext>
            </a:extLst>
          </p:cNvPr>
          <p:cNvSpPr/>
          <p:nvPr/>
        </p:nvSpPr>
        <p:spPr>
          <a:xfrm>
            <a:off x="1192930" y="3322761"/>
            <a:ext cx="3095947" cy="3622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Afbeelding 7">
            <a:extLst>
              <a:ext uri="{FF2B5EF4-FFF2-40B4-BE49-F238E27FC236}">
                <a16:creationId xmlns:a16="http://schemas.microsoft.com/office/drawing/2014/main" id="{F377FD7B-C5CC-4D26-B8BF-5720692B34D6}"/>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539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E1105D9-264F-4758-A2F3-A8876D8124B4}"/>
              </a:ext>
            </a:extLst>
          </p:cNvPr>
          <p:cNvPicPr>
            <a:picLocks noChangeAspect="1"/>
          </p:cNvPicPr>
          <p:nvPr/>
        </p:nvPicPr>
        <p:blipFill>
          <a:blip r:embed="rId3"/>
          <a:stretch>
            <a:fillRect/>
          </a:stretch>
        </p:blipFill>
        <p:spPr>
          <a:xfrm>
            <a:off x="24781" y="1471464"/>
            <a:ext cx="12142437" cy="2103943"/>
          </a:xfrm>
          <a:prstGeom prst="rect">
            <a:avLst/>
          </a:prstGeom>
        </p:spPr>
      </p:pic>
      <p:sp>
        <p:nvSpPr>
          <p:cNvPr id="2" name="Title 1"/>
          <p:cNvSpPr>
            <a:spLocks noGrp="1"/>
          </p:cNvSpPr>
          <p:nvPr>
            <p:ph type="title"/>
          </p:nvPr>
        </p:nvSpPr>
        <p:spPr>
          <a:xfrm>
            <a:off x="-1" y="156233"/>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XML – find all elements using </a:t>
            </a:r>
            <a:r>
              <a:rPr lang="nl-NL" sz="5400" i="1">
                <a:solidFill>
                  <a:srgbClr val="00FF00"/>
                </a:solidFill>
                <a:latin typeface="Courier New" panose="02070309020205020404" pitchFamily="49" charset="0"/>
                <a:cs typeface="Courier New" panose="02070309020205020404" pitchFamily="49" charset="0"/>
              </a:rPr>
              <a:t>findall()</a:t>
            </a:r>
            <a:endParaRPr lang="nl-NL" sz="5400" i="1" dirty="0">
              <a:solidFill>
                <a:srgbClr val="00FF00"/>
              </a:solidFill>
              <a:latin typeface="Courier New" panose="02070309020205020404" pitchFamily="49" charset="0"/>
              <a:cs typeface="Courier New" panose="02070309020205020404" pitchFamily="49" charset="0"/>
            </a:endParaRPr>
          </a:p>
        </p:txBody>
      </p:sp>
      <p:sp>
        <p:nvSpPr>
          <p:cNvPr id="11" name="Oval 9">
            <a:extLst>
              <a:ext uri="{FF2B5EF4-FFF2-40B4-BE49-F238E27FC236}">
                <a16:creationId xmlns:a16="http://schemas.microsoft.com/office/drawing/2014/main" id="{FDBBD7F5-5594-4B83-A1E1-96B906F828E7}"/>
              </a:ext>
            </a:extLst>
          </p:cNvPr>
          <p:cNvSpPr/>
          <p:nvPr/>
        </p:nvSpPr>
        <p:spPr>
          <a:xfrm>
            <a:off x="2190961" y="2846327"/>
            <a:ext cx="5411912" cy="4311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1CAA2954-5B41-4CFE-BC6C-D88670826D6E}"/>
              </a:ext>
            </a:extLst>
          </p:cNvPr>
          <p:cNvPicPr>
            <a:picLocks noChangeAspect="1"/>
          </p:cNvPicPr>
          <p:nvPr/>
        </p:nvPicPr>
        <p:blipFill>
          <a:blip r:embed="rId4"/>
          <a:stretch>
            <a:fillRect/>
          </a:stretch>
        </p:blipFill>
        <p:spPr>
          <a:xfrm>
            <a:off x="6678202" y="3283588"/>
            <a:ext cx="5270803" cy="3378483"/>
          </a:xfrm>
          <a:prstGeom prst="rect">
            <a:avLst/>
          </a:prstGeom>
        </p:spPr>
      </p:pic>
    </p:spTree>
    <p:extLst>
      <p:ext uri="{BB962C8B-B14F-4D97-AF65-F5344CB8AC3E}">
        <p14:creationId xmlns:p14="http://schemas.microsoft.com/office/powerpoint/2010/main" val="31277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hoek: afgeronde hoeken 4">
            <a:extLst>
              <a:ext uri="{FF2B5EF4-FFF2-40B4-BE49-F238E27FC236}">
                <a16:creationId xmlns:a16="http://schemas.microsoft.com/office/drawing/2014/main" id="{19B76B41-CC8F-4AB2-AA6B-522F63101910}"/>
              </a:ext>
            </a:extLst>
          </p:cNvPr>
          <p:cNvSpPr/>
          <p:nvPr/>
        </p:nvSpPr>
        <p:spPr>
          <a:xfrm>
            <a:off x="340053" y="283723"/>
            <a:ext cx="11486761" cy="6324111"/>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Application Programming Interface (API)</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4">
            <a:extLst>
              <a:ext uri="{FF2B5EF4-FFF2-40B4-BE49-F238E27FC236}">
                <a16:creationId xmlns:a16="http://schemas.microsoft.com/office/drawing/2014/main" id="{19B76B41-CC8F-4AB2-AA6B-522F63101910}"/>
              </a:ext>
            </a:extLst>
          </p:cNvPr>
          <p:cNvSpPr/>
          <p:nvPr/>
        </p:nvSpPr>
        <p:spPr>
          <a:xfrm>
            <a:off x="1392476"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Libraries and frameworks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4">
            <a:extLst>
              <a:ext uri="{FF2B5EF4-FFF2-40B4-BE49-F238E27FC236}">
                <a16:creationId xmlns:a16="http://schemas.microsoft.com/office/drawing/2014/main" id="{19B76B41-CC8F-4AB2-AA6B-522F63101910}"/>
              </a:ext>
            </a:extLst>
          </p:cNvPr>
          <p:cNvSpPr/>
          <p:nvPr/>
        </p:nvSpPr>
        <p:spPr>
          <a:xfrm>
            <a:off x="7255562"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Operating 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(Windows API, …)</a:t>
            </a:r>
            <a:endParaRPr kumimoji="0" lang="aa-ET"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4">
            <a:extLst>
              <a:ext uri="{FF2B5EF4-FFF2-40B4-BE49-F238E27FC236}">
                <a16:creationId xmlns:a16="http://schemas.microsoft.com/office/drawing/2014/main" id="{19B76B41-CC8F-4AB2-AA6B-522F63101910}"/>
              </a:ext>
            </a:extLst>
          </p:cNvPr>
          <p:cNvSpPr/>
          <p:nvPr/>
        </p:nvSpPr>
        <p:spPr>
          <a:xfrm>
            <a:off x="1392476" y="3445778"/>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Remote APIs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(databases, RMI, …)</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4">
            <a:extLst>
              <a:ext uri="{FF2B5EF4-FFF2-40B4-BE49-F238E27FC236}">
                <a16:creationId xmlns:a16="http://schemas.microsoft.com/office/drawing/2014/main" id="{19B76B41-CC8F-4AB2-AA6B-522F63101910}"/>
              </a:ext>
            </a:extLst>
          </p:cNvPr>
          <p:cNvSpPr/>
          <p:nvPr/>
        </p:nvSpPr>
        <p:spPr>
          <a:xfrm>
            <a:off x="7255562" y="3445777"/>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APIs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rechts 6">
            <a:extLst>
              <a:ext uri="{FF2B5EF4-FFF2-40B4-BE49-F238E27FC236}">
                <a16:creationId xmlns:a16="http://schemas.microsoft.com/office/drawing/2014/main" id="{61E5B8DE-27F1-444C-B282-6DBE3C392313}"/>
              </a:ext>
            </a:extLst>
          </p:cNvPr>
          <p:cNvSpPr/>
          <p:nvPr/>
        </p:nvSpPr>
        <p:spPr>
          <a:xfrm>
            <a:off x="6450767" y="3951661"/>
            <a:ext cx="1488819" cy="576440"/>
          </a:xfrm>
          <a:prstGeom prst="rightArrow">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0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exercises_05.py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exercises\exercises_05.py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examples_05.py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answers_05.py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45480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From now on, I’ll refer to these Web APIs simply as ‘APIs’</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839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26408</TotalTime>
  <Words>2180</Words>
  <Application>Microsoft Office PowerPoint</Application>
  <PresentationFormat>Breedbeeld</PresentationFormat>
  <Paragraphs>448</Paragraphs>
  <Slides>61</Slides>
  <Notes>56</Notes>
  <HiddenSlides>0</HiddenSlides>
  <MMClips>0</MMClips>
  <ScaleCrop>false</ScaleCrop>
  <HeadingPairs>
    <vt:vector size="6" baseType="variant">
      <vt:variant>
        <vt:lpstr>Gebruikte lettertypen</vt:lpstr>
      </vt:variant>
      <vt:variant>
        <vt:i4>4</vt:i4>
      </vt:variant>
      <vt:variant>
        <vt:lpstr>Thema</vt:lpstr>
      </vt:variant>
      <vt:variant>
        <vt:i4>3</vt:i4>
      </vt:variant>
      <vt:variant>
        <vt:lpstr>Diatitels</vt:lpstr>
      </vt:variant>
      <vt:variant>
        <vt:i4>61</vt:i4>
      </vt:variant>
    </vt:vector>
  </HeadingPairs>
  <TitlesOfParts>
    <vt:vector size="68" baseType="lpstr">
      <vt:lpstr>Arial</vt:lpstr>
      <vt:lpstr>Calibri</vt:lpstr>
      <vt:lpstr>Calibri Light</vt:lpstr>
      <vt:lpstr>Courier New</vt:lpstr>
      <vt:lpstr>Office Theme</vt:lpstr>
      <vt:lpstr>3_Office Theme</vt:lpstr>
      <vt:lpstr>4_Office Theme</vt:lpstr>
      <vt:lpstr>API testing in Python</vt:lpstr>
      <vt:lpstr>What are we going to do?</vt:lpstr>
      <vt:lpstr>Preparation</vt:lpstr>
      <vt:lpstr>So, what is an API?</vt:lpstr>
      <vt:lpstr>“An application programming interface (API) is an interface or communication protocol between different parts of a computer program intended to simplify the implementation and maintenance of software”  https://en.wikipedia.org/wiki/Application_programming_interface</vt:lpstr>
      <vt:lpstr>PowerPoint-presentatie</vt:lpstr>
      <vt:lpstr>From now on, I’ll refer to these Web APIs simply as ‘APIs’</vt:lpstr>
      <vt:lpstr>Where are APIs used?</vt:lpstr>
      <vt:lpstr>Where are APIs used?</vt:lpstr>
      <vt:lpstr>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Why I ♥ testing at the API level</vt:lpstr>
      <vt:lpstr>Tools for testing RESTful web services</vt:lpstr>
      <vt:lpstr>requests</vt:lpstr>
      <vt:lpstr>PowerPoint-presentatie</vt:lpstr>
      <vt:lpstr>In this workshop, we’ll use requests with pytest</vt:lpstr>
      <vt:lpstr>A few example tests</vt:lpstr>
      <vt:lpstr>Checking response status code</vt:lpstr>
      <vt:lpstr>Checking response headers</vt:lpstr>
      <vt:lpstr>Checking response encoding</vt:lpstr>
      <vt:lpstr>Checking a JSON body element</vt:lpstr>
      <vt:lpstr>Checking nested body elements</vt:lpstr>
      <vt:lpstr>Checking the size of an array</vt:lpstr>
      <vt:lpstr>Our API under test</vt:lpstr>
      <vt:lpstr>An example</vt:lpstr>
      <vt:lpstr>Now it’s your turn!</vt:lpstr>
      <vt:lpstr>APIs are all about data</vt:lpstr>
      <vt:lpstr>Data driven testing</vt:lpstr>
      <vt:lpstr>http://chrismcmahonsblog.blogspot.com/2017/11/ui-test-heuristic-dont-repeat-your-paths.html</vt:lpstr>
      <vt:lpstr>Parameters in RESTful APIs</vt:lpstr>
      <vt:lpstr>Data driven API testing</vt:lpstr>
      <vt:lpstr>Working with external data sources</vt:lpstr>
      <vt:lpstr>Reading a .csv file</vt:lpstr>
      <vt:lpstr>Using .csv data to drive tests</vt:lpstr>
      <vt:lpstr>Now it’s your turn!</vt:lpstr>
      <vt:lpstr>Creating a JSON request body</vt:lpstr>
      <vt:lpstr>POSTing a JSON request body</vt:lpstr>
      <vt:lpstr>Now it’s your turn!</vt:lpstr>
      <vt:lpstr>Create XML request body using a docstring</vt:lpstr>
      <vt:lpstr>Create XML request body using ElementTree</vt:lpstr>
      <vt:lpstr>Send XML created using ElementTree</vt:lpstr>
      <vt:lpstr>Now it’s your turn!</vt:lpstr>
      <vt:lpstr>Checking response XML – root element</vt:lpstr>
      <vt:lpstr>Checking response XML – find an element using find()</vt:lpstr>
      <vt:lpstr>Checking response XML – find all elements using findall()</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160</cp:revision>
  <dcterms:created xsi:type="dcterms:W3CDTF">2016-03-22T05:00:13Z</dcterms:created>
  <dcterms:modified xsi:type="dcterms:W3CDTF">2020-03-25T13:55:32Z</dcterms:modified>
</cp:coreProperties>
</file>