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theme/themeOverride2.xml" ContentType="application/vnd.openxmlformats-officedocument.themeOverrid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69" r:id="rId6"/>
    <p:sldId id="272" r:id="rId7"/>
    <p:sldId id="274" r:id="rId8"/>
    <p:sldId id="275" r:id="rId9"/>
    <p:sldId id="277" r:id="rId10"/>
    <p:sldId id="278" r:id="rId11"/>
    <p:sldId id="276" r:id="rId12"/>
    <p:sldId id="262" r:id="rId13"/>
    <p:sldId id="280" r:id="rId14"/>
    <p:sldId id="279" r:id="rId15"/>
    <p:sldId id="281" r:id="rId16"/>
    <p:sldId id="266" r:id="rId17"/>
    <p:sldId id="282" r:id="rId18"/>
    <p:sldId id="283"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92"/>
    <p:restoredTop sz="90687" autoAdjust="0"/>
  </p:normalViewPr>
  <p:slideViewPr>
    <p:cSldViewPr snapToGrid="0">
      <p:cViewPr varScale="1">
        <p:scale>
          <a:sx n="102" d="100"/>
          <a:sy n="102" d="100"/>
        </p:scale>
        <p:origin x="1112"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assiaumuhoza/Documents/Newwheels_AssiaUmuhoza.xml"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ssiaumuhoza/Documents/Newwheels_AssiaUmuhoza.xml"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ssiaumuhoza/Documents/Newwheels_AssiaUmuhoza.xml"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Users/assiaumuhoza/Documents/Newwheels_AssiaUmuhoza.xml"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assiaumuhoza/Documents/Newwheels_AssiaUmuhoza.xml"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assiaumuhoza/Documents/Newwheels_AssiaUmuhoza.xml"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assiaumuhoza/Documents/Newwheels_AssiaUmuhoza.xml"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[Newwheels_AssiaUmuhoza.xml]Total Customers q.1!PivotTable20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Customers</a:t>
            </a:r>
            <a:r>
              <a:rPr lang="en-US" baseline="0"/>
              <a:t> per State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256086053725086"/>
          <c:y val="0.17748803863234866"/>
          <c:w val="0.63535682669106019"/>
          <c:h val="0.55173437923112523"/>
        </c:manualLayout>
      </c:layout>
      <c:barChart>
        <c:barDir val="col"/>
        <c:grouping val="clustered"/>
        <c:varyColors val="0"/>
        <c:ser>
          <c:idx val="0"/>
          <c:order val="0"/>
          <c:tx>
            <c:strRef>
              <c:f>'Total Customers q.1'!$E$4</c:f>
              <c:strCache>
                <c:ptCount val="1"/>
                <c:pt idx="0">
                  <c:v>Total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Customers q.1'!$D$5:$D$10</c:f>
              <c:strCache>
                <c:ptCount val="5"/>
                <c:pt idx="0">
                  <c:v>California</c:v>
                </c:pt>
                <c:pt idx="1">
                  <c:v>District of Columbia</c:v>
                </c:pt>
                <c:pt idx="2">
                  <c:v>Florida</c:v>
                </c:pt>
                <c:pt idx="3">
                  <c:v>New York</c:v>
                </c:pt>
                <c:pt idx="4">
                  <c:v>Texas</c:v>
                </c:pt>
              </c:strCache>
            </c:strRef>
          </c:cat>
          <c:val>
            <c:numRef>
              <c:f>'Total Customers q.1'!$E$5:$E$10</c:f>
              <c:numCache>
                <c:formatCode>General</c:formatCode>
                <c:ptCount val="5"/>
                <c:pt idx="0">
                  <c:v>97</c:v>
                </c:pt>
                <c:pt idx="1">
                  <c:v>35</c:v>
                </c:pt>
                <c:pt idx="2">
                  <c:v>86</c:v>
                </c:pt>
                <c:pt idx="3">
                  <c:v>69</c:v>
                </c:pt>
                <c:pt idx="4">
                  <c:v>97</c:v>
                </c:pt>
              </c:numCache>
            </c:numRef>
          </c:val>
          <c:extLst>
            <c:ext xmlns:c16="http://schemas.microsoft.com/office/drawing/2014/chart" uri="{C3380CC4-5D6E-409C-BE32-E72D297353CC}">
              <c16:uniqueId val="{00000000-7381-9248-82BB-100A7C5D9836}"/>
            </c:ext>
          </c:extLst>
        </c:ser>
        <c:dLbls>
          <c:showLegendKey val="0"/>
          <c:showVal val="0"/>
          <c:showCatName val="0"/>
          <c:showSerName val="0"/>
          <c:showPercent val="0"/>
          <c:showBubbleSize val="0"/>
        </c:dLbls>
        <c:gapWidth val="219"/>
        <c:overlap val="-27"/>
        <c:axId val="1176827504"/>
        <c:axId val="205687199"/>
      </c:barChart>
      <c:catAx>
        <c:axId val="11768275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687199"/>
        <c:crosses val="autoZero"/>
        <c:auto val="1"/>
        <c:lblAlgn val="ctr"/>
        <c:lblOffset val="100"/>
        <c:noMultiLvlLbl val="0"/>
      </c:catAx>
      <c:valAx>
        <c:axId val="205687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Customers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6827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[Newwheels_AssiaUmuhoza.xml]Total Customers q.1!PivotTable12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837628596057327"/>
          <c:y val="0.21631081554077702"/>
          <c:w val="0.64637159728991611"/>
          <c:h val="0.61169494905063104"/>
        </c:manualLayout>
      </c:layout>
      <c:barChart>
        <c:barDir val="col"/>
        <c:grouping val="clustered"/>
        <c:varyColors val="0"/>
        <c:ser>
          <c:idx val="0"/>
          <c:order val="0"/>
          <c:tx>
            <c:strRef>
              <c:f>'Total Customers q.1'!$E$53</c:f>
              <c:strCache>
                <c:ptCount val="1"/>
                <c:pt idx="0">
                  <c:v>Total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Customers q.1'!$D$54:$D$58</c:f>
              <c:strCache>
                <c:ptCount val="4"/>
                <c:pt idx="0">
                  <c:v>1</c:v>
                </c:pt>
                <c:pt idx="1">
                  <c:v>2</c:v>
                </c:pt>
                <c:pt idx="2">
                  <c:v>3</c:v>
                </c:pt>
                <c:pt idx="3">
                  <c:v>4</c:v>
                </c:pt>
              </c:strCache>
            </c:strRef>
          </c:cat>
          <c:val>
            <c:numRef>
              <c:f>'Total Customers q.1'!$E$54:$E$58</c:f>
              <c:numCache>
                <c:formatCode>0</c:formatCode>
                <c:ptCount val="4"/>
                <c:pt idx="0">
                  <c:v>3.5548387096774192</c:v>
                </c:pt>
                <c:pt idx="1">
                  <c:v>3.3549618320610688</c:v>
                </c:pt>
                <c:pt idx="2">
                  <c:v>2.9563318777292578</c:v>
                </c:pt>
                <c:pt idx="3">
                  <c:v>2.3969849246231156</c:v>
                </c:pt>
              </c:numCache>
            </c:numRef>
          </c:val>
          <c:extLst>
            <c:ext xmlns:c16="http://schemas.microsoft.com/office/drawing/2014/chart" uri="{C3380CC4-5D6E-409C-BE32-E72D297353CC}">
              <c16:uniqueId val="{00000000-8298-F541-80A4-591D26A829CE}"/>
            </c:ext>
          </c:extLst>
        </c:ser>
        <c:dLbls>
          <c:showLegendKey val="0"/>
          <c:showVal val="0"/>
          <c:showCatName val="0"/>
          <c:showSerName val="0"/>
          <c:showPercent val="0"/>
          <c:showBubbleSize val="0"/>
        </c:dLbls>
        <c:gapWidth val="219"/>
        <c:overlap val="-27"/>
        <c:axId val="1266181344"/>
        <c:axId val="409696800"/>
      </c:barChart>
      <c:catAx>
        <c:axId val="12661813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Quarter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9696800"/>
        <c:crosses val="autoZero"/>
        <c:auto val="1"/>
        <c:lblAlgn val="ctr"/>
        <c:lblOffset val="100"/>
        <c:noMultiLvlLbl val="0"/>
      </c:catAx>
      <c:valAx>
        <c:axId val="409696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Rating</a:t>
                </a:r>
              </a:p>
            </c:rich>
          </c:tx>
          <c:layout>
            <c:manualLayout>
              <c:xMode val="edge"/>
              <c:yMode val="edge"/>
              <c:x val="9.4127883089366704E-2"/>
              <c:y val="0.4290016456813060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6181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[Newwheels_AssiaUmuhoza.xml]Total Customers q.1!PivotTable13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 5 Vehicle Makers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727788123812459"/>
          <c:y val="0.25473769642192745"/>
          <c:w val="0.65095129676652042"/>
          <c:h val="0.66402958875454887"/>
        </c:manualLayout>
      </c:layout>
      <c:barChart>
        <c:barDir val="col"/>
        <c:grouping val="clustered"/>
        <c:varyColors val="0"/>
        <c:ser>
          <c:idx val="0"/>
          <c:order val="0"/>
          <c:tx>
            <c:strRef>
              <c:f>'Total Customers q.1'!$E$60:$E$61</c:f>
              <c:strCache>
                <c:ptCount val="1"/>
                <c:pt idx="0">
                  <c:v>Chevrolet</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Customers q.1'!$D$62</c:f>
              <c:strCache>
                <c:ptCount val="1"/>
                <c:pt idx="0">
                  <c:v>Total</c:v>
                </c:pt>
              </c:strCache>
            </c:strRef>
          </c:cat>
          <c:val>
            <c:numRef>
              <c:f>'Total Customers q.1'!$E$62</c:f>
              <c:numCache>
                <c:formatCode>General</c:formatCode>
                <c:ptCount val="1"/>
                <c:pt idx="0">
                  <c:v>83</c:v>
                </c:pt>
              </c:numCache>
            </c:numRef>
          </c:val>
          <c:extLst>
            <c:ext xmlns:c16="http://schemas.microsoft.com/office/drawing/2014/chart" uri="{C3380CC4-5D6E-409C-BE32-E72D297353CC}">
              <c16:uniqueId val="{00000000-7E81-D24F-83C1-4674E1C9BB89}"/>
            </c:ext>
          </c:extLst>
        </c:ser>
        <c:ser>
          <c:idx val="1"/>
          <c:order val="1"/>
          <c:tx>
            <c:strRef>
              <c:f>'Total Customers q.1'!$F$60:$F$61</c:f>
              <c:strCache>
                <c:ptCount val="1"/>
                <c:pt idx="0">
                  <c:v>Dodge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Customers q.1'!$D$62</c:f>
              <c:strCache>
                <c:ptCount val="1"/>
                <c:pt idx="0">
                  <c:v>Total</c:v>
                </c:pt>
              </c:strCache>
            </c:strRef>
          </c:cat>
          <c:val>
            <c:numRef>
              <c:f>'Total Customers q.1'!$F$62</c:f>
              <c:numCache>
                <c:formatCode>General</c:formatCode>
                <c:ptCount val="1"/>
                <c:pt idx="0">
                  <c:v>50</c:v>
                </c:pt>
              </c:numCache>
            </c:numRef>
          </c:val>
          <c:extLst>
            <c:ext xmlns:c16="http://schemas.microsoft.com/office/drawing/2014/chart" uri="{C3380CC4-5D6E-409C-BE32-E72D297353CC}">
              <c16:uniqueId val="{00000001-7E81-D24F-83C1-4674E1C9BB89}"/>
            </c:ext>
          </c:extLst>
        </c:ser>
        <c:ser>
          <c:idx val="2"/>
          <c:order val="2"/>
          <c:tx>
            <c:strRef>
              <c:f>'Total Customers q.1'!$G$60:$G$61</c:f>
              <c:strCache>
                <c:ptCount val="1"/>
                <c:pt idx="0">
                  <c:v>Ford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Customers q.1'!$D$62</c:f>
              <c:strCache>
                <c:ptCount val="1"/>
                <c:pt idx="0">
                  <c:v>Total</c:v>
                </c:pt>
              </c:strCache>
            </c:strRef>
          </c:cat>
          <c:val>
            <c:numRef>
              <c:f>'Total Customers q.1'!$G$62</c:f>
              <c:numCache>
                <c:formatCode>General</c:formatCode>
                <c:ptCount val="1"/>
                <c:pt idx="0">
                  <c:v>63</c:v>
                </c:pt>
              </c:numCache>
            </c:numRef>
          </c:val>
          <c:extLst>
            <c:ext xmlns:c16="http://schemas.microsoft.com/office/drawing/2014/chart" uri="{C3380CC4-5D6E-409C-BE32-E72D297353CC}">
              <c16:uniqueId val="{00000002-7E81-D24F-83C1-4674E1C9BB89}"/>
            </c:ext>
          </c:extLst>
        </c:ser>
        <c:ser>
          <c:idx val="3"/>
          <c:order val="3"/>
          <c:tx>
            <c:strRef>
              <c:f>'Total Customers q.1'!$H$60:$H$61</c:f>
              <c:strCache>
                <c:ptCount val="1"/>
                <c:pt idx="0">
                  <c:v>Pontiac</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Customers q.1'!$D$62</c:f>
              <c:strCache>
                <c:ptCount val="1"/>
                <c:pt idx="0">
                  <c:v>Total</c:v>
                </c:pt>
              </c:strCache>
            </c:strRef>
          </c:cat>
          <c:val>
            <c:numRef>
              <c:f>'Total Customers q.1'!$H$62</c:f>
              <c:numCache>
                <c:formatCode>General</c:formatCode>
                <c:ptCount val="1"/>
                <c:pt idx="0">
                  <c:v>50</c:v>
                </c:pt>
              </c:numCache>
            </c:numRef>
          </c:val>
          <c:extLst>
            <c:ext xmlns:c16="http://schemas.microsoft.com/office/drawing/2014/chart" uri="{C3380CC4-5D6E-409C-BE32-E72D297353CC}">
              <c16:uniqueId val="{00000003-7E81-D24F-83C1-4674E1C9BB89}"/>
            </c:ext>
          </c:extLst>
        </c:ser>
        <c:ser>
          <c:idx val="4"/>
          <c:order val="4"/>
          <c:tx>
            <c:strRef>
              <c:f>'Total Customers q.1'!$I$60:$I$61</c:f>
              <c:strCache>
                <c:ptCount val="1"/>
                <c:pt idx="0">
                  <c:v>Toyota</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Customers q.1'!$D$62</c:f>
              <c:strCache>
                <c:ptCount val="1"/>
                <c:pt idx="0">
                  <c:v>Total</c:v>
                </c:pt>
              </c:strCache>
            </c:strRef>
          </c:cat>
          <c:val>
            <c:numRef>
              <c:f>'Total Customers q.1'!$I$62</c:f>
              <c:numCache>
                <c:formatCode>General</c:formatCode>
                <c:ptCount val="1"/>
                <c:pt idx="0">
                  <c:v>52</c:v>
                </c:pt>
              </c:numCache>
            </c:numRef>
          </c:val>
          <c:extLst>
            <c:ext xmlns:c16="http://schemas.microsoft.com/office/drawing/2014/chart" uri="{C3380CC4-5D6E-409C-BE32-E72D297353CC}">
              <c16:uniqueId val="{00000004-7E81-D24F-83C1-4674E1C9BB89}"/>
            </c:ext>
          </c:extLst>
        </c:ser>
        <c:ser>
          <c:idx val="5"/>
          <c:order val="5"/>
          <c:tx>
            <c:strRef>
              <c:f>'Total Customers q.1'!$J$60:$J$61</c:f>
              <c:strCache>
                <c:ptCount val="1"/>
                <c:pt idx="0">
                  <c:v>(blank)</c:v>
                </c:pt>
              </c:strCache>
            </c:strRef>
          </c:tx>
          <c:spPr>
            <a:solidFill>
              <a:schemeClr val="accent6"/>
            </a:solidFill>
            <a:ln>
              <a:noFill/>
            </a:ln>
            <a:effectLst/>
          </c:spPr>
          <c:invertIfNegative val="0"/>
          <c:cat>
            <c:strRef>
              <c:f>'Total Customers q.1'!$D$62</c:f>
              <c:strCache>
                <c:ptCount val="1"/>
                <c:pt idx="0">
                  <c:v>Total</c:v>
                </c:pt>
              </c:strCache>
            </c:strRef>
          </c:cat>
          <c:val>
            <c:numRef>
              <c:f>'Total Customers q.1'!$J$62</c:f>
              <c:numCache>
                <c:formatCode>General</c:formatCode>
                <c:ptCount val="1"/>
              </c:numCache>
            </c:numRef>
          </c:val>
          <c:extLst>
            <c:ext xmlns:c16="http://schemas.microsoft.com/office/drawing/2014/chart" uri="{C3380CC4-5D6E-409C-BE32-E72D297353CC}">
              <c16:uniqueId val="{00000005-7E81-D24F-83C1-4674E1C9BB89}"/>
            </c:ext>
          </c:extLst>
        </c:ser>
        <c:dLbls>
          <c:showLegendKey val="0"/>
          <c:showVal val="0"/>
          <c:showCatName val="0"/>
          <c:showSerName val="0"/>
          <c:showPercent val="0"/>
          <c:showBubbleSize val="0"/>
        </c:dLbls>
        <c:gapWidth val="219"/>
        <c:overlap val="-27"/>
        <c:axId val="447194416"/>
        <c:axId val="447351920"/>
      </c:barChart>
      <c:catAx>
        <c:axId val="447194416"/>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Vehicle maker</a:t>
                </a:r>
              </a:p>
            </c:rich>
          </c:tx>
          <c:layout>
            <c:manualLayout>
              <c:xMode val="edge"/>
              <c:yMode val="edge"/>
              <c:x val="0.42193854703900469"/>
              <c:y val="0.9162017668203605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47351920"/>
        <c:crosses val="autoZero"/>
        <c:auto val="1"/>
        <c:lblAlgn val="ctr"/>
        <c:lblOffset val="100"/>
        <c:noMultiLvlLbl val="0"/>
      </c:catAx>
      <c:valAx>
        <c:axId val="447351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customers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1944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[Newwheels_AssiaUmuhoza.xml]Total Customers q.1!PivotTable14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Orders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'Total Customers q.1'!$E$80</c:f>
              <c:strCache>
                <c:ptCount val="1"/>
                <c:pt idx="0">
                  <c:v>Total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Customers q.1'!$D$81:$D$85</c:f>
              <c:strCache>
                <c:ptCount val="4"/>
                <c:pt idx="0">
                  <c:v>1</c:v>
                </c:pt>
                <c:pt idx="1">
                  <c:v>2</c:v>
                </c:pt>
                <c:pt idx="2">
                  <c:v>3</c:v>
                </c:pt>
                <c:pt idx="3">
                  <c:v>4</c:v>
                </c:pt>
              </c:strCache>
            </c:strRef>
          </c:cat>
          <c:val>
            <c:numRef>
              <c:f>'Total Customers q.1'!$E$81:$E$85</c:f>
              <c:numCache>
                <c:formatCode>General</c:formatCode>
                <c:ptCount val="4"/>
                <c:pt idx="0">
                  <c:v>310</c:v>
                </c:pt>
                <c:pt idx="1">
                  <c:v>262</c:v>
                </c:pt>
                <c:pt idx="2">
                  <c:v>229</c:v>
                </c:pt>
                <c:pt idx="3">
                  <c:v>199</c:v>
                </c:pt>
              </c:numCache>
            </c:numRef>
          </c:val>
          <c:extLst>
            <c:ext xmlns:c16="http://schemas.microsoft.com/office/drawing/2014/chart" uri="{C3380CC4-5D6E-409C-BE32-E72D297353CC}">
              <c16:uniqueId val="{00000000-35CA-BD48-8143-CBB7CDB9E7C5}"/>
            </c:ext>
          </c:extLst>
        </c:ser>
        <c:dLbls>
          <c:showLegendKey val="0"/>
          <c:showVal val="0"/>
          <c:showCatName val="0"/>
          <c:showSerName val="0"/>
          <c:showPercent val="0"/>
          <c:showBubbleSize val="0"/>
        </c:dLbls>
        <c:gapWidth val="219"/>
        <c:overlap val="-27"/>
        <c:axId val="943916351"/>
        <c:axId val="944048703"/>
      </c:barChart>
      <c:catAx>
        <c:axId val="9439163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Quarter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4048703"/>
        <c:crosses val="autoZero"/>
        <c:auto val="1"/>
        <c:lblAlgn val="ctr"/>
        <c:lblOffset val="100"/>
        <c:noMultiLvlLbl val="0"/>
      </c:catAx>
      <c:valAx>
        <c:axId val="944048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Orders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916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[Newwheels_AssiaUmuhoza.xml]Total Customers q.1!PivotTable15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Quarter on Quarter percentage chage in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940595038865628"/>
          <c:y val="0.26971269906962941"/>
          <c:w val="0.58069117990530184"/>
          <c:h val="0.58000621268984121"/>
        </c:manualLayout>
      </c:layout>
      <c:barChart>
        <c:barDir val="col"/>
        <c:grouping val="clustered"/>
        <c:varyColors val="0"/>
        <c:ser>
          <c:idx val="0"/>
          <c:order val="0"/>
          <c:tx>
            <c:strRef>
              <c:f>'Total Customers q.1'!$E$95</c:f>
              <c:strCache>
                <c:ptCount val="1"/>
                <c:pt idx="0">
                  <c:v>Total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Customers q.1'!$D$96:$D$100</c:f>
              <c:strCache>
                <c:ptCount val="4"/>
                <c:pt idx="0">
                  <c:v>1</c:v>
                </c:pt>
                <c:pt idx="1">
                  <c:v>2</c:v>
                </c:pt>
                <c:pt idx="2">
                  <c:v>3</c:v>
                </c:pt>
                <c:pt idx="3">
                  <c:v>4</c:v>
                </c:pt>
              </c:strCache>
            </c:strRef>
          </c:cat>
          <c:val>
            <c:numRef>
              <c:f>'Total Customers q.1'!$E$96:$E$100</c:f>
              <c:numCache>
                <c:formatCode>0.0</c:formatCode>
                <c:ptCount val="4"/>
                <c:pt idx="0">
                  <c:v>0</c:v>
                </c:pt>
                <c:pt idx="1">
                  <c:v>5.3768984859809903</c:v>
                </c:pt>
                <c:pt idx="2">
                  <c:v>2.7951406686092901</c:v>
                </c:pt>
                <c:pt idx="3">
                  <c:v>4.7172831365512096</c:v>
                </c:pt>
              </c:numCache>
            </c:numRef>
          </c:val>
          <c:extLst>
            <c:ext xmlns:c16="http://schemas.microsoft.com/office/drawing/2014/chart" uri="{C3380CC4-5D6E-409C-BE32-E72D297353CC}">
              <c16:uniqueId val="{00000000-BB37-9445-91CF-EAA9F45B8D95}"/>
            </c:ext>
          </c:extLst>
        </c:ser>
        <c:dLbls>
          <c:showLegendKey val="0"/>
          <c:showVal val="0"/>
          <c:showCatName val="0"/>
          <c:showSerName val="0"/>
          <c:showPercent val="0"/>
          <c:showBubbleSize val="0"/>
        </c:dLbls>
        <c:gapWidth val="219"/>
        <c:overlap val="-27"/>
        <c:axId val="115101248"/>
        <c:axId val="115102896"/>
      </c:barChart>
      <c:catAx>
        <c:axId val="1151012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Quarter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102896"/>
        <c:crosses val="autoZero"/>
        <c:auto val="1"/>
        <c:lblAlgn val="ctr"/>
        <c:lblOffset val="100"/>
        <c:noMultiLvlLbl val="0"/>
      </c:catAx>
      <c:valAx>
        <c:axId val="115102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1012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Revenue and Orders by Quarter</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5411007027865279"/>
          <c:y val="0.23864973151866228"/>
          <c:w val="0.45380404996235391"/>
          <c:h val="0.49195179585173504"/>
        </c:manualLayout>
      </c:layout>
      <c:lineChart>
        <c:grouping val="standard"/>
        <c:varyColors val="0"/>
        <c:ser>
          <c:idx val="0"/>
          <c:order val="0"/>
          <c:tx>
            <c:v>Series1</c:v>
          </c:tx>
          <c:spPr>
            <a:ln w="34925" cap="rnd">
              <a:solidFill>
                <a:schemeClr val="accent5"/>
              </a:solidFill>
              <a:round/>
            </a:ln>
            <a:effectLst>
              <a:outerShdw blurRad="57150" dist="19050" dir="5400000" algn="ctr" rotWithShape="0">
                <a:srgbClr val="000000">
                  <a:alpha val="63000"/>
                </a:srgbClr>
              </a:outerShdw>
            </a:effectLst>
          </c:spPr>
          <c:marker>
            <c:symbol val="none"/>
          </c:marker>
          <c:cat>
            <c:numLit>
              <c:formatCode>General</c:formatCode>
              <c:ptCount val="4"/>
              <c:pt idx="0">
                <c:v>1</c:v>
              </c:pt>
              <c:pt idx="1">
                <c:v>2</c:v>
              </c:pt>
              <c:pt idx="2">
                <c:v>3</c:v>
              </c:pt>
              <c:pt idx="3">
                <c:v>4</c:v>
              </c:pt>
            </c:numLit>
          </c:cat>
          <c:val>
            <c:numLit>
              <c:formatCode>General</c:formatCode>
              <c:ptCount val="4"/>
              <c:pt idx="0">
                <c:v>39421580.159295999</c:v>
              </c:pt>
              <c:pt idx="1">
                <c:v>32715830.339961998</c:v>
              </c:pt>
              <c:pt idx="2">
                <c:v>29229896.193649001</c:v>
              </c:pt>
              <c:pt idx="3">
                <c:v>23346779.630605999</c:v>
              </c:pt>
            </c:numLit>
          </c:val>
          <c:smooth val="0"/>
          <c:extLst>
            <c:ext xmlns:c16="http://schemas.microsoft.com/office/drawing/2014/chart" uri="{C3380CC4-5D6E-409C-BE32-E72D297353CC}">
              <c16:uniqueId val="{00000000-F60A-7649-A738-A5C293EC39A4}"/>
            </c:ext>
          </c:extLst>
        </c:ser>
        <c:ser>
          <c:idx val="1"/>
          <c:order val="1"/>
          <c:tx>
            <c:v>Series2</c:v>
          </c:tx>
          <c:spPr>
            <a:ln w="34925" cap="rnd">
              <a:solidFill>
                <a:schemeClr val="accent2"/>
              </a:solidFill>
              <a:round/>
            </a:ln>
            <a:effectLst>
              <a:outerShdw blurRad="57150" dist="19050" dir="5400000" algn="ctr" rotWithShape="0">
                <a:srgbClr val="000000">
                  <a:alpha val="63000"/>
                </a:srgbClr>
              </a:outerShdw>
            </a:effectLst>
          </c:spPr>
          <c:marker>
            <c:symbol val="none"/>
          </c:marker>
          <c:cat>
            <c:numLit>
              <c:formatCode>General</c:formatCode>
              <c:ptCount val="4"/>
              <c:pt idx="0">
                <c:v>1</c:v>
              </c:pt>
              <c:pt idx="1">
                <c:v>2</c:v>
              </c:pt>
              <c:pt idx="2">
                <c:v>3</c:v>
              </c:pt>
              <c:pt idx="3">
                <c:v>4</c:v>
              </c:pt>
            </c:numLit>
          </c:cat>
          <c:val>
            <c:numLit>
              <c:formatCode>General</c:formatCode>
              <c:ptCount val="4"/>
              <c:pt idx="0">
                <c:v>310</c:v>
              </c:pt>
              <c:pt idx="1">
                <c:v>262</c:v>
              </c:pt>
              <c:pt idx="2">
                <c:v>229</c:v>
              </c:pt>
              <c:pt idx="3">
                <c:v>199</c:v>
              </c:pt>
            </c:numLit>
          </c:val>
          <c:smooth val="0"/>
          <c:extLst>
            <c:ext xmlns:c16="http://schemas.microsoft.com/office/drawing/2014/chart" uri="{C3380CC4-5D6E-409C-BE32-E72D297353CC}">
              <c16:uniqueId val="{00000001-F60A-7649-A738-A5C293EC39A4}"/>
            </c:ext>
          </c:extLst>
        </c:ser>
        <c:dLbls>
          <c:showLegendKey val="0"/>
          <c:showVal val="0"/>
          <c:showCatName val="0"/>
          <c:showSerName val="0"/>
          <c:showPercent val="0"/>
          <c:showBubbleSize val="0"/>
        </c:dLbls>
        <c:smooth val="0"/>
        <c:axId val="1329196336"/>
        <c:axId val="1329193616"/>
      </c:lineChart>
      <c:catAx>
        <c:axId val="132919633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Quarter</a:t>
                </a:r>
              </a:p>
            </c:rich>
          </c:tx>
          <c:layout>
            <c:manualLayout>
              <c:xMode val="edge"/>
              <c:yMode val="edge"/>
              <c:x val="0.41909166483671612"/>
              <c:y val="0.7997548414556288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9193616"/>
        <c:crosses val="autoZero"/>
        <c:auto val="1"/>
        <c:lblAlgn val="ctr"/>
        <c:lblOffset val="100"/>
        <c:noMultiLvlLbl val="0"/>
      </c:catAx>
      <c:valAx>
        <c:axId val="1329193616"/>
        <c:scaling>
          <c:logBase val="10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919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[Newwheels_AssiaUmuhoza.xml]Total Customers q.1!PivotTable18</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Shipping days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013505097944536"/>
          <c:y val="0.24048431173674212"/>
          <c:w val="0.6292255165259335"/>
          <c:h val="0.60827792745518161"/>
        </c:manualLayout>
      </c:layout>
      <c:barChart>
        <c:barDir val="col"/>
        <c:grouping val="clustered"/>
        <c:varyColors val="0"/>
        <c:ser>
          <c:idx val="0"/>
          <c:order val="0"/>
          <c:tx>
            <c:strRef>
              <c:f>'Total Customers q.1'!$E$200</c:f>
              <c:strCache>
                <c:ptCount val="1"/>
                <c:pt idx="0">
                  <c:v>Total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Customers q.1'!$D$201:$D$205</c:f>
              <c:strCache>
                <c:ptCount val="4"/>
                <c:pt idx="0">
                  <c:v>1</c:v>
                </c:pt>
                <c:pt idx="1">
                  <c:v>2</c:v>
                </c:pt>
                <c:pt idx="2">
                  <c:v>3</c:v>
                </c:pt>
                <c:pt idx="3">
                  <c:v>4</c:v>
                </c:pt>
              </c:strCache>
            </c:strRef>
          </c:cat>
          <c:val>
            <c:numRef>
              <c:f>'Total Customers q.1'!$E$201:$E$205</c:f>
              <c:numCache>
                <c:formatCode>0.0</c:formatCode>
                <c:ptCount val="4"/>
                <c:pt idx="0">
                  <c:v>57.167700000000004</c:v>
                </c:pt>
                <c:pt idx="1">
                  <c:v>71.110699999999994</c:v>
                </c:pt>
                <c:pt idx="2">
                  <c:v>117.7555</c:v>
                </c:pt>
                <c:pt idx="3">
                  <c:v>174.09549999999999</c:v>
                </c:pt>
              </c:numCache>
            </c:numRef>
          </c:val>
          <c:extLst>
            <c:ext xmlns:c16="http://schemas.microsoft.com/office/drawing/2014/chart" uri="{C3380CC4-5D6E-409C-BE32-E72D297353CC}">
              <c16:uniqueId val="{00000000-E506-FE49-92D3-FE97030CA8B6}"/>
            </c:ext>
          </c:extLst>
        </c:ser>
        <c:dLbls>
          <c:showLegendKey val="0"/>
          <c:showVal val="0"/>
          <c:showCatName val="0"/>
          <c:showSerName val="0"/>
          <c:showPercent val="0"/>
          <c:showBubbleSize val="0"/>
        </c:dLbls>
        <c:gapWidth val="219"/>
        <c:overlap val="-27"/>
        <c:axId val="2016290127"/>
        <c:axId val="2016240847"/>
      </c:barChart>
      <c:catAx>
        <c:axId val="20162901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Quarter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6240847"/>
        <c:crosses val="autoZero"/>
        <c:auto val="1"/>
        <c:lblAlgn val="ctr"/>
        <c:lblOffset val="100"/>
        <c:noMultiLvlLbl val="0"/>
      </c:catAx>
      <c:valAx>
        <c:axId val="2016240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Average</a:t>
                </a:r>
                <a:r>
                  <a:rPr lang="en-US" baseline="0" dirty="0"/>
                  <a:t> Discount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62901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0.06808</cdr:x>
      <cdr:y>0.21785</cdr:y>
    </cdr:from>
    <cdr:to>
      <cdr:x>0.09874</cdr:x>
      <cdr:y>0.84697</cdr:y>
    </cdr:to>
    <cdr:sp macro="" textlink="">
      <cdr:nvSpPr>
        <cdr:cNvPr id="2" name="TextBox 1">
          <a:extLst xmlns:a="http://schemas.openxmlformats.org/drawingml/2006/main">
            <a:ext uri="{FF2B5EF4-FFF2-40B4-BE49-F238E27FC236}">
              <a16:creationId xmlns:a16="http://schemas.microsoft.com/office/drawing/2014/main" id="{1C4F015A-3048-BC0C-7D52-DFAE9C49660D}"/>
            </a:ext>
          </a:extLst>
        </cdr:cNvPr>
        <cdr:cNvSpPr txBox="1"/>
      </cdr:nvSpPr>
      <cdr:spPr>
        <a:xfrm xmlns:a="http://schemas.openxmlformats.org/drawingml/2006/main" rot="20314595">
          <a:off x="547914" y="464911"/>
          <a:ext cx="246743" cy="134257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2/24/24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02300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56684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302898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961322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942554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6533128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SQL and databases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NEW WHEELS PROJECT REPORT</a:t>
            </a:r>
          </a:p>
        </p:txBody>
      </p:sp>
      <p:sp>
        <p:nvSpPr>
          <p:cNvPr id="4" name="TextBox 3">
            <a:extLst>
              <a:ext uri="{FF2B5EF4-FFF2-40B4-BE49-F238E27FC236}">
                <a16:creationId xmlns:a16="http://schemas.microsoft.com/office/drawing/2014/main" id="{5909444C-8562-5548-80BD-12B7C32B8F43}"/>
              </a:ext>
            </a:extLst>
          </p:cNvPr>
          <p:cNvSpPr txBox="1"/>
          <p:nvPr/>
        </p:nvSpPr>
        <p:spPr>
          <a:xfrm>
            <a:off x="9590048" y="6266985"/>
            <a:ext cx="2319453" cy="369332"/>
          </a:xfrm>
          <a:prstGeom prst="rect">
            <a:avLst/>
          </a:prstGeom>
          <a:noFill/>
        </p:spPr>
        <p:txBody>
          <a:bodyPr wrap="square" rtlCol="0">
            <a:spAutoFit/>
          </a:bodyPr>
          <a:lstStyle/>
          <a:p>
            <a:r>
              <a:rPr lang="en-US" dirty="0" err="1"/>
              <a:t>By:Assia</a:t>
            </a:r>
            <a:r>
              <a:rPr lang="en-US" dirty="0"/>
              <a:t> </a:t>
            </a:r>
            <a:r>
              <a:rPr lang="en-US" dirty="0" err="1"/>
              <a:t>Umuhoza</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C4D7-3FD5-5CCE-270C-6DDE1DF3182D}"/>
              </a:ext>
            </a:extLst>
          </p:cNvPr>
          <p:cNvSpPr>
            <a:spLocks noGrp="1"/>
          </p:cNvSpPr>
          <p:nvPr>
            <p:ph type="title"/>
          </p:nvPr>
        </p:nvSpPr>
        <p:spPr>
          <a:xfrm>
            <a:off x="1362075" y="1671639"/>
            <a:ext cx="6343418" cy="1204912"/>
          </a:xfrm>
        </p:spPr>
        <p:txBody>
          <a:bodyPr>
            <a:normAutofit/>
          </a:bodyPr>
          <a:lstStyle/>
          <a:p>
            <a:r>
              <a:rPr lang="en-US" sz="4000" b="1" dirty="0">
                <a:solidFill>
                  <a:schemeClr val="bg1"/>
                </a:solidFill>
              </a:rPr>
              <a:t>SHIPPING METRICS</a:t>
            </a:r>
          </a:p>
        </p:txBody>
      </p:sp>
      <p:sp>
        <p:nvSpPr>
          <p:cNvPr id="5" name="Slide Number Placeholder 4">
            <a:extLst>
              <a:ext uri="{FF2B5EF4-FFF2-40B4-BE49-F238E27FC236}">
                <a16:creationId xmlns:a16="http://schemas.microsoft.com/office/drawing/2014/main" id="{B9CBACA2-0504-EEC1-ABBD-FDBA117970B9}"/>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689798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B389-E6B4-99E4-2DB3-698AC43CDD17}"/>
              </a:ext>
            </a:extLst>
          </p:cNvPr>
          <p:cNvSpPr>
            <a:spLocks noGrp="1"/>
          </p:cNvSpPr>
          <p:nvPr>
            <p:ph type="title"/>
          </p:nvPr>
        </p:nvSpPr>
        <p:spPr/>
        <p:txBody>
          <a:bodyPr/>
          <a:lstStyle/>
          <a:p>
            <a:r>
              <a:rPr lang="en-US" dirty="0"/>
              <a:t>Trend of Revenue and Orders by quarter</a:t>
            </a:r>
          </a:p>
        </p:txBody>
      </p:sp>
      <p:sp>
        <p:nvSpPr>
          <p:cNvPr id="4" name="Slide Number Placeholder 3">
            <a:extLst>
              <a:ext uri="{FF2B5EF4-FFF2-40B4-BE49-F238E27FC236}">
                <a16:creationId xmlns:a16="http://schemas.microsoft.com/office/drawing/2014/main" id="{B2058480-44A7-EBE3-724E-64E47CB35CF4}"/>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7" name="TextBox 6">
            <a:extLst>
              <a:ext uri="{FF2B5EF4-FFF2-40B4-BE49-F238E27FC236}">
                <a16:creationId xmlns:a16="http://schemas.microsoft.com/office/drawing/2014/main" id="{1020BDA1-90C6-531A-34C1-25189ECC719F}"/>
              </a:ext>
            </a:extLst>
          </p:cNvPr>
          <p:cNvSpPr txBox="1"/>
          <p:nvPr/>
        </p:nvSpPr>
        <p:spPr>
          <a:xfrm>
            <a:off x="1357086" y="4656251"/>
            <a:ext cx="6796314" cy="738664"/>
          </a:xfrm>
          <a:prstGeom prst="rect">
            <a:avLst/>
          </a:prstGeom>
          <a:noFill/>
        </p:spPr>
        <p:txBody>
          <a:bodyPr wrap="square" rtlCol="0">
            <a:spAutoFit/>
          </a:bodyPr>
          <a:lstStyle/>
          <a:p>
            <a:r>
              <a:rPr lang="en-US" dirty="0"/>
              <a:t>Observations/Findings</a:t>
            </a:r>
          </a:p>
          <a:p>
            <a:pPr marL="285750" indent="-285750">
              <a:buFont typeface="Arial" panose="020B0604020202020204" pitchFamily="34" charset="0"/>
              <a:buChar char="•"/>
            </a:pPr>
            <a:r>
              <a:rPr lang="en-US" sz="1200" dirty="0"/>
              <a:t>Revenue continues to decline by quarter due to the decline in orders.</a:t>
            </a:r>
          </a:p>
          <a:p>
            <a:endParaRPr lang="en-US" sz="1200" dirty="0"/>
          </a:p>
        </p:txBody>
      </p:sp>
      <p:graphicFrame>
        <p:nvGraphicFramePr>
          <p:cNvPr id="8" name="Chart Placeholder 7">
            <a:extLst>
              <a:ext uri="{FF2B5EF4-FFF2-40B4-BE49-F238E27FC236}">
                <a16:creationId xmlns:a16="http://schemas.microsoft.com/office/drawing/2014/main" id="{D144E790-B5F0-91FC-7927-D4B9FED87033}"/>
              </a:ext>
            </a:extLst>
          </p:cNvPr>
          <p:cNvGraphicFramePr>
            <a:graphicFrameLocks noGrp="1"/>
          </p:cNvGraphicFramePr>
          <p:nvPr>
            <p:ph type="chart" sz="quarter" idx="13"/>
            <p:extLst>
              <p:ext uri="{D42A27DB-BD31-4B8C-83A1-F6EECF244321}">
                <p14:modId xmlns:p14="http://schemas.microsoft.com/office/powerpoint/2010/main" val="581442942"/>
              </p:ext>
            </p:extLst>
          </p:nvPr>
        </p:nvGraphicFramePr>
        <p:xfrm>
          <a:off x="2185639" y="2111375"/>
          <a:ext cx="7790986" cy="22450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4555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B389-E6B4-99E4-2DB3-698AC43CDD17}"/>
              </a:ext>
            </a:extLst>
          </p:cNvPr>
          <p:cNvSpPr>
            <a:spLocks noGrp="1"/>
          </p:cNvSpPr>
          <p:nvPr>
            <p:ph type="title"/>
          </p:nvPr>
        </p:nvSpPr>
        <p:spPr/>
        <p:txBody>
          <a:bodyPr/>
          <a:lstStyle/>
          <a:p>
            <a:r>
              <a:rPr lang="en-US" dirty="0"/>
              <a:t>AVERAGE DISCOUNT OFFERED BY CREDIT CARD TYPE</a:t>
            </a:r>
          </a:p>
        </p:txBody>
      </p:sp>
      <p:graphicFrame>
        <p:nvGraphicFramePr>
          <p:cNvPr id="11" name="Table Placeholder 10">
            <a:extLst>
              <a:ext uri="{FF2B5EF4-FFF2-40B4-BE49-F238E27FC236}">
                <a16:creationId xmlns:a16="http://schemas.microsoft.com/office/drawing/2014/main" id="{10893907-39DD-9310-F839-83B814AD08E6}"/>
              </a:ext>
            </a:extLst>
          </p:cNvPr>
          <p:cNvGraphicFramePr>
            <a:graphicFrameLocks noGrp="1"/>
          </p:cNvGraphicFramePr>
          <p:nvPr>
            <p:ph type="tbl" sz="quarter" idx="14"/>
            <p:extLst>
              <p:ext uri="{D42A27DB-BD31-4B8C-83A1-F6EECF244321}">
                <p14:modId xmlns:p14="http://schemas.microsoft.com/office/powerpoint/2010/main" val="3368454236"/>
              </p:ext>
            </p:extLst>
          </p:nvPr>
        </p:nvGraphicFramePr>
        <p:xfrm>
          <a:off x="3731941" y="1590907"/>
          <a:ext cx="3323064" cy="3177972"/>
        </p:xfrm>
        <a:graphic>
          <a:graphicData uri="http://schemas.openxmlformats.org/drawingml/2006/table">
            <a:tbl>
              <a:tblPr/>
              <a:tblGrid>
                <a:gridCol w="1965996">
                  <a:extLst>
                    <a:ext uri="{9D8B030D-6E8A-4147-A177-3AD203B41FA5}">
                      <a16:colId xmlns:a16="http://schemas.microsoft.com/office/drawing/2014/main" val="148972021"/>
                    </a:ext>
                  </a:extLst>
                </a:gridCol>
                <a:gridCol w="1357068">
                  <a:extLst>
                    <a:ext uri="{9D8B030D-6E8A-4147-A177-3AD203B41FA5}">
                      <a16:colId xmlns:a16="http://schemas.microsoft.com/office/drawing/2014/main" val="184603806"/>
                    </a:ext>
                  </a:extLst>
                </a:gridCol>
              </a:tblGrid>
              <a:tr h="170297">
                <a:tc>
                  <a:txBody>
                    <a:bodyPr/>
                    <a:lstStyle/>
                    <a:p>
                      <a:pPr algn="l" fontAlgn="b"/>
                      <a:r>
                        <a:rPr lang="en-US" sz="1100" b="1" i="0" u="none" strike="noStrike">
                          <a:solidFill>
                            <a:srgbClr val="000000"/>
                          </a:solidFill>
                          <a:effectLst/>
                          <a:latin typeface="Calibri" panose="020F0502020204030204" pitchFamily="34" charset="0"/>
                        </a:rPr>
                        <a:t>Credit Type</a:t>
                      </a:r>
                    </a:p>
                  </a:txBody>
                  <a:tcPr marL="8914" marR="8914" marT="8914"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Discount</a:t>
                      </a:r>
                    </a:p>
                  </a:txBody>
                  <a:tcPr marL="8914" marR="8914" marT="8914"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32935223"/>
                  </a:ext>
                </a:extLst>
              </a:tr>
              <a:tr h="170297">
                <a:tc>
                  <a:txBody>
                    <a:bodyPr/>
                    <a:lstStyle/>
                    <a:p>
                      <a:pPr algn="l" fontAlgn="b"/>
                      <a:r>
                        <a:rPr lang="en-US" sz="1100" b="0" i="0" u="none" strike="noStrike" dirty="0">
                          <a:solidFill>
                            <a:srgbClr val="000000"/>
                          </a:solidFill>
                          <a:effectLst/>
                          <a:latin typeface="Calibri" panose="020F0502020204030204" pitchFamily="34" charset="0"/>
                        </a:rPr>
                        <a:t>American express</a:t>
                      </a:r>
                    </a:p>
                  </a:txBody>
                  <a:tcPr marL="8914" marR="8914" marT="8914"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0.62</a:t>
                      </a:r>
                    </a:p>
                  </a:txBody>
                  <a:tcPr marL="8914" marR="8914" marT="8914"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631146839"/>
                  </a:ext>
                </a:extLst>
              </a:tr>
              <a:tr h="170297">
                <a:tc>
                  <a:txBody>
                    <a:bodyPr/>
                    <a:lstStyle/>
                    <a:p>
                      <a:pPr algn="l" fontAlgn="b"/>
                      <a:r>
                        <a:rPr lang="en-US" sz="1100" b="0" i="0" u="none" strike="noStrike" dirty="0">
                          <a:solidFill>
                            <a:srgbClr val="000000"/>
                          </a:solidFill>
                          <a:effectLst/>
                          <a:latin typeface="Calibri" panose="020F0502020204030204" pitchFamily="34" charset="0"/>
                        </a:rPr>
                        <a:t>bankcard</a:t>
                      </a:r>
                    </a:p>
                  </a:txBody>
                  <a:tcPr marL="8914" marR="8914" marT="8914"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0.61</a:t>
                      </a:r>
                    </a:p>
                  </a:txBody>
                  <a:tcPr marL="8914" marR="8914" marT="8914" marB="0" anchor="b">
                    <a:lnL>
                      <a:noFill/>
                    </a:lnL>
                    <a:lnR>
                      <a:noFill/>
                    </a:lnR>
                    <a:lnT>
                      <a:noFill/>
                    </a:lnT>
                    <a:lnB>
                      <a:noFill/>
                    </a:lnB>
                  </a:tcPr>
                </a:tc>
                <a:extLst>
                  <a:ext uri="{0D108BD9-81ED-4DB2-BD59-A6C34878D82A}">
                    <a16:rowId xmlns:a16="http://schemas.microsoft.com/office/drawing/2014/main" val="4077796210"/>
                  </a:ext>
                </a:extLst>
              </a:tr>
              <a:tr h="170297">
                <a:tc>
                  <a:txBody>
                    <a:bodyPr/>
                    <a:lstStyle/>
                    <a:p>
                      <a:pPr algn="l" fontAlgn="b"/>
                      <a:r>
                        <a:rPr lang="en-US" sz="1100" b="0" i="0" u="none" strike="noStrike" dirty="0" err="1">
                          <a:solidFill>
                            <a:srgbClr val="000000"/>
                          </a:solidFill>
                          <a:effectLst/>
                          <a:latin typeface="Calibri" panose="020F0502020204030204" pitchFamily="34" charset="0"/>
                        </a:rPr>
                        <a:t>china</a:t>
                      </a:r>
                      <a:r>
                        <a:rPr lang="en-US" sz="1100" b="0" i="0" u="none" strike="noStrike" dirty="0">
                          <a:solidFill>
                            <a:srgbClr val="000000"/>
                          </a:solidFill>
                          <a:effectLst/>
                          <a:latin typeface="Calibri" panose="020F0502020204030204" pitchFamily="34" charset="0"/>
                        </a:rPr>
                        <a:t>-union pay</a:t>
                      </a:r>
                    </a:p>
                  </a:txBody>
                  <a:tcPr marL="8914" marR="8914" marT="8914"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0.62</a:t>
                      </a:r>
                    </a:p>
                  </a:txBody>
                  <a:tcPr marL="8914" marR="8914" marT="8914" marB="0" anchor="b">
                    <a:lnL>
                      <a:noFill/>
                    </a:lnL>
                    <a:lnR>
                      <a:noFill/>
                    </a:lnR>
                    <a:lnT>
                      <a:noFill/>
                    </a:lnT>
                    <a:lnB>
                      <a:noFill/>
                    </a:lnB>
                  </a:tcPr>
                </a:tc>
                <a:extLst>
                  <a:ext uri="{0D108BD9-81ED-4DB2-BD59-A6C34878D82A}">
                    <a16:rowId xmlns:a16="http://schemas.microsoft.com/office/drawing/2014/main" val="3838077283"/>
                  </a:ext>
                </a:extLst>
              </a:tr>
              <a:tr h="170297">
                <a:tc>
                  <a:txBody>
                    <a:bodyPr/>
                    <a:lstStyle/>
                    <a:p>
                      <a:pPr algn="l" fontAlgn="b"/>
                      <a:r>
                        <a:rPr lang="en-US" sz="1100" b="0" i="0" u="none" strike="noStrike" dirty="0">
                          <a:solidFill>
                            <a:srgbClr val="000000"/>
                          </a:solidFill>
                          <a:effectLst/>
                          <a:latin typeface="Calibri" panose="020F0502020204030204" pitchFamily="34" charset="0"/>
                        </a:rPr>
                        <a:t>diners-club-carte-blanche</a:t>
                      </a:r>
                    </a:p>
                  </a:txBody>
                  <a:tcPr marL="8914" marR="8914" marT="8914"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0.61</a:t>
                      </a:r>
                    </a:p>
                  </a:txBody>
                  <a:tcPr marL="8914" marR="8914" marT="8914" marB="0" anchor="b">
                    <a:lnL>
                      <a:noFill/>
                    </a:lnL>
                    <a:lnR>
                      <a:noFill/>
                    </a:lnR>
                    <a:lnT>
                      <a:noFill/>
                    </a:lnT>
                    <a:lnB>
                      <a:noFill/>
                    </a:lnB>
                  </a:tcPr>
                </a:tc>
                <a:extLst>
                  <a:ext uri="{0D108BD9-81ED-4DB2-BD59-A6C34878D82A}">
                    <a16:rowId xmlns:a16="http://schemas.microsoft.com/office/drawing/2014/main" val="3016715650"/>
                  </a:ext>
                </a:extLst>
              </a:tr>
              <a:tr h="170297">
                <a:tc>
                  <a:txBody>
                    <a:bodyPr/>
                    <a:lstStyle/>
                    <a:p>
                      <a:pPr algn="l" fontAlgn="b"/>
                      <a:r>
                        <a:rPr lang="en-US" sz="1100" b="0" i="0" u="none" strike="noStrike" dirty="0">
                          <a:solidFill>
                            <a:srgbClr val="000000"/>
                          </a:solidFill>
                          <a:effectLst/>
                          <a:latin typeface="Calibri" panose="020F0502020204030204" pitchFamily="34" charset="0"/>
                        </a:rPr>
                        <a:t>diners-club-enroute</a:t>
                      </a:r>
                    </a:p>
                  </a:txBody>
                  <a:tcPr marL="8914" marR="8914" marT="8914"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0.60</a:t>
                      </a:r>
                    </a:p>
                  </a:txBody>
                  <a:tcPr marL="8914" marR="8914" marT="8914" marB="0" anchor="b">
                    <a:lnL>
                      <a:noFill/>
                    </a:lnL>
                    <a:lnR>
                      <a:noFill/>
                    </a:lnR>
                    <a:lnT>
                      <a:noFill/>
                    </a:lnT>
                    <a:lnB>
                      <a:noFill/>
                    </a:lnB>
                  </a:tcPr>
                </a:tc>
                <a:extLst>
                  <a:ext uri="{0D108BD9-81ED-4DB2-BD59-A6C34878D82A}">
                    <a16:rowId xmlns:a16="http://schemas.microsoft.com/office/drawing/2014/main" val="3856480830"/>
                  </a:ext>
                </a:extLst>
              </a:tr>
              <a:tr h="170297">
                <a:tc>
                  <a:txBody>
                    <a:bodyPr/>
                    <a:lstStyle/>
                    <a:p>
                      <a:pPr algn="l" fontAlgn="b"/>
                      <a:r>
                        <a:rPr lang="en-US" sz="1100" b="0" i="0" u="none" strike="noStrike" dirty="0">
                          <a:solidFill>
                            <a:srgbClr val="000000"/>
                          </a:solidFill>
                          <a:effectLst/>
                          <a:latin typeface="Calibri" panose="020F0502020204030204" pitchFamily="34" charset="0"/>
                        </a:rPr>
                        <a:t>diners-club-international</a:t>
                      </a:r>
                    </a:p>
                  </a:txBody>
                  <a:tcPr marL="8914" marR="8914" marT="8914"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0.58</a:t>
                      </a:r>
                    </a:p>
                  </a:txBody>
                  <a:tcPr marL="8914" marR="8914" marT="8914" marB="0" anchor="b">
                    <a:lnL>
                      <a:noFill/>
                    </a:lnL>
                    <a:lnR>
                      <a:noFill/>
                    </a:lnR>
                    <a:lnT>
                      <a:noFill/>
                    </a:lnT>
                    <a:lnB>
                      <a:noFill/>
                    </a:lnB>
                  </a:tcPr>
                </a:tc>
                <a:extLst>
                  <a:ext uri="{0D108BD9-81ED-4DB2-BD59-A6C34878D82A}">
                    <a16:rowId xmlns:a16="http://schemas.microsoft.com/office/drawing/2014/main" val="75756838"/>
                  </a:ext>
                </a:extLst>
              </a:tr>
              <a:tr h="170297">
                <a:tc>
                  <a:txBody>
                    <a:bodyPr/>
                    <a:lstStyle/>
                    <a:p>
                      <a:pPr algn="l" fontAlgn="b"/>
                      <a:r>
                        <a:rPr lang="en-US" sz="1100" b="0" i="0" u="none" strike="noStrike" dirty="0">
                          <a:solidFill>
                            <a:srgbClr val="000000"/>
                          </a:solidFill>
                          <a:effectLst/>
                          <a:latin typeface="Calibri" panose="020F0502020204030204" pitchFamily="34" charset="0"/>
                        </a:rPr>
                        <a:t>diners-club-us-ca</a:t>
                      </a:r>
                    </a:p>
                  </a:txBody>
                  <a:tcPr marL="8914" marR="8914" marT="8914"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0.61</a:t>
                      </a:r>
                    </a:p>
                  </a:txBody>
                  <a:tcPr marL="8914" marR="8914" marT="8914" marB="0" anchor="b">
                    <a:lnL>
                      <a:noFill/>
                    </a:lnL>
                    <a:lnR>
                      <a:noFill/>
                    </a:lnR>
                    <a:lnT>
                      <a:noFill/>
                    </a:lnT>
                    <a:lnB>
                      <a:noFill/>
                    </a:lnB>
                  </a:tcPr>
                </a:tc>
                <a:extLst>
                  <a:ext uri="{0D108BD9-81ED-4DB2-BD59-A6C34878D82A}">
                    <a16:rowId xmlns:a16="http://schemas.microsoft.com/office/drawing/2014/main" val="3134095124"/>
                  </a:ext>
                </a:extLst>
              </a:tr>
              <a:tr h="170297">
                <a:tc>
                  <a:txBody>
                    <a:bodyPr/>
                    <a:lstStyle/>
                    <a:p>
                      <a:pPr algn="l" fontAlgn="b"/>
                      <a:r>
                        <a:rPr lang="en-US" sz="1100" b="0" i="0" u="none" strike="noStrike" dirty="0">
                          <a:solidFill>
                            <a:srgbClr val="000000"/>
                          </a:solidFill>
                          <a:effectLst/>
                          <a:latin typeface="Calibri" panose="020F0502020204030204" pitchFamily="34" charset="0"/>
                        </a:rPr>
                        <a:t>Insta payment</a:t>
                      </a:r>
                    </a:p>
                  </a:txBody>
                  <a:tcPr marL="8914" marR="8914" marT="8914"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0.62</a:t>
                      </a:r>
                    </a:p>
                  </a:txBody>
                  <a:tcPr marL="8914" marR="8914" marT="8914" marB="0" anchor="b">
                    <a:lnL>
                      <a:noFill/>
                    </a:lnL>
                    <a:lnR>
                      <a:noFill/>
                    </a:lnR>
                    <a:lnT>
                      <a:noFill/>
                    </a:lnT>
                    <a:lnB>
                      <a:noFill/>
                    </a:lnB>
                  </a:tcPr>
                </a:tc>
                <a:extLst>
                  <a:ext uri="{0D108BD9-81ED-4DB2-BD59-A6C34878D82A}">
                    <a16:rowId xmlns:a16="http://schemas.microsoft.com/office/drawing/2014/main" val="263586174"/>
                  </a:ext>
                </a:extLst>
              </a:tr>
              <a:tr h="170297">
                <a:tc>
                  <a:txBody>
                    <a:bodyPr/>
                    <a:lstStyle/>
                    <a:p>
                      <a:pPr algn="l" fontAlgn="b"/>
                      <a:r>
                        <a:rPr lang="en-US" sz="1100" b="0" i="0" u="none" strike="noStrike">
                          <a:solidFill>
                            <a:srgbClr val="000000"/>
                          </a:solidFill>
                          <a:effectLst/>
                          <a:latin typeface="Calibri" panose="020F0502020204030204" pitchFamily="34" charset="0"/>
                        </a:rPr>
                        <a:t>jcb</a:t>
                      </a:r>
                    </a:p>
                  </a:txBody>
                  <a:tcPr marL="8914" marR="8914" marT="8914"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0.61</a:t>
                      </a:r>
                    </a:p>
                  </a:txBody>
                  <a:tcPr marL="8914" marR="8914" marT="8914" marB="0" anchor="b">
                    <a:lnL>
                      <a:noFill/>
                    </a:lnL>
                    <a:lnR>
                      <a:noFill/>
                    </a:lnR>
                    <a:lnT>
                      <a:noFill/>
                    </a:lnT>
                    <a:lnB>
                      <a:noFill/>
                    </a:lnB>
                  </a:tcPr>
                </a:tc>
                <a:extLst>
                  <a:ext uri="{0D108BD9-81ED-4DB2-BD59-A6C34878D82A}">
                    <a16:rowId xmlns:a16="http://schemas.microsoft.com/office/drawing/2014/main" val="448287869"/>
                  </a:ext>
                </a:extLst>
              </a:tr>
              <a:tr h="170297">
                <a:tc>
                  <a:txBody>
                    <a:bodyPr/>
                    <a:lstStyle/>
                    <a:p>
                      <a:pPr algn="l" fontAlgn="b"/>
                      <a:r>
                        <a:rPr lang="en-US" sz="1100" b="0" i="0" u="none" strike="noStrike">
                          <a:solidFill>
                            <a:srgbClr val="000000"/>
                          </a:solidFill>
                          <a:effectLst/>
                          <a:latin typeface="Calibri" panose="020F0502020204030204" pitchFamily="34" charset="0"/>
                        </a:rPr>
                        <a:t>laser</a:t>
                      </a:r>
                    </a:p>
                  </a:txBody>
                  <a:tcPr marL="8914" marR="8914" marT="8914"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0.64</a:t>
                      </a:r>
                    </a:p>
                  </a:txBody>
                  <a:tcPr marL="8914" marR="8914" marT="8914" marB="0" anchor="b">
                    <a:lnL>
                      <a:noFill/>
                    </a:lnL>
                    <a:lnR>
                      <a:noFill/>
                    </a:lnR>
                    <a:lnT>
                      <a:noFill/>
                    </a:lnT>
                    <a:lnB>
                      <a:noFill/>
                    </a:lnB>
                    <a:solidFill>
                      <a:schemeClr val="accent5"/>
                    </a:solidFill>
                  </a:tcPr>
                </a:tc>
                <a:extLst>
                  <a:ext uri="{0D108BD9-81ED-4DB2-BD59-A6C34878D82A}">
                    <a16:rowId xmlns:a16="http://schemas.microsoft.com/office/drawing/2014/main" val="3136514878"/>
                  </a:ext>
                </a:extLst>
              </a:tr>
              <a:tr h="170297">
                <a:tc>
                  <a:txBody>
                    <a:bodyPr/>
                    <a:lstStyle/>
                    <a:p>
                      <a:pPr algn="l" fontAlgn="b"/>
                      <a:r>
                        <a:rPr lang="en-US" sz="1100" b="0" i="0" u="none" strike="noStrike">
                          <a:solidFill>
                            <a:srgbClr val="000000"/>
                          </a:solidFill>
                          <a:effectLst/>
                          <a:latin typeface="Calibri" panose="020F0502020204030204" pitchFamily="34" charset="0"/>
                        </a:rPr>
                        <a:t>maestro</a:t>
                      </a:r>
                    </a:p>
                  </a:txBody>
                  <a:tcPr marL="8914" marR="8914" marT="8914"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0.62</a:t>
                      </a:r>
                    </a:p>
                  </a:txBody>
                  <a:tcPr marL="8914" marR="8914" marT="8914" marB="0" anchor="b">
                    <a:lnL>
                      <a:noFill/>
                    </a:lnL>
                    <a:lnR>
                      <a:noFill/>
                    </a:lnR>
                    <a:lnT>
                      <a:noFill/>
                    </a:lnT>
                    <a:lnB>
                      <a:noFill/>
                    </a:lnB>
                  </a:tcPr>
                </a:tc>
                <a:extLst>
                  <a:ext uri="{0D108BD9-81ED-4DB2-BD59-A6C34878D82A}">
                    <a16:rowId xmlns:a16="http://schemas.microsoft.com/office/drawing/2014/main" val="2868229642"/>
                  </a:ext>
                </a:extLst>
              </a:tr>
              <a:tr h="170297">
                <a:tc>
                  <a:txBody>
                    <a:bodyPr/>
                    <a:lstStyle/>
                    <a:p>
                      <a:pPr algn="l" fontAlgn="b"/>
                      <a:r>
                        <a:rPr lang="en-US" sz="1100" b="0" i="0" u="none" strike="noStrike">
                          <a:solidFill>
                            <a:srgbClr val="000000"/>
                          </a:solidFill>
                          <a:effectLst/>
                          <a:latin typeface="Calibri" panose="020F0502020204030204" pitchFamily="34" charset="0"/>
                        </a:rPr>
                        <a:t>mastercard</a:t>
                      </a:r>
                    </a:p>
                  </a:txBody>
                  <a:tcPr marL="8914" marR="8914" marT="8914"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0.63</a:t>
                      </a:r>
                    </a:p>
                  </a:txBody>
                  <a:tcPr marL="8914" marR="8914" marT="8914" marB="0" anchor="b">
                    <a:lnL>
                      <a:noFill/>
                    </a:lnL>
                    <a:lnR>
                      <a:noFill/>
                    </a:lnR>
                    <a:lnT>
                      <a:noFill/>
                    </a:lnT>
                    <a:lnB>
                      <a:noFill/>
                    </a:lnB>
                  </a:tcPr>
                </a:tc>
                <a:extLst>
                  <a:ext uri="{0D108BD9-81ED-4DB2-BD59-A6C34878D82A}">
                    <a16:rowId xmlns:a16="http://schemas.microsoft.com/office/drawing/2014/main" val="3176630835"/>
                  </a:ext>
                </a:extLst>
              </a:tr>
              <a:tr h="170297">
                <a:tc>
                  <a:txBody>
                    <a:bodyPr/>
                    <a:lstStyle/>
                    <a:p>
                      <a:pPr algn="l" fontAlgn="b"/>
                      <a:r>
                        <a:rPr lang="en-US" sz="1100" b="0" i="0" u="none" strike="noStrike">
                          <a:solidFill>
                            <a:srgbClr val="000000"/>
                          </a:solidFill>
                          <a:effectLst/>
                          <a:latin typeface="Calibri" panose="020F0502020204030204" pitchFamily="34" charset="0"/>
                        </a:rPr>
                        <a:t>solo</a:t>
                      </a:r>
                    </a:p>
                  </a:txBody>
                  <a:tcPr marL="8914" marR="8914" marT="8914"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0.59</a:t>
                      </a:r>
                    </a:p>
                  </a:txBody>
                  <a:tcPr marL="8914" marR="8914" marT="8914" marB="0" anchor="b">
                    <a:lnL>
                      <a:noFill/>
                    </a:lnL>
                    <a:lnR>
                      <a:noFill/>
                    </a:lnR>
                    <a:lnT>
                      <a:noFill/>
                    </a:lnT>
                    <a:lnB>
                      <a:noFill/>
                    </a:lnB>
                  </a:tcPr>
                </a:tc>
                <a:extLst>
                  <a:ext uri="{0D108BD9-81ED-4DB2-BD59-A6C34878D82A}">
                    <a16:rowId xmlns:a16="http://schemas.microsoft.com/office/drawing/2014/main" val="1353871588"/>
                  </a:ext>
                </a:extLst>
              </a:tr>
              <a:tr h="170297">
                <a:tc>
                  <a:txBody>
                    <a:bodyPr/>
                    <a:lstStyle/>
                    <a:p>
                      <a:pPr algn="l" fontAlgn="b"/>
                      <a:r>
                        <a:rPr lang="en-US" sz="1100" b="0" i="0" u="none" strike="noStrike">
                          <a:solidFill>
                            <a:srgbClr val="000000"/>
                          </a:solidFill>
                          <a:effectLst/>
                          <a:latin typeface="Calibri" panose="020F0502020204030204" pitchFamily="34" charset="0"/>
                        </a:rPr>
                        <a:t>switch</a:t>
                      </a:r>
                    </a:p>
                  </a:txBody>
                  <a:tcPr marL="8914" marR="8914" marT="8914"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0.61</a:t>
                      </a:r>
                    </a:p>
                  </a:txBody>
                  <a:tcPr marL="8914" marR="8914" marT="8914" marB="0" anchor="b">
                    <a:lnL>
                      <a:noFill/>
                    </a:lnL>
                    <a:lnR>
                      <a:noFill/>
                    </a:lnR>
                    <a:lnT>
                      <a:noFill/>
                    </a:lnT>
                    <a:lnB>
                      <a:noFill/>
                    </a:lnB>
                  </a:tcPr>
                </a:tc>
                <a:extLst>
                  <a:ext uri="{0D108BD9-81ED-4DB2-BD59-A6C34878D82A}">
                    <a16:rowId xmlns:a16="http://schemas.microsoft.com/office/drawing/2014/main" val="3827338466"/>
                  </a:ext>
                </a:extLst>
              </a:tr>
              <a:tr h="170297">
                <a:tc>
                  <a:txBody>
                    <a:bodyPr/>
                    <a:lstStyle/>
                    <a:p>
                      <a:pPr algn="l" fontAlgn="b"/>
                      <a:r>
                        <a:rPr lang="en-US" sz="1100" b="0" i="0" u="none" strike="noStrike">
                          <a:solidFill>
                            <a:srgbClr val="000000"/>
                          </a:solidFill>
                          <a:effectLst/>
                          <a:latin typeface="Calibri" panose="020F0502020204030204" pitchFamily="34" charset="0"/>
                        </a:rPr>
                        <a:t>visa</a:t>
                      </a:r>
                    </a:p>
                  </a:txBody>
                  <a:tcPr marL="8914" marR="8914" marT="8914"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0.60</a:t>
                      </a:r>
                    </a:p>
                  </a:txBody>
                  <a:tcPr marL="8914" marR="8914" marT="8914" marB="0" anchor="b">
                    <a:lnL>
                      <a:noFill/>
                    </a:lnL>
                    <a:lnR>
                      <a:noFill/>
                    </a:lnR>
                    <a:lnT>
                      <a:noFill/>
                    </a:lnT>
                    <a:lnB>
                      <a:noFill/>
                    </a:lnB>
                  </a:tcPr>
                </a:tc>
                <a:extLst>
                  <a:ext uri="{0D108BD9-81ED-4DB2-BD59-A6C34878D82A}">
                    <a16:rowId xmlns:a16="http://schemas.microsoft.com/office/drawing/2014/main" val="1975719355"/>
                  </a:ext>
                </a:extLst>
              </a:tr>
              <a:tr h="170297">
                <a:tc>
                  <a:txBody>
                    <a:bodyPr/>
                    <a:lstStyle/>
                    <a:p>
                      <a:pPr algn="l" fontAlgn="b"/>
                      <a:r>
                        <a:rPr lang="en-US" sz="1100" b="0" i="0" u="none" strike="noStrike">
                          <a:solidFill>
                            <a:srgbClr val="000000"/>
                          </a:solidFill>
                          <a:effectLst/>
                          <a:latin typeface="Calibri" panose="020F0502020204030204" pitchFamily="34" charset="0"/>
                        </a:rPr>
                        <a:t>visa-electron</a:t>
                      </a:r>
                    </a:p>
                  </a:txBody>
                  <a:tcPr marL="8914" marR="8914" marT="8914"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0.62</a:t>
                      </a:r>
                    </a:p>
                  </a:txBody>
                  <a:tcPr marL="8914" marR="8914" marT="8914"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95315505"/>
                  </a:ext>
                </a:extLst>
              </a:tr>
              <a:tr h="170297">
                <a:tc>
                  <a:txBody>
                    <a:bodyPr/>
                    <a:lstStyle/>
                    <a:p>
                      <a:pPr algn="l" fontAlgn="b"/>
                      <a:r>
                        <a:rPr lang="en-US" sz="1100" b="1" i="0" u="none" strike="noStrike">
                          <a:solidFill>
                            <a:srgbClr val="000000"/>
                          </a:solidFill>
                          <a:effectLst/>
                          <a:latin typeface="Calibri" panose="020F0502020204030204" pitchFamily="34" charset="0"/>
                        </a:rPr>
                        <a:t>Average Discount</a:t>
                      </a:r>
                    </a:p>
                  </a:txBody>
                  <a:tcPr marL="8914" marR="8914" marT="8914"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100" b="1" i="0" u="none" strike="noStrike" dirty="0">
                          <a:solidFill>
                            <a:srgbClr val="000000"/>
                          </a:solidFill>
                          <a:effectLst/>
                          <a:latin typeface="Calibri" panose="020F0502020204030204" pitchFamily="34" charset="0"/>
                        </a:rPr>
                        <a:t>0.61</a:t>
                      </a:r>
                    </a:p>
                  </a:txBody>
                  <a:tcPr marL="8914" marR="8914" marT="8914"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1844147913"/>
                  </a:ext>
                </a:extLst>
              </a:tr>
            </a:tbl>
          </a:graphicData>
        </a:graphic>
      </p:graphicFrame>
      <p:sp>
        <p:nvSpPr>
          <p:cNvPr id="4" name="Slide Number Placeholder 3">
            <a:extLst>
              <a:ext uri="{FF2B5EF4-FFF2-40B4-BE49-F238E27FC236}">
                <a16:creationId xmlns:a16="http://schemas.microsoft.com/office/drawing/2014/main" id="{B2058480-44A7-EBE3-724E-64E47CB35CF4}"/>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7" name="TextBox 6">
            <a:extLst>
              <a:ext uri="{FF2B5EF4-FFF2-40B4-BE49-F238E27FC236}">
                <a16:creationId xmlns:a16="http://schemas.microsoft.com/office/drawing/2014/main" id="{1020BDA1-90C6-531A-34C1-25189ECC719F}"/>
              </a:ext>
            </a:extLst>
          </p:cNvPr>
          <p:cNvSpPr txBox="1"/>
          <p:nvPr/>
        </p:nvSpPr>
        <p:spPr>
          <a:xfrm>
            <a:off x="1357086" y="5154339"/>
            <a:ext cx="6796314" cy="1292662"/>
          </a:xfrm>
          <a:prstGeom prst="rect">
            <a:avLst/>
          </a:prstGeom>
          <a:noFill/>
        </p:spPr>
        <p:txBody>
          <a:bodyPr wrap="square" rtlCol="0">
            <a:spAutoFit/>
          </a:bodyPr>
          <a:lstStyle/>
          <a:p>
            <a:r>
              <a:rPr lang="en-US" dirty="0"/>
              <a:t>Observations/Findings</a:t>
            </a:r>
          </a:p>
          <a:p>
            <a:pPr marL="285750" indent="-285750">
              <a:buFont typeface="Arial" panose="020B0604020202020204" pitchFamily="34" charset="0"/>
              <a:buChar char="•"/>
            </a:pPr>
            <a:r>
              <a:rPr lang="en-US" sz="1200" dirty="0"/>
              <a:t>Laser is the credit type that is offered the highest discount at 0.64.</a:t>
            </a:r>
          </a:p>
          <a:p>
            <a:pPr marL="285750" indent="-285750">
              <a:buFont typeface="Arial" panose="020B0604020202020204" pitchFamily="34" charset="0"/>
              <a:buChar char="•"/>
            </a:pPr>
            <a:r>
              <a:rPr lang="en-US" sz="1200" dirty="0"/>
              <a:t>The overall average discount is 0.61.</a:t>
            </a:r>
          </a:p>
          <a:p>
            <a:pPr marL="285750" indent="-285750">
              <a:buFont typeface="Arial" panose="020B0604020202020204" pitchFamily="34" charset="0"/>
              <a:buChar char="•"/>
            </a:pPr>
            <a:r>
              <a:rPr lang="en-US" sz="1200" dirty="0"/>
              <a:t>All discounts are above 50%.</a:t>
            </a:r>
          </a:p>
          <a:p>
            <a:pPr marL="285750" indent="-285750">
              <a:buFont typeface="Arial" panose="020B0604020202020204" pitchFamily="34" charset="0"/>
              <a:buChar char="•"/>
            </a:pPr>
            <a:endParaRPr lang="en-US" sz="1200" dirty="0"/>
          </a:p>
          <a:p>
            <a:endParaRPr lang="en-US" sz="1200" dirty="0"/>
          </a:p>
        </p:txBody>
      </p:sp>
    </p:spTree>
    <p:extLst>
      <p:ext uri="{BB962C8B-B14F-4D97-AF65-F5344CB8AC3E}">
        <p14:creationId xmlns:p14="http://schemas.microsoft.com/office/powerpoint/2010/main" val="363854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p:txBody>
          <a:bodyPr/>
          <a:lstStyle/>
          <a:p>
            <a:r>
              <a:rPr lang="en-US" dirty="0"/>
              <a:t>Time taken to ship orders by quarter</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4294967295"/>
          </p:nvPr>
        </p:nvSpPr>
        <p:spPr>
          <a:xfrm>
            <a:off x="1645889" y="5032916"/>
            <a:ext cx="5438852" cy="1323433"/>
          </a:xfrm>
        </p:spPr>
        <p:txBody>
          <a:bodyPr>
            <a:normAutofit/>
          </a:bodyPr>
          <a:lstStyle/>
          <a:p>
            <a:pPr marL="0" indent="0">
              <a:buNone/>
            </a:pPr>
            <a:r>
              <a:rPr lang="en-US" sz="1800" dirty="0"/>
              <a:t>Observations/Findings</a:t>
            </a:r>
          </a:p>
          <a:p>
            <a:r>
              <a:rPr lang="en-US" sz="1200" dirty="0"/>
              <a:t>Shipping days have tripled between the first and last quarter.</a:t>
            </a:r>
          </a:p>
          <a:p>
            <a:pPr marL="0" indent="0">
              <a:buNone/>
            </a:pPr>
            <a:endParaRPr lang="en-US" dirty="0"/>
          </a:p>
        </p:txBody>
      </p:sp>
      <p:graphicFrame>
        <p:nvGraphicFramePr>
          <p:cNvPr id="7" name="Chart Placeholder 6">
            <a:extLst>
              <a:ext uri="{FF2B5EF4-FFF2-40B4-BE49-F238E27FC236}">
                <a16:creationId xmlns:a16="http://schemas.microsoft.com/office/drawing/2014/main" id="{2D4DC22B-B41D-6091-6F20-8C60D8487A05}"/>
              </a:ext>
            </a:extLst>
          </p:cNvPr>
          <p:cNvGraphicFramePr>
            <a:graphicFrameLocks noGrp="1"/>
          </p:cNvGraphicFramePr>
          <p:nvPr>
            <p:ph type="chart" sz="quarter" idx="13"/>
            <p:extLst>
              <p:ext uri="{D42A27DB-BD31-4B8C-83A1-F6EECF244321}">
                <p14:modId xmlns:p14="http://schemas.microsoft.com/office/powerpoint/2010/main" val="414082748"/>
              </p:ext>
            </p:extLst>
          </p:nvPr>
        </p:nvGraphicFramePr>
        <p:xfrm>
          <a:off x="1516567" y="1903141"/>
          <a:ext cx="7828155" cy="26837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8479-8BD6-8372-523F-534E68CB63F2}"/>
              </a:ext>
            </a:extLst>
          </p:cNvPr>
          <p:cNvSpPr>
            <a:spLocks noGrp="1"/>
          </p:cNvSpPr>
          <p:nvPr>
            <p:ph type="title"/>
          </p:nvPr>
        </p:nvSpPr>
        <p:spPr>
          <a:xfrm>
            <a:off x="4153596" y="415268"/>
            <a:ext cx="5111750" cy="1204912"/>
          </a:xfrm>
        </p:spPr>
        <p:txBody>
          <a:bodyPr/>
          <a:lstStyle/>
          <a:p>
            <a:r>
              <a:rPr lang="en-US" dirty="0"/>
              <a:t>Insights</a:t>
            </a:r>
          </a:p>
        </p:txBody>
      </p:sp>
      <p:sp>
        <p:nvSpPr>
          <p:cNvPr id="6" name="Text Placeholder 5">
            <a:extLst>
              <a:ext uri="{FF2B5EF4-FFF2-40B4-BE49-F238E27FC236}">
                <a16:creationId xmlns:a16="http://schemas.microsoft.com/office/drawing/2014/main" id="{F0E63715-DFA7-A087-4B92-0C6AFCFD4D26}"/>
              </a:ext>
            </a:extLst>
          </p:cNvPr>
          <p:cNvSpPr>
            <a:spLocks noGrp="1"/>
          </p:cNvSpPr>
          <p:nvPr>
            <p:ph type="body" idx="1"/>
          </p:nvPr>
        </p:nvSpPr>
        <p:spPr>
          <a:xfrm>
            <a:off x="5255941" y="2081561"/>
            <a:ext cx="6313449" cy="3397405"/>
          </a:xfrm>
        </p:spPr>
        <p:txBody>
          <a:bodyPr>
            <a:normAutofit/>
          </a:bodyPr>
          <a:lstStyle/>
          <a:p>
            <a:r>
              <a:rPr lang="en-US" dirty="0"/>
              <a:t>From the insights that we have reviewed, it is evident that revenue has declined every quarter due to the decline in order purchases that have been influenced by customer ratings. </a:t>
            </a:r>
          </a:p>
          <a:p>
            <a:r>
              <a:rPr lang="en-US" dirty="0"/>
              <a:t>After analyzing customer data, order data and shipping data, it is evident that the customer ratings have been heavily influenced by the shipping days which have tripled from an average of 57.2 days to 174.1 days.</a:t>
            </a:r>
          </a:p>
          <a:p>
            <a:r>
              <a:rPr lang="en-US" dirty="0"/>
              <a:t>Incentivizing customers using discounts has not worked as their average discount on all credit card types is 0.61 and all discount are above 50%. Therefore, it clear that the only solution is to fix the shipping delays in order to improve ratings that will in turn generate New Wheels more revenue.</a:t>
            </a:r>
          </a:p>
          <a:p>
            <a:endParaRPr lang="en-US" dirty="0"/>
          </a:p>
          <a:p>
            <a:endParaRPr lang="en-US" dirty="0"/>
          </a:p>
        </p:txBody>
      </p:sp>
      <p:sp>
        <p:nvSpPr>
          <p:cNvPr id="4" name="Slide Number Placeholder 3">
            <a:extLst>
              <a:ext uri="{FF2B5EF4-FFF2-40B4-BE49-F238E27FC236}">
                <a16:creationId xmlns:a16="http://schemas.microsoft.com/office/drawing/2014/main" id="{BBBBF99C-6A5F-330D-1B75-F20083728603}"/>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882016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8479-8BD6-8372-523F-534E68CB63F2}"/>
              </a:ext>
            </a:extLst>
          </p:cNvPr>
          <p:cNvSpPr>
            <a:spLocks noGrp="1"/>
          </p:cNvSpPr>
          <p:nvPr>
            <p:ph type="title"/>
          </p:nvPr>
        </p:nvSpPr>
        <p:spPr>
          <a:xfrm>
            <a:off x="4038600" y="430136"/>
            <a:ext cx="5111750" cy="1204912"/>
          </a:xfrm>
        </p:spPr>
        <p:txBody>
          <a:bodyPr/>
          <a:lstStyle/>
          <a:p>
            <a:r>
              <a:rPr lang="en-US" dirty="0"/>
              <a:t>Recommendations</a:t>
            </a:r>
          </a:p>
        </p:txBody>
      </p:sp>
      <p:sp>
        <p:nvSpPr>
          <p:cNvPr id="6" name="Text Placeholder 5">
            <a:extLst>
              <a:ext uri="{FF2B5EF4-FFF2-40B4-BE49-F238E27FC236}">
                <a16:creationId xmlns:a16="http://schemas.microsoft.com/office/drawing/2014/main" id="{F0E63715-DFA7-A087-4B92-0C6AFCFD4D26}"/>
              </a:ext>
            </a:extLst>
          </p:cNvPr>
          <p:cNvSpPr>
            <a:spLocks noGrp="1"/>
          </p:cNvSpPr>
          <p:nvPr>
            <p:ph type="body" idx="1"/>
          </p:nvPr>
        </p:nvSpPr>
        <p:spPr>
          <a:xfrm>
            <a:off x="5040351" y="2133600"/>
            <a:ext cx="6313449" cy="3397405"/>
          </a:xfrm>
        </p:spPr>
        <p:txBody>
          <a:bodyPr>
            <a:normAutofit/>
          </a:bodyPr>
          <a:lstStyle/>
          <a:p>
            <a:r>
              <a:rPr lang="en-US" dirty="0"/>
              <a:t> New-Wheels’ sales have decreased due to customer ratings as a result of shipping delays. To </a:t>
            </a:r>
            <a:r>
              <a:rPr lang="en-US"/>
              <a:t>increase ratings; </a:t>
            </a:r>
          </a:p>
          <a:p>
            <a:pPr marL="285750" indent="-285750">
              <a:buFont typeface="Arial" panose="020B0604020202020204" pitchFamily="34" charset="0"/>
              <a:buChar char="•"/>
            </a:pPr>
            <a:r>
              <a:rPr lang="en-US" dirty="0"/>
              <a:t>Communication between the customers and the company should be improved by communicating any delays in time and sending constant tracking updates.</a:t>
            </a:r>
          </a:p>
          <a:p>
            <a:pPr marL="285750" indent="-285750">
              <a:buFont typeface="Arial" panose="020B0604020202020204" pitchFamily="34" charset="0"/>
              <a:buChar char="•"/>
            </a:pPr>
            <a:r>
              <a:rPr lang="en-US" dirty="0"/>
              <a:t>A reputable and reliable shipping company must be used.</a:t>
            </a:r>
          </a:p>
          <a:p>
            <a:pPr marL="285750" indent="-285750">
              <a:buFont typeface="Arial" panose="020B0604020202020204" pitchFamily="34" charset="0"/>
              <a:buChar char="•"/>
            </a:pPr>
            <a:r>
              <a:rPr lang="en-US" dirty="0"/>
              <a:t>They should plan for peak seasons.</a:t>
            </a:r>
          </a:p>
          <a:p>
            <a:pPr marL="285750" indent="-285750">
              <a:buFont typeface="Arial" panose="020B0604020202020204" pitchFamily="34" charset="0"/>
              <a:buChar char="•"/>
            </a:pPr>
            <a:r>
              <a:rPr lang="en-US" dirty="0"/>
              <a:t>Stock enough inventory of top vehicle maker in each state to reduce transit times.</a:t>
            </a:r>
          </a:p>
          <a:p>
            <a:pPr marL="285750" indent="-285750">
              <a:buFont typeface="Arial" panose="020B0604020202020204" pitchFamily="34" charset="0"/>
              <a:buChar char="•"/>
            </a:pPr>
            <a:r>
              <a:rPr lang="en-US" dirty="0"/>
              <a:t>Customer details and order details must be carefully be documented to reduce delays due to negligence.</a:t>
            </a:r>
          </a:p>
          <a:p>
            <a:pPr marL="285750" indent="-285750">
              <a:buFont typeface="Arial" panose="020B0604020202020204" pitchFamily="34" charset="0"/>
              <a:buChar char="•"/>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BBBF99C-6A5F-330D-1B75-F20083728603}"/>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71405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err="1"/>
              <a:t>Assia</a:t>
            </a:r>
            <a:r>
              <a:rPr lang="en-US" dirty="0"/>
              <a:t> </a:t>
            </a:r>
            <a:r>
              <a:rPr lang="en-US" dirty="0" err="1"/>
              <a:t>Umuhoza</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Business Overview</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397765266"/>
              </p:ext>
            </p:extLst>
          </p:nvPr>
        </p:nvGraphicFramePr>
        <p:xfrm>
          <a:off x="858644" y="2111375"/>
          <a:ext cx="9180706" cy="1537154"/>
        </p:xfrm>
        <a:graphic>
          <a:graphicData uri="http://schemas.openxmlformats.org/drawingml/2006/table">
            <a:tbl>
              <a:tblPr firstRow="1" bandRow="1">
                <a:tableStyleId>{7E9639D4-E3E2-4D34-9284-5A2195B3D0D7}</a:tableStyleId>
              </a:tblPr>
              <a:tblGrid>
                <a:gridCol w="1505415">
                  <a:extLst>
                    <a:ext uri="{9D8B030D-6E8A-4147-A177-3AD203B41FA5}">
                      <a16:colId xmlns:a16="http://schemas.microsoft.com/office/drawing/2014/main" val="3261104555"/>
                    </a:ext>
                  </a:extLst>
                </a:gridCol>
                <a:gridCol w="1103041">
                  <a:extLst>
                    <a:ext uri="{9D8B030D-6E8A-4147-A177-3AD203B41FA5}">
                      <a16:colId xmlns:a16="http://schemas.microsoft.com/office/drawing/2014/main" val="2547279344"/>
                    </a:ext>
                  </a:extLst>
                </a:gridCol>
                <a:gridCol w="1314450">
                  <a:extLst>
                    <a:ext uri="{9D8B030D-6E8A-4147-A177-3AD203B41FA5}">
                      <a16:colId xmlns:a16="http://schemas.microsoft.com/office/drawing/2014/main" val="2366228292"/>
                    </a:ext>
                  </a:extLst>
                </a:gridCol>
                <a:gridCol w="1314450">
                  <a:extLst>
                    <a:ext uri="{9D8B030D-6E8A-4147-A177-3AD203B41FA5}">
                      <a16:colId xmlns:a16="http://schemas.microsoft.com/office/drawing/2014/main" val="934788178"/>
                    </a:ext>
                  </a:extLst>
                </a:gridCol>
                <a:gridCol w="1480457">
                  <a:extLst>
                    <a:ext uri="{9D8B030D-6E8A-4147-A177-3AD203B41FA5}">
                      <a16:colId xmlns:a16="http://schemas.microsoft.com/office/drawing/2014/main" val="2596635212"/>
                    </a:ext>
                  </a:extLst>
                </a:gridCol>
                <a:gridCol w="1148443">
                  <a:extLst>
                    <a:ext uri="{9D8B030D-6E8A-4147-A177-3AD203B41FA5}">
                      <a16:colId xmlns:a16="http://schemas.microsoft.com/office/drawing/2014/main" val="4145246678"/>
                    </a:ext>
                  </a:extLst>
                </a:gridCol>
                <a:gridCol w="1314450">
                  <a:extLst>
                    <a:ext uri="{9D8B030D-6E8A-4147-A177-3AD203B41FA5}">
                      <a16:colId xmlns:a16="http://schemas.microsoft.com/office/drawing/2014/main" val="542550849"/>
                    </a:ext>
                  </a:extLst>
                </a:gridCol>
              </a:tblGrid>
              <a:tr h="714194">
                <a:tc>
                  <a:txBody>
                    <a:bodyPr/>
                    <a:lstStyle/>
                    <a:p>
                      <a:pPr algn="ctr" rtl="0" fontAlgn="auto"/>
                      <a:r>
                        <a:rPr lang="en-US" sz="1600" b="1" i="0" kern="1200" dirty="0">
                          <a:solidFill>
                            <a:schemeClr val="accent1"/>
                          </a:solidFill>
                          <a:effectLst/>
                          <a:latin typeface="+mn-lt"/>
                          <a:ea typeface="+mn-ea"/>
                          <a:cs typeface="+mn-cs"/>
                        </a:rPr>
                        <a:t>Total Revenue​</a:t>
                      </a:r>
                    </a:p>
                  </a:txBody>
                  <a:tcPr anchor="ctr"/>
                </a:tc>
                <a:tc>
                  <a:txBody>
                    <a:bodyPr/>
                    <a:lstStyle/>
                    <a:p>
                      <a:pPr marL="0" algn="ctr" defTabSz="914400" rtl="0" eaLnBrk="1" fontAlgn="auto" latinLnBrk="0" hangingPunct="1"/>
                      <a:r>
                        <a:rPr lang="en-US" sz="1600" b="1" i="0" kern="1200" dirty="0">
                          <a:solidFill>
                            <a:schemeClr val="accent1"/>
                          </a:solidFill>
                          <a:effectLst/>
                          <a:latin typeface="+mn-lt"/>
                          <a:ea typeface="+mn-ea"/>
                          <a:cs typeface="+mn-cs"/>
                        </a:rPr>
                        <a:t>Total Orders</a:t>
                      </a:r>
                    </a:p>
                  </a:txBody>
                  <a:tcPr anchor="ctr"/>
                </a:tc>
                <a:tc>
                  <a:txBody>
                    <a:bodyPr/>
                    <a:lstStyle/>
                    <a:p>
                      <a:pPr algn="ctr" rtl="0" fontAlgn="base"/>
                      <a:r>
                        <a:rPr lang="en-US" sz="1600" b="1" i="0" dirty="0">
                          <a:solidFill>
                            <a:schemeClr val="accent1"/>
                          </a:solidFill>
                          <a:effectLst/>
                          <a:latin typeface="+mn-lt"/>
                        </a:rPr>
                        <a:t>Total Customers</a:t>
                      </a:r>
                    </a:p>
                  </a:txBody>
                  <a:tcPr anchor="ctr"/>
                </a:tc>
                <a:tc>
                  <a:txBody>
                    <a:bodyPr/>
                    <a:lstStyle/>
                    <a:p>
                      <a:pPr algn="ctr" rtl="0" fontAlgn="base"/>
                      <a:r>
                        <a:rPr lang="en-US" sz="1600" b="1" i="0" kern="1200" dirty="0">
                          <a:solidFill>
                            <a:schemeClr val="accent1"/>
                          </a:solidFill>
                          <a:effectLst/>
                          <a:latin typeface="+mn-lt"/>
                          <a:ea typeface="+mn-ea"/>
                          <a:cs typeface="+mn-cs"/>
                        </a:rPr>
                        <a:t>Average Rating</a:t>
                      </a:r>
                      <a:endParaRPr lang="en-US" sz="1600" b="1" i="0" dirty="0">
                        <a:solidFill>
                          <a:srgbClr val="FFFFFF"/>
                        </a:solidFill>
                        <a:effectLst/>
                        <a:latin typeface="+mn-lt"/>
                      </a:endParaRPr>
                    </a:p>
                  </a:txBody>
                  <a:tcPr anchor="ctr"/>
                </a:tc>
                <a:tc>
                  <a:txBody>
                    <a:bodyPr/>
                    <a:lstStyle/>
                    <a:p>
                      <a:pPr algn="ctr" rtl="0" fontAlgn="base"/>
                      <a:r>
                        <a:rPr lang="en-US" sz="1600" b="1" i="0" kern="1200" dirty="0">
                          <a:solidFill>
                            <a:schemeClr val="accent1"/>
                          </a:solidFill>
                          <a:effectLst/>
                          <a:latin typeface="+mn-lt"/>
                          <a:ea typeface="+mn-ea"/>
                          <a:cs typeface="+mn-cs"/>
                        </a:rPr>
                        <a:t>Last Quarter Revenue</a:t>
                      </a:r>
                    </a:p>
                  </a:txBody>
                  <a:tcPr anchor="ctr"/>
                </a:tc>
                <a:tc>
                  <a:txBody>
                    <a:bodyPr/>
                    <a:lstStyle/>
                    <a:p>
                      <a:pPr algn="ctr" rtl="0" fontAlgn="base"/>
                      <a:r>
                        <a:rPr lang="en-US" sz="1600" b="1" i="0" kern="1200" dirty="0">
                          <a:solidFill>
                            <a:schemeClr val="accent1"/>
                          </a:solidFill>
                          <a:effectLst/>
                          <a:latin typeface="+mn-lt"/>
                          <a:ea typeface="+mn-ea"/>
                          <a:cs typeface="+mn-cs"/>
                        </a:rPr>
                        <a:t>Last Quarter Orders</a:t>
                      </a:r>
                    </a:p>
                  </a:txBody>
                  <a:tcPr anchor="ctr"/>
                </a:tc>
                <a:tc>
                  <a:txBody>
                    <a:bodyPr/>
                    <a:lstStyle/>
                    <a:p>
                      <a:pPr algn="ctr" rtl="0" fontAlgn="base"/>
                      <a:r>
                        <a:rPr lang="en-US" sz="1600" b="1" i="0" kern="1200" dirty="0">
                          <a:solidFill>
                            <a:schemeClr val="accent1"/>
                          </a:solidFill>
                          <a:effectLst/>
                          <a:latin typeface="+mn-lt"/>
                          <a:ea typeface="+mn-ea"/>
                          <a:cs typeface="+mn-cs"/>
                        </a:rPr>
                        <a:t>Avg Days To Ship</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$124,714,086.32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1000</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994</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3</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$23,346,779.63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sz="1400" b="0" i="0" dirty="0">
                          <a:solidFill>
                            <a:srgbClr val="000000"/>
                          </a:solidFill>
                          <a:effectLst/>
                          <a:latin typeface="+mn-lt"/>
                        </a:rPr>
                        <a:t>199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rtl="0" fontAlgn="base"/>
                      <a:r>
                        <a:rPr lang="en-US" sz="1400" b="0" i="0" dirty="0">
                          <a:solidFill>
                            <a:srgbClr val="000000"/>
                          </a:solidFill>
                          <a:effectLst/>
                          <a:latin typeface="+mn-lt"/>
                        </a:rPr>
                        <a:t>105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C4D7-3FD5-5CCE-270C-6DDE1DF3182D}"/>
              </a:ext>
            </a:extLst>
          </p:cNvPr>
          <p:cNvSpPr>
            <a:spLocks noGrp="1"/>
          </p:cNvSpPr>
          <p:nvPr>
            <p:ph type="title"/>
          </p:nvPr>
        </p:nvSpPr>
        <p:spPr>
          <a:xfrm>
            <a:off x="1362075" y="1671639"/>
            <a:ext cx="6343418" cy="1204912"/>
          </a:xfrm>
        </p:spPr>
        <p:txBody>
          <a:bodyPr>
            <a:normAutofit/>
          </a:bodyPr>
          <a:lstStyle/>
          <a:p>
            <a:r>
              <a:rPr lang="en-US" sz="4000" b="1" dirty="0">
                <a:solidFill>
                  <a:schemeClr val="bg1"/>
                </a:solidFill>
              </a:rPr>
              <a:t>Customer Metrics</a:t>
            </a:r>
          </a:p>
        </p:txBody>
      </p:sp>
      <p:sp>
        <p:nvSpPr>
          <p:cNvPr id="5" name="Slide Number Placeholder 4">
            <a:extLst>
              <a:ext uri="{FF2B5EF4-FFF2-40B4-BE49-F238E27FC236}">
                <a16:creationId xmlns:a16="http://schemas.microsoft.com/office/drawing/2014/main" id="{B9CBACA2-0504-EEC1-ABBD-FDBA117970B9}"/>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92218523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B389-E6B4-99E4-2DB3-698AC43CDD17}"/>
              </a:ext>
            </a:extLst>
          </p:cNvPr>
          <p:cNvSpPr>
            <a:spLocks noGrp="1"/>
          </p:cNvSpPr>
          <p:nvPr>
            <p:ph type="title"/>
          </p:nvPr>
        </p:nvSpPr>
        <p:spPr/>
        <p:txBody>
          <a:bodyPr/>
          <a:lstStyle/>
          <a:p>
            <a:r>
              <a:rPr lang="en-US" dirty="0"/>
              <a:t>Distribution OF customers Across  states</a:t>
            </a:r>
          </a:p>
        </p:txBody>
      </p:sp>
      <p:sp>
        <p:nvSpPr>
          <p:cNvPr id="4" name="Slide Number Placeholder 3">
            <a:extLst>
              <a:ext uri="{FF2B5EF4-FFF2-40B4-BE49-F238E27FC236}">
                <a16:creationId xmlns:a16="http://schemas.microsoft.com/office/drawing/2014/main" id="{B2058480-44A7-EBE3-724E-64E47CB35CF4}"/>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1020BDA1-90C6-531A-34C1-25189ECC719F}"/>
              </a:ext>
            </a:extLst>
          </p:cNvPr>
          <p:cNvSpPr txBox="1"/>
          <p:nvPr/>
        </p:nvSpPr>
        <p:spPr>
          <a:xfrm>
            <a:off x="1357086" y="4656251"/>
            <a:ext cx="6796314" cy="738664"/>
          </a:xfrm>
          <a:prstGeom prst="rect">
            <a:avLst/>
          </a:prstGeom>
          <a:noFill/>
        </p:spPr>
        <p:txBody>
          <a:bodyPr wrap="square" rtlCol="0">
            <a:spAutoFit/>
          </a:bodyPr>
          <a:lstStyle/>
          <a:p>
            <a:r>
              <a:rPr lang="en-US" dirty="0"/>
              <a:t>Observations/Findings</a:t>
            </a:r>
          </a:p>
          <a:p>
            <a:pPr marL="285750" indent="-285750">
              <a:buFont typeface="Arial" panose="020B0604020202020204" pitchFamily="34" charset="0"/>
              <a:buChar char="•"/>
            </a:pPr>
            <a:r>
              <a:rPr lang="en-US" sz="1200" dirty="0"/>
              <a:t>The top 5 states with the most customers are California, Florida, New York, Texas and District of Columbia which is not surprising as they are states with large populations.</a:t>
            </a:r>
          </a:p>
        </p:txBody>
      </p:sp>
      <p:graphicFrame>
        <p:nvGraphicFramePr>
          <p:cNvPr id="10" name="Chart Placeholder 9">
            <a:extLst>
              <a:ext uri="{FF2B5EF4-FFF2-40B4-BE49-F238E27FC236}">
                <a16:creationId xmlns:a16="http://schemas.microsoft.com/office/drawing/2014/main" id="{68BDBC58-1EB8-5C6B-6811-6F9BF950D6FE}"/>
              </a:ext>
            </a:extLst>
          </p:cNvPr>
          <p:cNvGraphicFramePr>
            <a:graphicFrameLocks noGrp="1"/>
          </p:cNvGraphicFramePr>
          <p:nvPr>
            <p:ph type="chart" sz="quarter" idx="13"/>
            <p:extLst>
              <p:ext uri="{D42A27DB-BD31-4B8C-83A1-F6EECF244321}">
                <p14:modId xmlns:p14="http://schemas.microsoft.com/office/powerpoint/2010/main" val="313487258"/>
              </p:ext>
            </p:extLst>
          </p:nvPr>
        </p:nvGraphicFramePr>
        <p:xfrm>
          <a:off x="2402114" y="1690689"/>
          <a:ext cx="6103257" cy="2747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5838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B389-E6B4-99E4-2DB3-698AC43CDD17}"/>
              </a:ext>
            </a:extLst>
          </p:cNvPr>
          <p:cNvSpPr>
            <a:spLocks noGrp="1"/>
          </p:cNvSpPr>
          <p:nvPr>
            <p:ph type="title"/>
          </p:nvPr>
        </p:nvSpPr>
        <p:spPr/>
        <p:txBody>
          <a:bodyPr/>
          <a:lstStyle/>
          <a:p>
            <a:r>
              <a:rPr lang="en-US" dirty="0"/>
              <a:t>Average CUSTOMER RATINGS by QUARTER</a:t>
            </a:r>
          </a:p>
        </p:txBody>
      </p:sp>
      <p:sp>
        <p:nvSpPr>
          <p:cNvPr id="4" name="Slide Number Placeholder 3">
            <a:extLst>
              <a:ext uri="{FF2B5EF4-FFF2-40B4-BE49-F238E27FC236}">
                <a16:creationId xmlns:a16="http://schemas.microsoft.com/office/drawing/2014/main" id="{B2058480-44A7-EBE3-724E-64E47CB35CF4}"/>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7" name="TextBox 6">
            <a:extLst>
              <a:ext uri="{FF2B5EF4-FFF2-40B4-BE49-F238E27FC236}">
                <a16:creationId xmlns:a16="http://schemas.microsoft.com/office/drawing/2014/main" id="{1020BDA1-90C6-531A-34C1-25189ECC719F}"/>
              </a:ext>
            </a:extLst>
          </p:cNvPr>
          <p:cNvSpPr txBox="1"/>
          <p:nvPr/>
        </p:nvSpPr>
        <p:spPr>
          <a:xfrm>
            <a:off x="1357086" y="4656251"/>
            <a:ext cx="6796314" cy="923330"/>
          </a:xfrm>
          <a:prstGeom prst="rect">
            <a:avLst/>
          </a:prstGeom>
          <a:noFill/>
        </p:spPr>
        <p:txBody>
          <a:bodyPr wrap="square" rtlCol="0">
            <a:spAutoFit/>
          </a:bodyPr>
          <a:lstStyle/>
          <a:p>
            <a:r>
              <a:rPr lang="en-US" dirty="0"/>
              <a:t>Observations/Findings</a:t>
            </a:r>
          </a:p>
          <a:p>
            <a:pPr marL="285750" indent="-285750">
              <a:buFont typeface="Arial" panose="020B0604020202020204" pitchFamily="34" charset="0"/>
              <a:buChar char="•"/>
            </a:pPr>
            <a:r>
              <a:rPr lang="en-US" sz="1200" dirty="0"/>
              <a:t>The average ratings are decreasing every quarter with the overall average being a 3.</a:t>
            </a:r>
          </a:p>
          <a:p>
            <a:pPr marL="285750" indent="-285750">
              <a:buFont typeface="Arial" panose="020B0604020202020204" pitchFamily="34" charset="0"/>
              <a:buChar char="•"/>
            </a:pPr>
            <a:r>
              <a:rPr lang="en-US" sz="1200" dirty="0"/>
              <a:t>The last quarter rating was a 2.</a:t>
            </a:r>
          </a:p>
          <a:p>
            <a:pPr marL="285750" indent="-285750">
              <a:buFont typeface="Arial" panose="020B0604020202020204" pitchFamily="34" charset="0"/>
              <a:buChar char="•"/>
            </a:pPr>
            <a:r>
              <a:rPr lang="en-US" sz="1200" dirty="0"/>
              <a:t>Changes need to be implemented to increase customer rating for upcoming year.</a:t>
            </a:r>
          </a:p>
        </p:txBody>
      </p:sp>
      <p:graphicFrame>
        <p:nvGraphicFramePr>
          <p:cNvPr id="8" name="Chart Placeholder 7">
            <a:extLst>
              <a:ext uri="{FF2B5EF4-FFF2-40B4-BE49-F238E27FC236}">
                <a16:creationId xmlns:a16="http://schemas.microsoft.com/office/drawing/2014/main" id="{D9732132-F47C-C9E4-ECF0-18E8DA6E58C5}"/>
              </a:ext>
            </a:extLst>
          </p:cNvPr>
          <p:cNvGraphicFramePr>
            <a:graphicFrameLocks noGrp="1"/>
          </p:cNvGraphicFramePr>
          <p:nvPr>
            <p:ph type="chart" sz="quarter" idx="13"/>
            <p:extLst>
              <p:ext uri="{D42A27DB-BD31-4B8C-83A1-F6EECF244321}">
                <p14:modId xmlns:p14="http://schemas.microsoft.com/office/powerpoint/2010/main" val="1269816073"/>
              </p:ext>
            </p:extLst>
          </p:nvPr>
        </p:nvGraphicFramePr>
        <p:xfrm>
          <a:off x="2066693" y="1690689"/>
          <a:ext cx="6206450" cy="23370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1578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B389-E6B4-99E4-2DB3-698AC43CDD17}"/>
              </a:ext>
            </a:extLst>
          </p:cNvPr>
          <p:cNvSpPr>
            <a:spLocks noGrp="1"/>
          </p:cNvSpPr>
          <p:nvPr>
            <p:ph type="title"/>
          </p:nvPr>
        </p:nvSpPr>
        <p:spPr/>
        <p:txBody>
          <a:bodyPr/>
          <a:lstStyle/>
          <a:p>
            <a:r>
              <a:rPr lang="en-US" dirty="0"/>
              <a:t>Top vehicle makers preferred by customers</a:t>
            </a:r>
          </a:p>
        </p:txBody>
      </p:sp>
      <p:sp>
        <p:nvSpPr>
          <p:cNvPr id="4" name="Slide Number Placeholder 3">
            <a:extLst>
              <a:ext uri="{FF2B5EF4-FFF2-40B4-BE49-F238E27FC236}">
                <a16:creationId xmlns:a16="http://schemas.microsoft.com/office/drawing/2014/main" id="{B2058480-44A7-EBE3-724E-64E47CB35CF4}"/>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1020BDA1-90C6-531A-34C1-25189ECC719F}"/>
              </a:ext>
            </a:extLst>
          </p:cNvPr>
          <p:cNvSpPr txBox="1"/>
          <p:nvPr/>
        </p:nvSpPr>
        <p:spPr>
          <a:xfrm>
            <a:off x="1357086" y="4656251"/>
            <a:ext cx="6796314" cy="738664"/>
          </a:xfrm>
          <a:prstGeom prst="rect">
            <a:avLst/>
          </a:prstGeom>
          <a:noFill/>
        </p:spPr>
        <p:txBody>
          <a:bodyPr wrap="square" rtlCol="0">
            <a:spAutoFit/>
          </a:bodyPr>
          <a:lstStyle/>
          <a:p>
            <a:r>
              <a:rPr lang="en-US" dirty="0"/>
              <a:t>Observations/Findings</a:t>
            </a:r>
          </a:p>
          <a:p>
            <a:pPr marL="285750" indent="-285750">
              <a:buFont typeface="Arial" panose="020B0604020202020204" pitchFamily="34" charset="0"/>
              <a:buChar char="•"/>
            </a:pPr>
            <a:r>
              <a:rPr lang="en-US" sz="1200" dirty="0"/>
              <a:t>The top 5 vehicle makers are Chevrolet, Dodge, Ford, Pontiac and Toyota.</a:t>
            </a:r>
          </a:p>
          <a:p>
            <a:pPr marL="285750" indent="-285750">
              <a:buFont typeface="Arial" panose="020B0604020202020204" pitchFamily="34" charset="0"/>
              <a:buChar char="•"/>
            </a:pPr>
            <a:r>
              <a:rPr lang="en-US" sz="1200" dirty="0"/>
              <a:t>Chevrolet is the top vehicle maker preferred by customers overall.</a:t>
            </a:r>
          </a:p>
        </p:txBody>
      </p:sp>
      <p:graphicFrame>
        <p:nvGraphicFramePr>
          <p:cNvPr id="9" name="Chart Placeholder 8">
            <a:extLst>
              <a:ext uri="{FF2B5EF4-FFF2-40B4-BE49-F238E27FC236}">
                <a16:creationId xmlns:a16="http://schemas.microsoft.com/office/drawing/2014/main" id="{6D6B75D3-EB0B-AFA0-7188-3183D334831C}"/>
              </a:ext>
            </a:extLst>
          </p:cNvPr>
          <p:cNvGraphicFramePr>
            <a:graphicFrameLocks noGrp="1"/>
          </p:cNvGraphicFramePr>
          <p:nvPr>
            <p:ph type="chart" sz="quarter" idx="13"/>
            <p:extLst>
              <p:ext uri="{D42A27DB-BD31-4B8C-83A1-F6EECF244321}">
                <p14:modId xmlns:p14="http://schemas.microsoft.com/office/powerpoint/2010/main" val="1558950654"/>
              </p:ext>
            </p:extLst>
          </p:nvPr>
        </p:nvGraphicFramePr>
        <p:xfrm>
          <a:off x="2071914" y="2041480"/>
          <a:ext cx="8048172" cy="23223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391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C4D7-3FD5-5CCE-270C-6DDE1DF3182D}"/>
              </a:ext>
            </a:extLst>
          </p:cNvPr>
          <p:cNvSpPr>
            <a:spLocks noGrp="1"/>
          </p:cNvSpPr>
          <p:nvPr>
            <p:ph type="title"/>
          </p:nvPr>
        </p:nvSpPr>
        <p:spPr>
          <a:xfrm>
            <a:off x="1362075" y="1671639"/>
            <a:ext cx="6343418" cy="1204912"/>
          </a:xfrm>
        </p:spPr>
        <p:txBody>
          <a:bodyPr>
            <a:normAutofit/>
          </a:bodyPr>
          <a:lstStyle/>
          <a:p>
            <a:r>
              <a:rPr lang="en-US" sz="4000" b="1" dirty="0">
                <a:solidFill>
                  <a:schemeClr val="bg1"/>
                </a:solidFill>
              </a:rPr>
              <a:t>REVENUE Metrics</a:t>
            </a:r>
          </a:p>
        </p:txBody>
      </p:sp>
      <p:sp>
        <p:nvSpPr>
          <p:cNvPr id="5" name="Slide Number Placeholder 4">
            <a:extLst>
              <a:ext uri="{FF2B5EF4-FFF2-40B4-BE49-F238E27FC236}">
                <a16:creationId xmlns:a16="http://schemas.microsoft.com/office/drawing/2014/main" id="{B9CBACA2-0504-EEC1-ABBD-FDBA117970B9}"/>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23937198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B389-E6B4-99E4-2DB3-698AC43CDD17}"/>
              </a:ext>
            </a:extLst>
          </p:cNvPr>
          <p:cNvSpPr>
            <a:spLocks noGrp="1"/>
          </p:cNvSpPr>
          <p:nvPr>
            <p:ph type="title"/>
          </p:nvPr>
        </p:nvSpPr>
        <p:spPr/>
        <p:txBody>
          <a:bodyPr/>
          <a:lstStyle/>
          <a:p>
            <a:r>
              <a:rPr lang="en-US" dirty="0"/>
              <a:t>Trend of purchases by quarter</a:t>
            </a:r>
          </a:p>
        </p:txBody>
      </p:sp>
      <p:sp>
        <p:nvSpPr>
          <p:cNvPr id="4" name="Slide Number Placeholder 3">
            <a:extLst>
              <a:ext uri="{FF2B5EF4-FFF2-40B4-BE49-F238E27FC236}">
                <a16:creationId xmlns:a16="http://schemas.microsoft.com/office/drawing/2014/main" id="{B2058480-44A7-EBE3-724E-64E47CB35CF4}"/>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7" name="TextBox 6">
            <a:extLst>
              <a:ext uri="{FF2B5EF4-FFF2-40B4-BE49-F238E27FC236}">
                <a16:creationId xmlns:a16="http://schemas.microsoft.com/office/drawing/2014/main" id="{1020BDA1-90C6-531A-34C1-25189ECC719F}"/>
              </a:ext>
            </a:extLst>
          </p:cNvPr>
          <p:cNvSpPr txBox="1"/>
          <p:nvPr/>
        </p:nvSpPr>
        <p:spPr>
          <a:xfrm>
            <a:off x="1357086" y="4656251"/>
            <a:ext cx="6796314" cy="1107996"/>
          </a:xfrm>
          <a:prstGeom prst="rect">
            <a:avLst/>
          </a:prstGeom>
          <a:noFill/>
        </p:spPr>
        <p:txBody>
          <a:bodyPr wrap="square" rtlCol="0">
            <a:spAutoFit/>
          </a:bodyPr>
          <a:lstStyle/>
          <a:p>
            <a:r>
              <a:rPr lang="en-US" dirty="0"/>
              <a:t>Observations/Findings</a:t>
            </a:r>
          </a:p>
          <a:p>
            <a:pPr marL="285750" indent="-285750">
              <a:buFont typeface="Arial" panose="020B0604020202020204" pitchFamily="34" charset="0"/>
              <a:buChar char="•"/>
            </a:pPr>
            <a:r>
              <a:rPr lang="en-US" sz="1200" dirty="0"/>
              <a:t>The first quarter had the most purchases.</a:t>
            </a:r>
          </a:p>
          <a:p>
            <a:pPr marL="285750" indent="-285750">
              <a:buFont typeface="Arial" panose="020B0604020202020204" pitchFamily="34" charset="0"/>
              <a:buChar char="•"/>
            </a:pPr>
            <a:r>
              <a:rPr lang="en-US" sz="1200" dirty="0"/>
              <a:t>Purchases have declined every quarter with last quarter having only 199 orders which is a difference of 111 orders compared to the first quarter.</a:t>
            </a:r>
          </a:p>
          <a:p>
            <a:endParaRPr lang="en-US" sz="1200" dirty="0"/>
          </a:p>
        </p:txBody>
      </p:sp>
      <p:graphicFrame>
        <p:nvGraphicFramePr>
          <p:cNvPr id="12" name="Chart Placeholder 11">
            <a:extLst>
              <a:ext uri="{FF2B5EF4-FFF2-40B4-BE49-F238E27FC236}">
                <a16:creationId xmlns:a16="http://schemas.microsoft.com/office/drawing/2014/main" id="{F0C763CA-427A-F9E7-B172-59E04F1ECDD6}"/>
              </a:ext>
            </a:extLst>
          </p:cNvPr>
          <p:cNvGraphicFramePr>
            <a:graphicFrameLocks noGrp="1"/>
          </p:cNvGraphicFramePr>
          <p:nvPr>
            <p:ph type="chart" sz="quarter" idx="13"/>
            <p:extLst>
              <p:ext uri="{D42A27DB-BD31-4B8C-83A1-F6EECF244321}">
                <p14:modId xmlns:p14="http://schemas.microsoft.com/office/powerpoint/2010/main" val="3493261701"/>
              </p:ext>
            </p:extLst>
          </p:nvPr>
        </p:nvGraphicFramePr>
        <p:xfrm>
          <a:off x="1693127" y="1690688"/>
          <a:ext cx="8289073" cy="26465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9113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p:txBody>
          <a:bodyPr/>
          <a:lstStyle/>
          <a:p>
            <a:r>
              <a:rPr lang="en-US" dirty="0"/>
              <a:t>Quarter on Quarter % change in Revenue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4294967295"/>
          </p:nvPr>
        </p:nvSpPr>
        <p:spPr>
          <a:xfrm>
            <a:off x="1300977" y="5218771"/>
            <a:ext cx="3397404" cy="275063"/>
          </a:xfrm>
        </p:spPr>
        <p:txBody>
          <a:bodyPr>
            <a:normAutofit fontScale="25000" lnSpcReduction="20000"/>
          </a:bodyPr>
          <a:lstStyle/>
          <a:p>
            <a:pPr marL="0" indent="0">
              <a:buNone/>
            </a:pPr>
            <a:r>
              <a:rPr lang="en-US" sz="7200" dirty="0"/>
              <a:t>Observations/ Findings</a:t>
            </a:r>
          </a:p>
        </p:txBody>
      </p:sp>
      <p:graphicFrame>
        <p:nvGraphicFramePr>
          <p:cNvPr id="5" name="Chart Placeholder 4">
            <a:extLst>
              <a:ext uri="{FF2B5EF4-FFF2-40B4-BE49-F238E27FC236}">
                <a16:creationId xmlns:a16="http://schemas.microsoft.com/office/drawing/2014/main" id="{05E2CDF2-97C3-54CB-4599-932EEB324838}"/>
              </a:ext>
            </a:extLst>
          </p:cNvPr>
          <p:cNvGraphicFramePr>
            <a:graphicFrameLocks noGrp="1"/>
          </p:cNvGraphicFramePr>
          <p:nvPr>
            <p:ph type="chart" sz="quarter" idx="13"/>
            <p:extLst>
              <p:ext uri="{D42A27DB-BD31-4B8C-83A1-F6EECF244321}">
                <p14:modId xmlns:p14="http://schemas.microsoft.com/office/powerpoint/2010/main" val="2558909994"/>
              </p:ext>
            </p:extLst>
          </p:nvPr>
        </p:nvGraphicFramePr>
        <p:xfrm>
          <a:off x="1300976" y="1799063"/>
          <a:ext cx="8289072" cy="319668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29580B7F-1073-D9EA-3188-A01CFAE93205}"/>
              </a:ext>
            </a:extLst>
          </p:cNvPr>
          <p:cNvSpPr txBox="1"/>
          <p:nvPr/>
        </p:nvSpPr>
        <p:spPr>
          <a:xfrm>
            <a:off x="1419921" y="5493834"/>
            <a:ext cx="4624039"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Quarter 2  and  the last quarter had a significant dip in revenue. </a:t>
            </a:r>
          </a:p>
          <a:p>
            <a:pPr marL="171450" indent="-171450">
              <a:buFont typeface="Arial" panose="020B0604020202020204" pitchFamily="34" charset="0"/>
              <a:buChar char="•"/>
            </a:pPr>
            <a:r>
              <a:rPr lang="en-US" sz="1200" dirty="0"/>
              <a:t>Overall revenue continues to decline by each quarter.</a:t>
            </a:r>
          </a:p>
        </p:txBody>
      </p:sp>
    </p:spTree>
    <p:extLst>
      <p:ext uri="{BB962C8B-B14F-4D97-AF65-F5344CB8AC3E}">
        <p14:creationId xmlns:p14="http://schemas.microsoft.com/office/powerpoint/2010/main" val="37972809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646</Words>
  <Application>Microsoft Macintosh PowerPoint</Application>
  <PresentationFormat>Widescreen</PresentationFormat>
  <Paragraphs>142</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SQL and databases</vt:lpstr>
      <vt:lpstr>Business Overview</vt:lpstr>
      <vt:lpstr>Customer Metrics</vt:lpstr>
      <vt:lpstr>Distribution OF customers Across  states</vt:lpstr>
      <vt:lpstr>Average CUSTOMER RATINGS by QUARTER</vt:lpstr>
      <vt:lpstr>Top vehicle makers preferred by customers</vt:lpstr>
      <vt:lpstr>REVENUE Metrics</vt:lpstr>
      <vt:lpstr>Trend of purchases by quarter</vt:lpstr>
      <vt:lpstr>Quarter on Quarter % change in Revenue</vt:lpstr>
      <vt:lpstr>SHIPPING METRICS</vt:lpstr>
      <vt:lpstr>Trend of Revenue and Orders by quarter</vt:lpstr>
      <vt:lpstr>AVERAGE DISCOUNT OFFERED BY CREDIT CARD TYPE</vt:lpstr>
      <vt:lpstr>Time taken to ship orders by quarter</vt:lpstr>
      <vt:lpstr>Insights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2024-02-24T20:55:30Z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