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3" r:id="rId3"/>
    <p:sldId id="262" r:id="rId4"/>
    <p:sldId id="271" r:id="rId5"/>
    <p:sldId id="267" r:id="rId6"/>
    <p:sldId id="272" r:id="rId7"/>
    <p:sldId id="265" r:id="rId8"/>
    <p:sldId id="273" r:id="rId9"/>
    <p:sldId id="274" r:id="rId10"/>
    <p:sldId id="275" r:id="rId11"/>
    <p:sldId id="276" r:id="rId12"/>
    <p:sldId id="266" r:id="rId13"/>
    <p:sldId id="285" r:id="rId14"/>
    <p:sldId id="277" r:id="rId15"/>
    <p:sldId id="278" r:id="rId16"/>
    <p:sldId id="284" r:id="rId17"/>
    <p:sldId id="283" r:id="rId18"/>
    <p:sldId id="282" r:id="rId19"/>
    <p:sldId id="279" r:id="rId20"/>
    <p:sldId id="28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385"/>
    <a:srgbClr val="3494CD"/>
    <a:srgbClr val="6ED0EE"/>
    <a:srgbClr val="2B6CAB"/>
    <a:srgbClr val="4392C3"/>
    <a:srgbClr val="3292CC"/>
    <a:srgbClr val="912F11"/>
    <a:srgbClr val="53BBE3"/>
    <a:srgbClr val="3F92CB"/>
    <a:srgbClr val="54B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265"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5D9ED-D329-4319-BDDC-953585DE2F7C}"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E6DE0-2B0E-4C11-AEB8-C4D4574444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5D9ED-D329-4319-BDDC-953585DE2F7C}" type="datetimeFigureOut">
              <a:rPr lang="zh-CN" altLang="en-US" smtClean="0"/>
              <a:t>2024/3/1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E6DE0-2B0E-4C11-AEB8-C4D45744449B}"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26623" t="41127" r="21331" b="5208"/>
          <a:stretch>
            <a:fillRect/>
          </a:stretch>
        </p:blipFill>
        <p:spPr>
          <a:xfrm>
            <a:off x="2201333" y="-12462"/>
            <a:ext cx="7772400" cy="68704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26176" t="60238" r="20489" b="4766"/>
          <a:stretch>
            <a:fillRect/>
          </a:stretch>
        </p:blipFill>
        <p:spPr>
          <a:xfrm>
            <a:off x="0" y="-20725"/>
            <a:ext cx="12192000" cy="6968836"/>
          </a:xfrm>
          <a:custGeom>
            <a:avLst/>
            <a:gdLst>
              <a:gd name="connsiteX0" fmla="*/ 0 w 4031673"/>
              <a:gd name="connsiteY0" fmla="*/ 0 h 2267816"/>
              <a:gd name="connsiteX1" fmla="*/ 4031673 w 4031673"/>
              <a:gd name="connsiteY1" fmla="*/ 0 h 2267816"/>
              <a:gd name="connsiteX2" fmla="*/ 4031673 w 4031673"/>
              <a:gd name="connsiteY2" fmla="*/ 2267816 h 2267816"/>
              <a:gd name="connsiteX3" fmla="*/ 0 w 4031673"/>
              <a:gd name="connsiteY3" fmla="*/ 2267816 h 2267816"/>
            </a:gdLst>
            <a:ahLst/>
            <a:cxnLst>
              <a:cxn ang="0">
                <a:pos x="connsiteX0" y="connsiteY0"/>
              </a:cxn>
              <a:cxn ang="0">
                <a:pos x="connsiteX1" y="connsiteY1"/>
              </a:cxn>
              <a:cxn ang="0">
                <a:pos x="connsiteX2" y="connsiteY2"/>
              </a:cxn>
              <a:cxn ang="0">
                <a:pos x="connsiteX3" y="connsiteY3"/>
              </a:cxn>
            </a:cxnLst>
            <a:rect l="l" t="t" r="r" b="b"/>
            <a:pathLst>
              <a:path w="4031673" h="2267816">
                <a:moveTo>
                  <a:pt x="0" y="0"/>
                </a:moveTo>
                <a:lnTo>
                  <a:pt x="4031673" y="0"/>
                </a:lnTo>
                <a:lnTo>
                  <a:pt x="4031673" y="2267816"/>
                </a:lnTo>
                <a:lnTo>
                  <a:pt x="0" y="2267816"/>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144510" y="2952845"/>
            <a:ext cx="7902980" cy="922020"/>
          </a:xfrm>
          <a:prstGeom prst="rect">
            <a:avLst/>
          </a:prstGeom>
          <a:noFill/>
        </p:spPr>
        <p:txBody>
          <a:bodyPr wrap="square" rtlCol="0">
            <a:spAutoFit/>
          </a:bodyPr>
          <a:lstStyle/>
          <a:p>
            <a:pPr algn="ctr"/>
            <a:r>
              <a:rPr lang="en-US" altLang="zh-CN" sz="5400" b="1" dirty="0">
                <a:solidFill>
                  <a:schemeClr val="bg1"/>
                </a:solidFill>
                <a:latin typeface="张海山锐线体2.0" panose="02000000000000000000" pitchFamily="2" charset="-122"/>
                <a:ea typeface="张海山锐线体2.0" panose="02000000000000000000" pitchFamily="2" charset="-122"/>
                <a:cs typeface="Aharoni" panose="02010803020104030203" pitchFamily="2" charset="-79"/>
              </a:rPr>
              <a:t>Semi-strucured data</a:t>
            </a:r>
            <a:r>
              <a:rPr lang="en-US" altLang="zh-CN" sz="5400" b="1" dirty="0">
                <a:solidFill>
                  <a:schemeClr val="tx1"/>
                </a:solidFill>
                <a:latin typeface="张海山锐线体2.0" panose="02000000000000000000" pitchFamily="2" charset="-122"/>
                <a:ea typeface="张海山锐线体2.0" panose="02000000000000000000" pitchFamily="2" charset="-122"/>
                <a:cs typeface="Aharoni" panose="02010803020104030203" pitchFamily="2" charset="-79"/>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2072446" y="1844675"/>
            <a:ext cx="7701915" cy="3293209"/>
          </a:xfrm>
          <a:prstGeom prst="rect">
            <a:avLst/>
          </a:prstGeom>
          <a:noFill/>
        </p:spPr>
        <p:txBody>
          <a:bodyPr wrap="square" rtlCol="0">
            <a:spAutoFit/>
          </a:bodyPr>
          <a:lstStyle/>
          <a:p>
            <a:r>
              <a:rPr lang="en-US" sz="1600" dirty="0">
                <a:solidFill>
                  <a:schemeClr val="bg1"/>
                </a:solidFill>
              </a:rPr>
              <a:t>&lt;!ELEMENT posts (post*)&gt;</a:t>
            </a:r>
          </a:p>
          <a:p>
            <a:r>
              <a:rPr lang="en-US" sz="1600" dirty="0">
                <a:solidFill>
                  <a:schemeClr val="bg1"/>
                </a:solidFill>
              </a:rPr>
              <a:t>&lt;!ELEMENT post (content ,</a:t>
            </a:r>
            <a:r>
              <a:rPr lang="en-US" sz="1600" dirty="0" err="1">
                <a:solidFill>
                  <a:schemeClr val="bg1"/>
                </a:solidFill>
              </a:rPr>
              <a:t>user_Id</a:t>
            </a:r>
            <a:r>
              <a:rPr lang="en-US" sz="1600" dirty="0">
                <a:solidFill>
                  <a:schemeClr val="bg1"/>
                </a:solidFill>
              </a:rPr>
              <a:t>, title)&gt;</a:t>
            </a:r>
          </a:p>
          <a:p>
            <a:r>
              <a:rPr lang="en-US" sz="1600" dirty="0">
                <a:solidFill>
                  <a:schemeClr val="bg1"/>
                </a:solidFill>
              </a:rPr>
              <a:t>&lt;!ATTLIST post </a:t>
            </a:r>
            <a:r>
              <a:rPr lang="en-US" sz="1600" dirty="0" err="1">
                <a:solidFill>
                  <a:schemeClr val="bg1"/>
                </a:solidFill>
              </a:rPr>
              <a:t>postId</a:t>
            </a:r>
            <a:r>
              <a:rPr lang="en-US" sz="1600" dirty="0">
                <a:solidFill>
                  <a:schemeClr val="bg1"/>
                </a:solidFill>
              </a:rPr>
              <a:t> ID #REQUIRED&gt;</a:t>
            </a:r>
          </a:p>
          <a:p>
            <a:r>
              <a:rPr lang="en-US" sz="1600" dirty="0">
                <a:solidFill>
                  <a:schemeClr val="bg1"/>
                </a:solidFill>
              </a:rPr>
              <a:t>&lt;!ELEMENT content (#PCDATA)&gt;</a:t>
            </a:r>
          </a:p>
          <a:p>
            <a:r>
              <a:rPr lang="en-US" sz="1600" dirty="0">
                <a:solidFill>
                  <a:schemeClr val="bg1"/>
                </a:solidFill>
              </a:rPr>
              <a:t>&lt;!ELEMENT </a:t>
            </a:r>
            <a:r>
              <a:rPr lang="en-US" sz="1600" dirty="0" err="1">
                <a:solidFill>
                  <a:schemeClr val="bg1"/>
                </a:solidFill>
              </a:rPr>
              <a:t>user_Id</a:t>
            </a:r>
            <a:r>
              <a:rPr lang="en-US" sz="1600" dirty="0">
                <a:solidFill>
                  <a:schemeClr val="bg1"/>
                </a:solidFill>
              </a:rPr>
              <a:t> (#PCDATA)&gt;</a:t>
            </a:r>
          </a:p>
          <a:p>
            <a:r>
              <a:rPr lang="en-US" sz="1600" dirty="0">
                <a:solidFill>
                  <a:schemeClr val="bg1"/>
                </a:solidFill>
              </a:rPr>
              <a:t>&lt;!ELEMENT title (#PCDATA)&gt;</a:t>
            </a:r>
          </a:p>
          <a:p>
            <a:r>
              <a:rPr lang="en-US" sz="1600" dirty="0">
                <a:solidFill>
                  <a:schemeClr val="bg1"/>
                </a:solidFill>
              </a:rPr>
              <a:t>&lt;!ELEMENT comments (comment*)&gt;</a:t>
            </a:r>
          </a:p>
          <a:p>
            <a:r>
              <a:rPr lang="en-US" sz="1600" dirty="0">
                <a:solidFill>
                  <a:schemeClr val="bg1"/>
                </a:solidFill>
              </a:rPr>
              <a:t>&lt;!ELEMENT comment (</a:t>
            </a:r>
            <a:r>
              <a:rPr lang="en-US" sz="1600" dirty="0" err="1">
                <a:solidFill>
                  <a:schemeClr val="bg1"/>
                </a:solidFill>
              </a:rPr>
              <a:t>userId</a:t>
            </a:r>
            <a:r>
              <a:rPr lang="en-US" sz="1600" dirty="0">
                <a:solidFill>
                  <a:schemeClr val="bg1"/>
                </a:solidFill>
              </a:rPr>
              <a:t>, </a:t>
            </a:r>
            <a:r>
              <a:rPr lang="en-US" sz="1600" dirty="0" err="1">
                <a:solidFill>
                  <a:schemeClr val="bg1"/>
                </a:solidFill>
              </a:rPr>
              <a:t>text,post_id</a:t>
            </a:r>
            <a:r>
              <a:rPr lang="en-US" sz="1600" dirty="0">
                <a:solidFill>
                  <a:schemeClr val="bg1"/>
                </a:solidFill>
              </a:rPr>
              <a:t>)&gt;</a:t>
            </a:r>
          </a:p>
          <a:p>
            <a:r>
              <a:rPr lang="en-US" sz="1600" dirty="0">
                <a:solidFill>
                  <a:schemeClr val="bg1"/>
                </a:solidFill>
              </a:rPr>
              <a:t>&lt;!ATTLIST comment </a:t>
            </a:r>
            <a:r>
              <a:rPr lang="en-US" sz="1600" dirty="0" err="1">
                <a:solidFill>
                  <a:schemeClr val="bg1"/>
                </a:solidFill>
              </a:rPr>
              <a:t>commentId</a:t>
            </a:r>
            <a:r>
              <a:rPr lang="en-US" sz="1600" dirty="0">
                <a:solidFill>
                  <a:schemeClr val="bg1"/>
                </a:solidFill>
              </a:rPr>
              <a:t> ID #REQUIRED</a:t>
            </a:r>
          </a:p>
          <a:p>
            <a:r>
              <a:rPr lang="en-US" sz="1600" dirty="0">
                <a:solidFill>
                  <a:schemeClr val="bg1"/>
                </a:solidFill>
              </a:rPr>
              <a:t>&lt;!ELEMENT </a:t>
            </a:r>
            <a:r>
              <a:rPr lang="en-US" sz="1600" dirty="0" err="1">
                <a:solidFill>
                  <a:schemeClr val="bg1"/>
                </a:solidFill>
              </a:rPr>
              <a:t>userId</a:t>
            </a:r>
            <a:r>
              <a:rPr lang="en-US" sz="1600" dirty="0">
                <a:solidFill>
                  <a:schemeClr val="bg1"/>
                </a:solidFill>
              </a:rPr>
              <a:t> (#PCDATA)&gt;</a:t>
            </a:r>
          </a:p>
          <a:p>
            <a:r>
              <a:rPr lang="en-US" sz="1600" dirty="0">
                <a:solidFill>
                  <a:schemeClr val="bg1"/>
                </a:solidFill>
              </a:rPr>
              <a:t>&lt;!ELEMENT text (#PCDATA)&gt;</a:t>
            </a:r>
          </a:p>
          <a:p>
            <a:r>
              <a:rPr lang="en-US" sz="1600" dirty="0">
                <a:solidFill>
                  <a:schemeClr val="bg1"/>
                </a:solidFill>
              </a:rPr>
              <a:t>&lt;!ELEMENT </a:t>
            </a:r>
            <a:r>
              <a:rPr lang="en-US" sz="1600" dirty="0" err="1">
                <a:solidFill>
                  <a:schemeClr val="bg1"/>
                </a:solidFill>
              </a:rPr>
              <a:t>post_Id</a:t>
            </a:r>
            <a:r>
              <a:rPr lang="en-US" sz="1600" dirty="0">
                <a:solidFill>
                  <a:schemeClr val="bg1"/>
                </a:solidFill>
              </a:rPr>
              <a:t>(#PCDATA)&gt;</a:t>
            </a:r>
          </a:p>
          <a:p>
            <a:endParaRPr lang="zh-CN" altLang="en-US" sz="1600" b="1" dirty="0">
              <a:solidFill>
                <a:srgbClr val="53BBE3"/>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2245042" y="1247716"/>
            <a:ext cx="7701915" cy="369332"/>
          </a:xfrm>
          <a:prstGeom prst="rect">
            <a:avLst/>
          </a:prstGeom>
          <a:noFill/>
        </p:spPr>
        <p:txBody>
          <a:bodyPr wrap="square" rtlCol="0">
            <a:spAutoFit/>
          </a:bodyPr>
          <a:lstStyle/>
          <a:p>
            <a:r>
              <a:rPr lang="en-US" altLang="zh-CN" b="1">
                <a:solidFill>
                  <a:schemeClr val="bg1"/>
                </a:solidFill>
                <a:latin typeface="张海山锐线体2.0" panose="02000000000000000000" pitchFamily="2" charset="-122"/>
                <a:ea typeface="张海山锐线体2.0" panose="02000000000000000000" pitchFamily="2" charset="-122"/>
              </a:rPr>
              <a:t>Now we will show the images of the database used</a:t>
            </a:r>
            <a:endParaRPr lang="zh-CN" altLang="en-US" b="1" dirty="0">
              <a:solidFill>
                <a:schemeClr val="bg1"/>
              </a:solidFill>
              <a:latin typeface="张海山锐线体2.0" panose="02000000000000000000" pitchFamily="2" charset="-122"/>
              <a:ea typeface="张海山锐线体2.0" panose="02000000000000000000" pitchFamily="2" charset="-122"/>
            </a:endParaRPr>
          </a:p>
        </p:txBody>
      </p:sp>
      <p:pic>
        <p:nvPicPr>
          <p:cNvPr id="8" name="Picture 7">
            <a:extLst>
              <a:ext uri="{FF2B5EF4-FFF2-40B4-BE49-F238E27FC236}">
                <a16:creationId xmlns:a16="http://schemas.microsoft.com/office/drawing/2014/main" id="{C8BE41C7-7669-4576-8C33-3178D5E3B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34" y="1746913"/>
            <a:ext cx="10495129" cy="51110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6623" t="41127" r="21331" b="5208"/>
          <a:stretch>
            <a:fillRect/>
          </a:stretch>
        </p:blipFill>
        <p:spPr>
          <a:xfrm>
            <a:off x="2201333" y="-12462"/>
            <a:ext cx="7772400" cy="6870462"/>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l="22894" t="39851" r="52912"/>
          <a:stretch>
            <a:fillRect/>
          </a:stretch>
        </p:blipFill>
        <p:spPr>
          <a:xfrm rot="16200000" flipH="1">
            <a:off x="7817555" y="-1633574"/>
            <a:ext cx="2794013" cy="5954877"/>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l="33647" t="16202" r="51344" b="68381"/>
          <a:stretch>
            <a:fillRect/>
          </a:stretch>
        </p:blipFill>
        <p:spPr>
          <a:xfrm rot="16200000" flipH="1">
            <a:off x="258606" y="251978"/>
            <a:ext cx="1733322" cy="1526353"/>
          </a:xfrm>
          <a:custGeom>
            <a:avLst/>
            <a:gdLst>
              <a:gd name="connsiteX0" fmla="*/ 0 w 1134534"/>
              <a:gd name="connsiteY0" fmla="*/ 0 h 999064"/>
              <a:gd name="connsiteX1" fmla="*/ 1134534 w 1134534"/>
              <a:gd name="connsiteY1" fmla="*/ 0 h 999064"/>
              <a:gd name="connsiteX2" fmla="*/ 1134534 w 1134534"/>
              <a:gd name="connsiteY2" fmla="*/ 999064 h 999064"/>
              <a:gd name="connsiteX3" fmla="*/ 0 w 1134534"/>
              <a:gd name="connsiteY3" fmla="*/ 999064 h 999064"/>
            </a:gdLst>
            <a:ahLst/>
            <a:cxnLst>
              <a:cxn ang="0">
                <a:pos x="connsiteX0" y="connsiteY0"/>
              </a:cxn>
              <a:cxn ang="0">
                <a:pos x="connsiteX1" y="connsiteY1"/>
              </a:cxn>
              <a:cxn ang="0">
                <a:pos x="connsiteX2" y="connsiteY2"/>
              </a:cxn>
              <a:cxn ang="0">
                <a:pos x="connsiteX3" y="connsiteY3"/>
              </a:cxn>
            </a:cxnLst>
            <a:rect l="l" t="t" r="r" b="b"/>
            <a:pathLst>
              <a:path w="1134534" h="999064">
                <a:moveTo>
                  <a:pt x="0" y="0"/>
                </a:moveTo>
                <a:lnTo>
                  <a:pt x="1134534" y="0"/>
                </a:lnTo>
                <a:lnTo>
                  <a:pt x="1134534" y="999064"/>
                </a:lnTo>
                <a:lnTo>
                  <a:pt x="0" y="999064"/>
                </a:lnTo>
                <a:close/>
              </a:path>
            </a:pathLst>
          </a:cu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l="51815" t="8493" r="17697" b="48521"/>
          <a:stretch>
            <a:fillRect/>
          </a:stretch>
        </p:blipFill>
        <p:spPr>
          <a:xfrm rot="16200000" flipH="1">
            <a:off x="5484606" y="4928473"/>
            <a:ext cx="3056310" cy="3694058"/>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2894" t="39851" r="52912" b="46865"/>
          <a:stretch>
            <a:fillRect/>
          </a:stretch>
        </p:blipFill>
        <p:spPr>
          <a:xfrm rot="16200000" flipH="1">
            <a:off x="-74852" y="6200427"/>
            <a:ext cx="2794013" cy="1315144"/>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5" name="Picture 4">
            <a:extLst>
              <a:ext uri="{FF2B5EF4-FFF2-40B4-BE49-F238E27FC236}">
                <a16:creationId xmlns:a16="http://schemas.microsoft.com/office/drawing/2014/main" id="{AC38DC74-58B9-4067-A1D8-A9FE0B74D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61" y="349386"/>
            <a:ext cx="11414078" cy="62711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CAC425-1320-42E8-A7CD-CF167554A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07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432FDE-87E6-4C06-AD18-ECA5DE339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9" y="319708"/>
            <a:ext cx="11039061" cy="62185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5F74BA-C6F8-436D-A9ED-5EE59CED4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78904"/>
            <a:ext cx="11608904" cy="65001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4E2C0-A467-47CD-A130-136351BA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321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BC9EB-E46F-45BB-97A4-32049C613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4849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4FB7C-7506-4B03-87B9-1FB773E5C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2036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2244725" y="930275"/>
            <a:ext cx="7701915" cy="768350"/>
          </a:xfrm>
          <a:prstGeom prst="rect">
            <a:avLst/>
          </a:prstGeom>
          <a:noFill/>
        </p:spPr>
        <p:txBody>
          <a:bodyPr wrap="square" rtlCol="0">
            <a:spAutoFit/>
          </a:bodyPr>
          <a:lstStyle/>
          <a:p>
            <a:pPr algn="ctr"/>
            <a:r>
              <a:rPr lang="en-US" altLang="zh-CN" sz="4400" b="1" dirty="0">
                <a:solidFill>
                  <a:srgbClr val="53BBE3"/>
                </a:solidFill>
                <a:latin typeface="张海山锐线体2.0" panose="02000000000000000000" pitchFamily="2" charset="-122"/>
                <a:ea typeface="张海山锐线体2.0" panose="02000000000000000000" pitchFamily="2" charset="-122"/>
              </a:rPr>
              <a:t>Conclusion </a:t>
            </a:r>
            <a:endParaRPr lang="zh-CN" altLang="en-US" sz="4400" b="1" dirty="0">
              <a:solidFill>
                <a:srgbClr val="53BBE3"/>
              </a:solidFill>
              <a:latin typeface="张海山锐线体2.0" panose="02000000000000000000" pitchFamily="2" charset="-122"/>
              <a:ea typeface="张海山锐线体2.0" panose="02000000000000000000" pitchFamily="2" charset="-122"/>
            </a:endParaRPr>
          </a:p>
        </p:txBody>
      </p:sp>
      <p:sp>
        <p:nvSpPr>
          <p:cNvPr id="2" name="TextBox 1">
            <a:extLst>
              <a:ext uri="{FF2B5EF4-FFF2-40B4-BE49-F238E27FC236}">
                <a16:creationId xmlns:a16="http://schemas.microsoft.com/office/drawing/2014/main" id="{0F0AE18D-215C-4F04-A158-098DEFB68FEB}"/>
              </a:ext>
            </a:extLst>
          </p:cNvPr>
          <p:cNvSpPr txBox="1"/>
          <p:nvPr/>
        </p:nvSpPr>
        <p:spPr>
          <a:xfrm>
            <a:off x="1590261" y="2495433"/>
            <a:ext cx="9422295" cy="2677656"/>
          </a:xfrm>
          <a:prstGeom prst="rect">
            <a:avLst/>
          </a:prstGeom>
          <a:noFill/>
        </p:spPr>
        <p:txBody>
          <a:bodyPr wrap="square" rtlCol="0">
            <a:spAutoFit/>
          </a:bodyPr>
          <a:lstStyle/>
          <a:p>
            <a:r>
              <a:rPr lang="en-US" sz="2800" dirty="0">
                <a:solidFill>
                  <a:schemeClr val="bg1"/>
                </a:solidFill>
              </a:rPr>
              <a:t>The implementation of a semi-structured social media database offers flexibility in content management and accommodates dynamic user interactions. MongoDB proves to be a suitable choice for managing such data structures, while the project's features enhance user experience and scalability</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8" name="椭圆 7"/>
          <p:cNvSpPr/>
          <p:nvPr/>
        </p:nvSpPr>
        <p:spPr>
          <a:xfrm>
            <a:off x="773996" y="3726933"/>
            <a:ext cx="425450" cy="423863"/>
          </a:xfrm>
          <a:prstGeom prst="ellipse">
            <a:avLst/>
          </a:prstGeom>
          <a:solidFill>
            <a:srgbClr val="3494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2009071" y="5558908"/>
            <a:ext cx="280988" cy="280988"/>
          </a:xfrm>
          <a:prstGeom prst="ellipse">
            <a:avLst/>
          </a:prstGeom>
          <a:solidFill>
            <a:srgbClr val="6ED0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4869746" y="4984233"/>
            <a:ext cx="476250" cy="476250"/>
          </a:xfrm>
          <a:prstGeom prst="ellipse">
            <a:avLst/>
          </a:prstGeom>
          <a:solidFill>
            <a:srgbClr val="3494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5460296" y="5411271"/>
            <a:ext cx="677863" cy="676275"/>
          </a:xfrm>
          <a:prstGeom prst="ellipse">
            <a:avLst/>
          </a:prstGeom>
          <a:solidFill>
            <a:srgbClr val="6ED0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6436609" y="5476358"/>
            <a:ext cx="301625" cy="301625"/>
          </a:xfrm>
          <a:prstGeom prst="ellipse">
            <a:avLst/>
          </a:prstGeom>
          <a:solidFill>
            <a:srgbClr val="3494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10396217" y="2398713"/>
            <a:ext cx="1030288" cy="1030287"/>
          </a:xfrm>
          <a:prstGeom prst="ellipse">
            <a:avLst/>
          </a:prstGeom>
          <a:solidFill>
            <a:srgbClr val="6ED0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Box 2">
            <a:extLst>
              <a:ext uri="{FF2B5EF4-FFF2-40B4-BE49-F238E27FC236}">
                <a16:creationId xmlns:a16="http://schemas.microsoft.com/office/drawing/2014/main" id="{812735FD-7BBE-4868-95F0-19F1906475B0}"/>
              </a:ext>
            </a:extLst>
          </p:cNvPr>
          <p:cNvSpPr txBox="1"/>
          <p:nvPr/>
        </p:nvSpPr>
        <p:spPr>
          <a:xfrm>
            <a:off x="1350057" y="2206656"/>
            <a:ext cx="8898340" cy="2677656"/>
          </a:xfrm>
          <a:prstGeom prst="rect">
            <a:avLst/>
          </a:prstGeom>
          <a:noFill/>
        </p:spPr>
        <p:txBody>
          <a:bodyPr wrap="square" rtlCol="0">
            <a:spAutoFit/>
          </a:bodyPr>
          <a:lstStyle/>
          <a:p>
            <a:r>
              <a:rPr lang="en-US" sz="2800" dirty="0">
                <a:solidFill>
                  <a:schemeClr val="bg1"/>
                </a:solidFill>
              </a:rPr>
              <a:t>Social media platforms have become integral parts of our daily lives, connecting people and facilitating various interactions. This project aims to design and implement a social media database using a semi-structured approach, allowing flexibility in content and accommodating dynamic user profiles, posts, and interactions.</a:t>
            </a:r>
          </a:p>
        </p:txBody>
      </p:sp>
      <p:sp>
        <p:nvSpPr>
          <p:cNvPr id="4" name="TextBox 3">
            <a:extLst>
              <a:ext uri="{FF2B5EF4-FFF2-40B4-BE49-F238E27FC236}">
                <a16:creationId xmlns:a16="http://schemas.microsoft.com/office/drawing/2014/main" id="{91B15A12-EB5A-4AC7-A582-0C08CCEA29F3}"/>
              </a:ext>
            </a:extLst>
          </p:cNvPr>
          <p:cNvSpPr txBox="1"/>
          <p:nvPr/>
        </p:nvSpPr>
        <p:spPr>
          <a:xfrm>
            <a:off x="3445362" y="1139920"/>
            <a:ext cx="4446442" cy="707886"/>
          </a:xfrm>
          <a:prstGeom prst="rect">
            <a:avLst/>
          </a:prstGeom>
          <a:noFill/>
        </p:spPr>
        <p:txBody>
          <a:bodyPr wrap="square" rtlCol="0">
            <a:spAutoFit/>
          </a:bodyPr>
          <a:lstStyle/>
          <a:p>
            <a:pPr algn="ctr"/>
            <a:r>
              <a:rPr lang="en-US" altLang="zh-CN" sz="4000" b="1" i="1" dirty="0">
                <a:solidFill>
                  <a:schemeClr val="bg1"/>
                </a:solidFill>
                <a:latin typeface="张海山锐线体2.0" panose="02000000000000000000" pitchFamily="2" charset="-122"/>
                <a:ea typeface="张海山锐线体2.0" panose="02000000000000000000" pitchFamily="2" charset="-122"/>
              </a:rPr>
              <a:t>Introduction</a:t>
            </a:r>
            <a:endParaRPr lang="en-US" sz="4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26176" t="60238" r="20489" b="4766"/>
          <a:stretch>
            <a:fillRect/>
          </a:stretch>
        </p:blipFill>
        <p:spPr>
          <a:xfrm>
            <a:off x="0" y="-27710"/>
            <a:ext cx="12192000" cy="6968836"/>
          </a:xfrm>
          <a:custGeom>
            <a:avLst/>
            <a:gdLst>
              <a:gd name="connsiteX0" fmla="*/ 0 w 4031673"/>
              <a:gd name="connsiteY0" fmla="*/ 0 h 2267816"/>
              <a:gd name="connsiteX1" fmla="*/ 4031673 w 4031673"/>
              <a:gd name="connsiteY1" fmla="*/ 0 h 2267816"/>
              <a:gd name="connsiteX2" fmla="*/ 4031673 w 4031673"/>
              <a:gd name="connsiteY2" fmla="*/ 2267816 h 2267816"/>
              <a:gd name="connsiteX3" fmla="*/ 0 w 4031673"/>
              <a:gd name="connsiteY3" fmla="*/ 2267816 h 2267816"/>
            </a:gdLst>
            <a:ahLst/>
            <a:cxnLst>
              <a:cxn ang="0">
                <a:pos x="connsiteX0" y="connsiteY0"/>
              </a:cxn>
              <a:cxn ang="0">
                <a:pos x="connsiteX1" y="connsiteY1"/>
              </a:cxn>
              <a:cxn ang="0">
                <a:pos x="connsiteX2" y="connsiteY2"/>
              </a:cxn>
              <a:cxn ang="0">
                <a:pos x="connsiteX3" y="connsiteY3"/>
              </a:cxn>
            </a:cxnLst>
            <a:rect l="l" t="t" r="r" b="b"/>
            <a:pathLst>
              <a:path w="4031673" h="2267816">
                <a:moveTo>
                  <a:pt x="0" y="0"/>
                </a:moveTo>
                <a:lnTo>
                  <a:pt x="4031673" y="0"/>
                </a:lnTo>
                <a:lnTo>
                  <a:pt x="4031673" y="2267816"/>
                </a:lnTo>
                <a:lnTo>
                  <a:pt x="0" y="2267816"/>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144614" y="2622894"/>
            <a:ext cx="7902980" cy="1754326"/>
          </a:xfrm>
          <a:prstGeom prst="rect">
            <a:avLst/>
          </a:prstGeom>
          <a:noFill/>
        </p:spPr>
        <p:txBody>
          <a:bodyPr wrap="square" rtlCol="0">
            <a:spAutoFit/>
          </a:bodyPr>
          <a:lstStyle/>
          <a:p>
            <a:pPr algn="ctr"/>
            <a:r>
              <a:rPr lang="en-US" altLang="zh-CN" sz="5400" b="1" dirty="0">
                <a:solidFill>
                  <a:srgbClr val="53BBE3"/>
                </a:solidFill>
                <a:latin typeface="张海山锐线体2.0" panose="02000000000000000000" pitchFamily="2" charset="-122"/>
                <a:ea typeface="张海山锐线体2.0" panose="02000000000000000000" pitchFamily="2" charset="-122"/>
                <a:cs typeface="Aharoni" panose="02010803020104030203" pitchFamily="2" charset="-79"/>
              </a:rPr>
              <a:t>Thank you for listening and watching</a:t>
            </a:r>
            <a:endParaRPr lang="zh-CN" altLang="en-US" sz="5400" b="1" dirty="0">
              <a:solidFill>
                <a:srgbClr val="53BBE3"/>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19562" y="-240449"/>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grpSp>
        <p:nvGrpSpPr>
          <p:cNvPr id="27" name="组合 26"/>
          <p:cNvGrpSpPr/>
          <p:nvPr/>
        </p:nvGrpSpPr>
        <p:grpSpPr>
          <a:xfrm>
            <a:off x="5839239" y="3221429"/>
            <a:ext cx="2293697" cy="2293697"/>
            <a:chOff x="4308468" y="1981527"/>
            <a:chExt cx="1611824" cy="1611824"/>
          </a:xfrm>
          <a:solidFill>
            <a:srgbClr val="3494CD"/>
          </a:solidFill>
        </p:grpSpPr>
        <p:sp>
          <p:nvSpPr>
            <p:cNvPr id="28" name="Freeform: Shape 4"/>
            <p:cNvSpPr/>
            <p:nvPr/>
          </p:nvSpPr>
          <p:spPr bwMode="auto">
            <a:xfrm>
              <a:off x="5248946" y="2562186"/>
              <a:ext cx="287155" cy="28299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grpFill/>
            <a:ln w="9525">
              <a:noFill/>
              <a:round/>
            </a:ln>
            <a:effectLst/>
          </p:spPr>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sp>
          <p:nvSpPr>
            <p:cNvPr id="29" name="Freeform: Shape 7"/>
            <p:cNvSpPr/>
            <p:nvPr/>
          </p:nvSpPr>
          <p:spPr>
            <a:xfrm rot="7768221">
              <a:off x="4308468" y="1981527"/>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grpSp>
      <p:grpSp>
        <p:nvGrpSpPr>
          <p:cNvPr id="30" name="组合 29"/>
          <p:cNvGrpSpPr/>
          <p:nvPr/>
        </p:nvGrpSpPr>
        <p:grpSpPr>
          <a:xfrm>
            <a:off x="4056980" y="3220258"/>
            <a:ext cx="2293697" cy="2293697"/>
            <a:chOff x="3056041" y="1980704"/>
            <a:chExt cx="1611824" cy="1611824"/>
          </a:xfrm>
          <a:solidFill>
            <a:srgbClr val="3494CD"/>
          </a:solidFill>
        </p:grpSpPr>
        <p:sp>
          <p:nvSpPr>
            <p:cNvPr id="31" name="Freeform: Shape 3"/>
            <p:cNvSpPr/>
            <p:nvPr/>
          </p:nvSpPr>
          <p:spPr bwMode="auto">
            <a:xfrm>
              <a:off x="3413084" y="2644974"/>
              <a:ext cx="247781" cy="36486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grpFill/>
            <a:ln w="9525">
              <a:noFill/>
              <a:round/>
            </a:ln>
            <a:effectLst/>
          </p:spPr>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sp>
          <p:nvSpPr>
            <p:cNvPr id="32" name="Freeform: Shape 8"/>
            <p:cNvSpPr/>
            <p:nvPr/>
          </p:nvSpPr>
          <p:spPr>
            <a:xfrm rot="18235072">
              <a:off x="3056041" y="1980704"/>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grpSp>
      <p:grpSp>
        <p:nvGrpSpPr>
          <p:cNvPr id="33" name="组合 32"/>
          <p:cNvGrpSpPr/>
          <p:nvPr/>
        </p:nvGrpSpPr>
        <p:grpSpPr>
          <a:xfrm>
            <a:off x="4888018" y="2336889"/>
            <a:ext cx="2293697" cy="2293697"/>
            <a:chOff x="3640027" y="1359944"/>
            <a:chExt cx="1611824" cy="1611824"/>
          </a:xfrm>
          <a:solidFill>
            <a:srgbClr val="6ED0EE"/>
          </a:solidFill>
        </p:grpSpPr>
        <p:sp>
          <p:nvSpPr>
            <p:cNvPr id="34" name="Freeform: Shape 6"/>
            <p:cNvSpPr/>
            <p:nvPr/>
          </p:nvSpPr>
          <p:spPr bwMode="auto">
            <a:xfrm>
              <a:off x="4305950" y="1712923"/>
              <a:ext cx="302603" cy="236819"/>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grpFill/>
            <a:ln w="9525">
              <a:noFill/>
              <a:round/>
            </a:ln>
            <a:effectLst/>
          </p:spPr>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sp>
          <p:nvSpPr>
            <p:cNvPr id="35" name="Freeform: Shape 9"/>
            <p:cNvSpPr/>
            <p:nvPr/>
          </p:nvSpPr>
          <p:spPr>
            <a:xfrm rot="2018970">
              <a:off x="3640027" y="1359944"/>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grpSp>
      <p:grpSp>
        <p:nvGrpSpPr>
          <p:cNvPr id="36" name="组合 35"/>
          <p:cNvGrpSpPr/>
          <p:nvPr/>
        </p:nvGrpSpPr>
        <p:grpSpPr>
          <a:xfrm>
            <a:off x="4953902" y="3972283"/>
            <a:ext cx="2293697" cy="2293697"/>
            <a:chOff x="3686325" y="2509166"/>
            <a:chExt cx="1611824" cy="1611824"/>
          </a:xfrm>
          <a:solidFill>
            <a:srgbClr val="6ED0EE"/>
          </a:solidFill>
        </p:grpSpPr>
        <p:sp>
          <p:nvSpPr>
            <p:cNvPr id="37" name="Freeform: Shape 5"/>
            <p:cNvSpPr/>
            <p:nvPr/>
          </p:nvSpPr>
          <p:spPr bwMode="auto">
            <a:xfrm>
              <a:off x="4337971" y="3479957"/>
              <a:ext cx="307958" cy="307958"/>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grpFill/>
            <a:ln w="9525">
              <a:noFill/>
              <a:round/>
            </a:ln>
            <a:effectLst/>
          </p:spPr>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sp>
          <p:nvSpPr>
            <p:cNvPr id="38" name="Freeform: Shape 10"/>
            <p:cNvSpPr/>
            <p:nvPr/>
          </p:nvSpPr>
          <p:spPr>
            <a:xfrm rot="12594151">
              <a:off x="3686325" y="2509166"/>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grpSp>
      <p:grpSp>
        <p:nvGrpSpPr>
          <p:cNvPr id="39" name="组合 38"/>
          <p:cNvGrpSpPr/>
          <p:nvPr/>
        </p:nvGrpSpPr>
        <p:grpSpPr>
          <a:xfrm>
            <a:off x="530087" y="2252190"/>
            <a:ext cx="3354175" cy="4374065"/>
            <a:chOff x="1419126" y="2352350"/>
            <a:chExt cx="2699820" cy="4204422"/>
          </a:xfrm>
        </p:grpSpPr>
        <p:sp>
          <p:nvSpPr>
            <p:cNvPr id="40" name="文本框 39"/>
            <p:cNvSpPr txBox="1"/>
            <p:nvPr/>
          </p:nvSpPr>
          <p:spPr>
            <a:xfrm>
              <a:off x="1480171" y="2352350"/>
              <a:ext cx="2511965" cy="301141"/>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bg1"/>
                  </a:solidFill>
                  <a:latin typeface="张海山锐线体2.0" panose="02000000000000000000" pitchFamily="2" charset="-122"/>
                  <a:ea typeface="张海山锐线体2.0" panose="02000000000000000000" pitchFamily="2" charset="-122"/>
                </a:rPr>
                <a:t>semi-structured data :</a:t>
              </a:r>
              <a:endParaRPr lang="zh-CN" altLang="en-US" sz="1600" b="1" dirty="0">
                <a:solidFill>
                  <a:srgbClr val="53BBE3"/>
                </a:solidFill>
                <a:latin typeface="Century Gothic" panose="020B0502020202020204" pitchFamily="34" charset="0"/>
              </a:endParaRPr>
            </a:p>
          </p:txBody>
        </p:sp>
        <p:sp>
          <p:nvSpPr>
            <p:cNvPr id="41" name="文本框 40"/>
            <p:cNvSpPr txBox="1"/>
            <p:nvPr/>
          </p:nvSpPr>
          <p:spPr>
            <a:xfrm>
              <a:off x="1419126" y="2687681"/>
              <a:ext cx="2699820" cy="386909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sz="1500" dirty="0">
                  <a:solidFill>
                    <a:schemeClr val="bg1"/>
                  </a:solidFill>
                </a:rPr>
                <a:t>semi-structured data lacks a strict schema but still retains some organizational structure. It allows for flexibility in data representation, enabling the storage of varying types and formats of data within the same data store. Semi-structured data often utilizes formats like JSON (JavaScript Object Notation), XML (</a:t>
              </a:r>
              <a:r>
                <a:rPr lang="en-US" sz="1500" dirty="0" err="1">
                  <a:solidFill>
                    <a:schemeClr val="bg1"/>
                  </a:solidFill>
                </a:rPr>
                <a:t>eXtensible</a:t>
              </a:r>
              <a:r>
                <a:rPr lang="en-US" sz="1500" dirty="0">
                  <a:solidFill>
                    <a:schemeClr val="bg1"/>
                  </a:solidFill>
                </a:rPr>
                <a:t> Markup Language). This flexibility is particularly advantageous in scenarios where data schemas may evolve over time or where the data structure is inherently dynamic, such as in social media platforms</a:t>
              </a:r>
            </a:p>
          </p:txBody>
        </p:sp>
      </p:grpSp>
      <p:grpSp>
        <p:nvGrpSpPr>
          <p:cNvPr id="45" name="组合 44"/>
          <p:cNvGrpSpPr/>
          <p:nvPr/>
        </p:nvGrpSpPr>
        <p:grpSpPr>
          <a:xfrm>
            <a:off x="8784351" y="2082277"/>
            <a:ext cx="2801722" cy="4685749"/>
            <a:chOff x="1626835" y="2331459"/>
            <a:chExt cx="2492110" cy="8428750"/>
          </a:xfrm>
        </p:grpSpPr>
        <p:sp>
          <p:nvSpPr>
            <p:cNvPr id="46" name="文本框 45"/>
            <p:cNvSpPr txBox="1"/>
            <p:nvPr/>
          </p:nvSpPr>
          <p:spPr>
            <a:xfrm>
              <a:off x="1772707" y="2331459"/>
              <a:ext cx="2133781" cy="60899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bg1"/>
                  </a:solidFill>
                  <a:latin typeface="张海山锐线体2.0" panose="02000000000000000000" pitchFamily="2" charset="-122"/>
                  <a:ea typeface="张海山锐线体2.0" panose="02000000000000000000" pitchFamily="2" charset="-122"/>
                </a:rPr>
                <a:t>structured data :</a:t>
              </a:r>
              <a:endParaRPr lang="zh-CN" altLang="en-US" sz="1600" b="1" dirty="0">
                <a:solidFill>
                  <a:srgbClr val="53BBE3"/>
                </a:solidFill>
                <a:latin typeface="Century Gothic" panose="020B0502020202020204" pitchFamily="34" charset="0"/>
              </a:endParaRPr>
            </a:p>
          </p:txBody>
        </p:sp>
        <p:sp>
          <p:nvSpPr>
            <p:cNvPr id="47" name="文本框 46"/>
            <p:cNvSpPr txBox="1"/>
            <p:nvPr/>
          </p:nvSpPr>
          <p:spPr>
            <a:xfrm>
              <a:off x="1626835" y="2687679"/>
              <a:ext cx="2492110" cy="80725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sz="1600" dirty="0">
                  <a:solidFill>
                    <a:schemeClr val="bg1"/>
                  </a:solidFill>
                </a:rPr>
                <a:t>Structured data refers to information that adheres to a formal, pre-defined data model or schema. This includes data stored in rigid tabular formats such as SQL database tables or Excel spreadsheets. Every column has precise data types like string, number, or date. The schema defines relationships and does not frequently change. Querying the neatly organized data can be optimized using indexes.</a:t>
              </a:r>
              <a:endParaRPr lang="en-US" altLang="zh-CN" sz="1600" dirty="0">
                <a:solidFill>
                  <a:schemeClr val="bg1"/>
                </a:solidFill>
                <a:latin typeface="Century Gothic" panose="020B0502020202020204" pitchFamily="34" charset="0"/>
                <a:ea typeface="+mj-ea"/>
              </a:endParaRPr>
            </a:p>
          </p:txBody>
        </p:sp>
      </p:grpSp>
      <p:sp>
        <p:nvSpPr>
          <p:cNvPr id="19" name="文本框 18"/>
          <p:cNvSpPr txBox="1"/>
          <p:nvPr/>
        </p:nvSpPr>
        <p:spPr>
          <a:xfrm>
            <a:off x="1616766" y="964205"/>
            <a:ext cx="8949838" cy="1200329"/>
          </a:xfrm>
          <a:prstGeom prst="rect">
            <a:avLst/>
          </a:prstGeom>
          <a:noFill/>
        </p:spPr>
        <p:txBody>
          <a:bodyPr wrap="square" rtlCol="0">
            <a:spAutoFit/>
          </a:bodyPr>
          <a:lstStyle/>
          <a:p>
            <a:r>
              <a:rPr lang="en-US" altLang="zh-CN" b="1" dirty="0">
                <a:solidFill>
                  <a:schemeClr val="bg1"/>
                </a:solidFill>
                <a:latin typeface="张海山锐线体2.0" panose="02000000000000000000" pitchFamily="2" charset="-122"/>
                <a:ea typeface="张海山锐线体2.0" panose="02000000000000000000" pitchFamily="2" charset="-122"/>
              </a:rPr>
              <a:t>In order to design a social media database using semi-structured and structured data,</a:t>
            </a:r>
          </a:p>
          <a:p>
            <a:r>
              <a:rPr lang="en-US" altLang="zh-CN" b="1" dirty="0">
                <a:solidFill>
                  <a:schemeClr val="bg1"/>
                </a:solidFill>
                <a:latin typeface="张海山锐线体2.0" panose="02000000000000000000" pitchFamily="2" charset="-122"/>
                <a:ea typeface="张海山锐线体2.0" panose="02000000000000000000" pitchFamily="2" charset="-122"/>
              </a:rPr>
              <a:t>First, we must provide a simplified definition of structured data and semi-structured data</a:t>
            </a:r>
            <a:endParaRPr lang="zh-CN" altLang="en-US" b="1" dirty="0">
              <a:solidFill>
                <a:schemeClr val="bg1"/>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50" presetClass="entr" presetSubtype="0"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strVal val="#ppt_w+.3"/>
                                          </p:val>
                                        </p:tav>
                                        <p:tav tm="100000">
                                          <p:val>
                                            <p:strVal val="#ppt_w"/>
                                          </p:val>
                                        </p:tav>
                                      </p:tavLst>
                                    </p:anim>
                                    <p:anim calcmode="lin" valueType="num">
                                      <p:cBhvr>
                                        <p:cTn id="16" dur="1000" fill="hold"/>
                                        <p:tgtEl>
                                          <p:spTgt spid="19"/>
                                        </p:tgtEl>
                                        <p:attrNameLst>
                                          <p:attrName>ppt_h</p:attrName>
                                        </p:attrNameLst>
                                      </p:cBhvr>
                                      <p:tavLst>
                                        <p:tav tm="0">
                                          <p:val>
                                            <p:strVal val="#ppt_h"/>
                                          </p:val>
                                        </p:tav>
                                        <p:tav tm="100000">
                                          <p:val>
                                            <p:strVal val="#ppt_h"/>
                                          </p:val>
                                        </p:tav>
                                      </p:tavLst>
                                    </p:anim>
                                    <p:animEffect transition="in" filter="fade">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1665027" y="1448890"/>
            <a:ext cx="8254318" cy="1200329"/>
          </a:xfrm>
          <a:prstGeom prst="rect">
            <a:avLst/>
          </a:prstGeom>
          <a:noFill/>
        </p:spPr>
        <p:txBody>
          <a:bodyPr wrap="square" rtlCol="0">
            <a:spAutoFit/>
          </a:bodyPr>
          <a:lstStyle/>
          <a:p>
            <a:r>
              <a:rPr lang="en-US" dirty="0">
                <a:solidFill>
                  <a:schemeClr val="bg1"/>
                </a:solidFill>
              </a:rPr>
              <a:t>Designing and implementing a social media database using semi-structured data allows flexibility, scalability and efficient handling of various types of content</a:t>
            </a:r>
          </a:p>
          <a:p>
            <a:r>
              <a:rPr lang="en-US" dirty="0">
                <a:solidFill>
                  <a:schemeClr val="bg1"/>
                </a:solidFill>
              </a:rPr>
              <a:t>We have therefore implemented the scheme designed in MongoDB, ensuring effective indexing to query and manipulate semi-structured data.</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
        <p:nvSpPr>
          <p:cNvPr id="2" name="TextBox 1">
            <a:extLst>
              <a:ext uri="{FF2B5EF4-FFF2-40B4-BE49-F238E27FC236}">
                <a16:creationId xmlns:a16="http://schemas.microsoft.com/office/drawing/2014/main" id="{E920EB5D-926E-4DF1-8FF8-1B34BEC3FC7B}"/>
              </a:ext>
            </a:extLst>
          </p:cNvPr>
          <p:cNvSpPr txBox="1"/>
          <p:nvPr/>
        </p:nvSpPr>
        <p:spPr>
          <a:xfrm>
            <a:off x="1119116" y="2908338"/>
            <a:ext cx="10140287"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Definition :</a:t>
            </a:r>
          </a:p>
          <a:p>
            <a:r>
              <a:rPr lang="en-US" dirty="0">
                <a:solidFill>
                  <a:schemeClr val="bg1"/>
                </a:solidFill>
              </a:rPr>
              <a:t>MongoDB is a NoSQL database that is often used in web development, </a:t>
            </a:r>
          </a:p>
          <a:p>
            <a:r>
              <a:rPr lang="en-US" dirty="0">
                <a:solidFill>
                  <a:schemeClr val="bg1"/>
                </a:solidFill>
              </a:rPr>
              <a:t>MongoDB offers advantages in terms of flexibility, scalability, and query capabilities. However, it's important to weigh these benefits against the learning curve and potential differences in how data is handled compared to traditional relational databases.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1219200" y="1705548"/>
            <a:ext cx="8733183" cy="923330"/>
          </a:xfrm>
          <a:prstGeom prst="rect">
            <a:avLst/>
          </a:prstGeom>
          <a:noFill/>
        </p:spPr>
        <p:txBody>
          <a:bodyPr wrap="square" rtlCol="0">
            <a:spAutoFit/>
          </a:bodyPr>
          <a:lstStyle/>
          <a:p>
            <a:r>
              <a:rPr lang="en-US" dirty="0">
                <a:solidFill>
                  <a:schemeClr val="bg1"/>
                </a:solidFill>
              </a:rPr>
              <a:t>Creating a website using MongoDB, Python, involves building a full-stack web application where MongoDB serves as the database, Python for backend development, and Node.js for the server-side runtime environment</a:t>
            </a:r>
          </a:p>
        </p:txBody>
      </p:sp>
      <p:sp>
        <p:nvSpPr>
          <p:cNvPr id="3" name="TextBox 2">
            <a:extLst>
              <a:ext uri="{FF2B5EF4-FFF2-40B4-BE49-F238E27FC236}">
                <a16:creationId xmlns:a16="http://schemas.microsoft.com/office/drawing/2014/main" id="{B5ACD42A-025F-4E0B-9E55-83B33209DA58}"/>
              </a:ext>
            </a:extLst>
          </p:cNvPr>
          <p:cNvSpPr txBox="1"/>
          <p:nvPr/>
        </p:nvSpPr>
        <p:spPr>
          <a:xfrm>
            <a:off x="1219200" y="2915478"/>
            <a:ext cx="9276522" cy="3231654"/>
          </a:xfrm>
          <a:prstGeom prst="rect">
            <a:avLst/>
          </a:prstGeom>
          <a:noFill/>
        </p:spPr>
        <p:txBody>
          <a:bodyPr wrap="square" rtlCol="0">
            <a:spAutoFit/>
          </a:bodyPr>
          <a:lstStyle/>
          <a:p>
            <a:r>
              <a:rPr lang="en-US" sz="2000" b="1" dirty="0">
                <a:solidFill>
                  <a:schemeClr val="bg1"/>
                </a:solidFill>
              </a:rPr>
              <a:t>Set up MongoDB: </a:t>
            </a:r>
            <a:r>
              <a:rPr lang="en-US" dirty="0">
                <a:solidFill>
                  <a:schemeClr val="bg1"/>
                </a:solidFill>
              </a:rPr>
              <a:t>Install MongoDB on your local machine or use a cloud-based MongoDB service like MongoDB Atlas. Make sure MongoDB is running and </a:t>
            </a:r>
            <a:r>
              <a:rPr lang="en-US" sz="2000" b="1" dirty="0" err="1">
                <a:solidFill>
                  <a:schemeClr val="bg1"/>
                </a:solidFill>
              </a:rPr>
              <a:t>accessible</a:t>
            </a:r>
            <a:r>
              <a:rPr lang="en-US" dirty="0" err="1">
                <a:solidFill>
                  <a:schemeClr val="bg1"/>
                </a:solidFill>
              </a:rPr>
              <a:t>.</a:t>
            </a:r>
            <a:r>
              <a:rPr lang="en-US" sz="2000" b="1" dirty="0" err="1">
                <a:solidFill>
                  <a:schemeClr val="bg1"/>
                </a:solidFill>
              </a:rPr>
              <a:t>Choose</a:t>
            </a:r>
            <a:r>
              <a:rPr lang="en-US" sz="2000" b="1" dirty="0">
                <a:solidFill>
                  <a:schemeClr val="bg1"/>
                </a:solidFill>
              </a:rPr>
              <a:t> a Python web framework</a:t>
            </a:r>
            <a:r>
              <a:rPr lang="en-US" dirty="0">
                <a:solidFill>
                  <a:schemeClr val="bg1"/>
                </a:solidFill>
              </a:rPr>
              <a:t>: There are many Python web frameworks available, such as Flask, Django, and </a:t>
            </a:r>
            <a:r>
              <a:rPr lang="en-US" dirty="0" err="1">
                <a:solidFill>
                  <a:schemeClr val="bg1"/>
                </a:solidFill>
              </a:rPr>
              <a:t>FastAPI</a:t>
            </a:r>
            <a:r>
              <a:rPr lang="en-US" dirty="0">
                <a:solidFill>
                  <a:schemeClr val="bg1"/>
                </a:solidFill>
              </a:rPr>
              <a:t>. For simplicity, we used Flask.</a:t>
            </a:r>
          </a:p>
          <a:p>
            <a:r>
              <a:rPr lang="en-US" sz="2000" b="1" dirty="0">
                <a:solidFill>
                  <a:schemeClr val="bg1"/>
                </a:solidFill>
              </a:rPr>
              <a:t>Installing Flask and </a:t>
            </a:r>
            <a:r>
              <a:rPr lang="en-US" sz="2000" b="1" dirty="0" err="1">
                <a:solidFill>
                  <a:schemeClr val="bg1"/>
                </a:solidFill>
              </a:rPr>
              <a:t>PyMongo</a:t>
            </a:r>
            <a:r>
              <a:rPr lang="en-US" dirty="0">
                <a:solidFill>
                  <a:schemeClr val="bg1"/>
                </a:solidFill>
              </a:rPr>
              <a:t>: Flask is a lightweight web framework for Python, and </a:t>
            </a:r>
            <a:r>
              <a:rPr lang="en-US" dirty="0" err="1">
                <a:solidFill>
                  <a:schemeClr val="bg1"/>
                </a:solidFill>
              </a:rPr>
              <a:t>PyMongo</a:t>
            </a:r>
            <a:r>
              <a:rPr lang="en-US" dirty="0">
                <a:solidFill>
                  <a:schemeClr val="bg1"/>
                </a:solidFill>
              </a:rPr>
              <a:t> is a MongoDB driver for Python.</a:t>
            </a:r>
          </a:p>
          <a:p>
            <a:pPr marL="285750" indent="-285750">
              <a:buFont typeface="Arial" panose="020B0604020202020204" pitchFamily="34" charset="0"/>
              <a:buChar char="•"/>
            </a:pPr>
            <a:r>
              <a:rPr lang="en-US" dirty="0">
                <a:solidFill>
                  <a:schemeClr val="bg1"/>
                </a:solidFill>
              </a:rPr>
              <a:t> Install them using pip:</a:t>
            </a:r>
          </a:p>
          <a:p>
            <a:r>
              <a:rPr lang="en-US" b="1" dirty="0">
                <a:solidFill>
                  <a:schemeClr val="bg1"/>
                </a:solidFill>
              </a:rPr>
              <a:t>          pip install Flask</a:t>
            </a:r>
          </a:p>
          <a:p>
            <a:pPr marL="285750" indent="-285750">
              <a:buFont typeface="Arial" panose="020B0604020202020204" pitchFamily="34" charset="0"/>
              <a:buChar char="•"/>
            </a:pPr>
            <a:r>
              <a:rPr lang="en-US" dirty="0">
                <a:solidFill>
                  <a:schemeClr val="bg1"/>
                </a:solidFill>
              </a:rPr>
              <a:t>Install </a:t>
            </a:r>
            <a:r>
              <a:rPr lang="en-US" dirty="0" err="1">
                <a:solidFill>
                  <a:schemeClr val="bg1"/>
                </a:solidFill>
              </a:rPr>
              <a:t>pymongo</a:t>
            </a:r>
            <a:r>
              <a:rPr lang="en-US" dirty="0">
                <a:solidFill>
                  <a:schemeClr val="bg1"/>
                </a:solidFill>
              </a:rPr>
              <a:t> to interact with MongoDB from Python:</a:t>
            </a:r>
          </a:p>
          <a:p>
            <a:r>
              <a:rPr lang="en-US" b="1" dirty="0">
                <a:solidFill>
                  <a:schemeClr val="bg1"/>
                </a:solidFill>
              </a:rPr>
              <a:t>          pip install </a:t>
            </a:r>
            <a:r>
              <a:rPr lang="en-US" b="1" dirty="0" err="1">
                <a:solidFill>
                  <a:schemeClr val="bg1"/>
                </a:solidFill>
              </a:rPr>
              <a:t>pymongos</a:t>
            </a:r>
            <a:endParaRPr lang="en-US" b="1" dirty="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243901" y="-252911"/>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1179443" y="1802296"/>
            <a:ext cx="9475305" cy="4093428"/>
          </a:xfrm>
          <a:prstGeom prst="rect">
            <a:avLst/>
          </a:prstGeom>
          <a:noFill/>
        </p:spPr>
        <p:txBody>
          <a:bodyPr wrap="square" rtlCol="0">
            <a:spAutoFit/>
          </a:bodyPr>
          <a:lstStyle/>
          <a:p>
            <a:r>
              <a:rPr lang="en-US" dirty="0">
                <a:solidFill>
                  <a:schemeClr val="bg1"/>
                </a:solidFill>
              </a:rPr>
              <a:t>If you want to install MongoDB, you can follow these general steps. Keep in mind that the specific instructions may vary slightly depending on the operating system and version you are using:</a:t>
            </a:r>
          </a:p>
          <a:p>
            <a:r>
              <a:rPr lang="en-US" b="1" dirty="0">
                <a:solidFill>
                  <a:schemeClr val="bg1"/>
                </a:solidFill>
              </a:rPr>
              <a:t>1</a:t>
            </a:r>
            <a:r>
              <a:rPr lang="en-US" dirty="0">
                <a:solidFill>
                  <a:schemeClr val="bg1"/>
                </a:solidFill>
              </a:rPr>
              <a:t>. Choose your operating system: MongoDB supports different operating systems including Windows, macOS, and Linux. </a:t>
            </a:r>
          </a:p>
          <a:p>
            <a:r>
              <a:rPr lang="en-US" b="1" dirty="0">
                <a:solidFill>
                  <a:schemeClr val="bg1"/>
                </a:solidFill>
              </a:rPr>
              <a:t>2</a:t>
            </a:r>
            <a:r>
              <a:rPr lang="en-US" dirty="0">
                <a:solidFill>
                  <a:schemeClr val="bg1"/>
                </a:solidFill>
              </a:rPr>
              <a:t>. Download MongoDB: Visit the official MongoDB website (https://www.mongodb.com/try/download/community) and download the appropriate installer for your operating system.</a:t>
            </a:r>
          </a:p>
          <a:p>
            <a:r>
              <a:rPr lang="en-US" b="1" dirty="0">
                <a:solidFill>
                  <a:schemeClr val="bg1"/>
                </a:solidFill>
              </a:rPr>
              <a:t>3</a:t>
            </a:r>
            <a:r>
              <a:rPr lang="en-US" dirty="0">
                <a:solidFill>
                  <a:schemeClr val="bg1"/>
                </a:solidFill>
              </a:rPr>
              <a:t>. Install MongoDB on Windows:</a:t>
            </a:r>
          </a:p>
          <a:p>
            <a:r>
              <a:rPr lang="en-US" dirty="0">
                <a:solidFill>
                  <a:schemeClr val="bg1"/>
                </a:solidFill>
              </a:rPr>
              <a:t>    - After downloading the installer, double-click it to start the installation process.</a:t>
            </a:r>
          </a:p>
          <a:p>
            <a:r>
              <a:rPr lang="en-US" dirty="0">
                <a:solidFill>
                  <a:schemeClr val="bg1"/>
                </a:solidFill>
              </a:rPr>
              <a:t>     - Follow the prompts in the installation wizard. You can choose the installation directory </a:t>
            </a:r>
          </a:p>
          <a:p>
            <a:r>
              <a:rPr lang="en-US" dirty="0">
                <a:solidFill>
                  <a:schemeClr val="bg1"/>
                </a:solidFill>
              </a:rPr>
              <a:t>         and whether to install MongoDB Compass (the GUI tool for MongoDB).</a:t>
            </a:r>
          </a:p>
          <a:p>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16200000" flipH="1">
            <a:off x="7817555" y="-1633574"/>
            <a:ext cx="2794013" cy="5954877"/>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l="33647" t="16202" r="51344" b="68381"/>
          <a:stretch>
            <a:fillRect/>
          </a:stretch>
        </p:blipFill>
        <p:spPr>
          <a:xfrm rot="16200000" flipH="1">
            <a:off x="258606" y="251978"/>
            <a:ext cx="1733322" cy="1526353"/>
          </a:xfrm>
          <a:custGeom>
            <a:avLst/>
            <a:gdLst>
              <a:gd name="connsiteX0" fmla="*/ 0 w 1134534"/>
              <a:gd name="connsiteY0" fmla="*/ 0 h 999064"/>
              <a:gd name="connsiteX1" fmla="*/ 1134534 w 1134534"/>
              <a:gd name="connsiteY1" fmla="*/ 0 h 999064"/>
              <a:gd name="connsiteX2" fmla="*/ 1134534 w 1134534"/>
              <a:gd name="connsiteY2" fmla="*/ 999064 h 999064"/>
              <a:gd name="connsiteX3" fmla="*/ 0 w 1134534"/>
              <a:gd name="connsiteY3" fmla="*/ 999064 h 999064"/>
            </a:gdLst>
            <a:ahLst/>
            <a:cxnLst>
              <a:cxn ang="0">
                <a:pos x="connsiteX0" y="connsiteY0"/>
              </a:cxn>
              <a:cxn ang="0">
                <a:pos x="connsiteX1" y="connsiteY1"/>
              </a:cxn>
              <a:cxn ang="0">
                <a:pos x="connsiteX2" y="connsiteY2"/>
              </a:cxn>
              <a:cxn ang="0">
                <a:pos x="connsiteX3" y="connsiteY3"/>
              </a:cxn>
            </a:cxnLst>
            <a:rect l="l" t="t" r="r" b="b"/>
            <a:pathLst>
              <a:path w="1134534" h="999064">
                <a:moveTo>
                  <a:pt x="0" y="0"/>
                </a:moveTo>
                <a:lnTo>
                  <a:pt x="1134534" y="0"/>
                </a:lnTo>
                <a:lnTo>
                  <a:pt x="1134534" y="999064"/>
                </a:lnTo>
                <a:lnTo>
                  <a:pt x="0" y="999064"/>
                </a:lnTo>
                <a:close/>
              </a:path>
            </a:pathLst>
          </a:cu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flipH="1">
            <a:off x="5484606" y="4928473"/>
            <a:ext cx="3056310" cy="3694058"/>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22894" t="39851" r="52912" b="46865"/>
          <a:stretch>
            <a:fillRect/>
          </a:stretch>
        </p:blipFill>
        <p:spPr>
          <a:xfrm rot="16200000" flipH="1">
            <a:off x="-74852" y="6200427"/>
            <a:ext cx="2794013" cy="1315144"/>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sp>
        <p:nvSpPr>
          <p:cNvPr id="13" name="文本框 12"/>
          <p:cNvSpPr txBox="1"/>
          <p:nvPr/>
        </p:nvSpPr>
        <p:spPr>
          <a:xfrm>
            <a:off x="1683025" y="1881816"/>
            <a:ext cx="7924800" cy="3139321"/>
          </a:xfrm>
          <a:prstGeom prst="rect">
            <a:avLst/>
          </a:prstGeom>
          <a:noFill/>
        </p:spPr>
        <p:txBody>
          <a:bodyPr wrap="square" rtlCol="0">
            <a:spAutoFit/>
          </a:bodyPr>
          <a:lstStyle/>
          <a:p>
            <a:r>
              <a:rPr lang="en-US" b="1" dirty="0">
                <a:solidFill>
                  <a:schemeClr val="bg1"/>
                </a:solidFill>
              </a:rPr>
              <a:t>4</a:t>
            </a:r>
            <a:r>
              <a:rPr lang="en-US" dirty="0">
                <a:solidFill>
                  <a:schemeClr val="bg1"/>
                </a:solidFill>
              </a:rPr>
              <a:t>. Verify installation: After installation, you can verify that MongoDB is installed correctly by opening a terminal or command prompt and running the </a:t>
            </a:r>
            <a:r>
              <a:rPr lang="en-US" dirty="0" err="1">
                <a:solidFill>
                  <a:schemeClr val="bg1"/>
                </a:solidFill>
              </a:rPr>
              <a:t>mongod</a:t>
            </a:r>
            <a:r>
              <a:rPr lang="en-US" dirty="0">
                <a:solidFill>
                  <a:schemeClr val="bg1"/>
                </a:solidFill>
              </a:rPr>
              <a:t> command. This starts the MongoDB server by  mongod.exe from the bin directory of the MongoDB installation path.</a:t>
            </a:r>
          </a:p>
          <a:p>
            <a:r>
              <a:rPr lang="en-US" b="1" dirty="0">
                <a:solidFill>
                  <a:schemeClr val="bg1"/>
                </a:solidFill>
              </a:rPr>
              <a:t>5</a:t>
            </a:r>
            <a:r>
              <a:rPr lang="en-US" dirty="0">
                <a:solidFill>
                  <a:schemeClr val="bg1"/>
                </a:solidFill>
              </a:rPr>
              <a:t>. Get started with MongoDB: Once MongoDB is installed and running, you can interact with it using MongoDB Shell (mongo) or through various MongoDB client applications and libraries.</a:t>
            </a:r>
          </a:p>
          <a:p>
            <a:r>
              <a:rPr lang="en-US" dirty="0">
                <a:solidFill>
                  <a:schemeClr val="bg1"/>
                </a:solidFill>
              </a:rPr>
              <a:t>  It is important to refer to the official MongoDB documentation for detailed installation instructions specific to your operating system and version. Additionally, always make sure to download MongoDB from a trusted source to avoid any security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394027" y="-213838"/>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1692322" y="2608242"/>
            <a:ext cx="8611737" cy="1754326"/>
          </a:xfrm>
          <a:prstGeom prst="rect">
            <a:avLst/>
          </a:prstGeom>
          <a:noFill/>
        </p:spPr>
        <p:txBody>
          <a:bodyPr wrap="square" rtlCol="0">
            <a:spAutoFit/>
          </a:bodyPr>
          <a:lstStyle/>
          <a:p>
            <a:r>
              <a:rPr lang="en-US" dirty="0">
                <a:solidFill>
                  <a:schemeClr val="bg1"/>
                </a:solidFill>
              </a:rPr>
              <a:t>To implement the scheme designed in </a:t>
            </a:r>
            <a:r>
              <a:rPr lang="en-US" dirty="0" err="1">
                <a:solidFill>
                  <a:schemeClr val="bg1"/>
                </a:solidFill>
              </a:rPr>
              <a:t>mongodb</a:t>
            </a:r>
            <a:r>
              <a:rPr lang="en-US" dirty="0">
                <a:solidFill>
                  <a:schemeClr val="bg1"/>
                </a:solidFill>
              </a:rPr>
              <a:t> we can convert the semi-structured data represented in the JSON format into a structured chart such as document type definition (DTD) when converted to XML format. While JSON does not inherently support scheme definitions such as XML, converting JSON data to XML and DTD app allows for the imposition of structuring and verification rules on data. This can enhance semi-structured data management, interoperability and reliability</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4300">
              <a:srgbClr val="04072A"/>
            </a:gs>
            <a:gs pos="0">
              <a:srgbClr val="000022"/>
            </a:gs>
            <a:gs pos="100000">
              <a:srgbClr val="000022"/>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22894" t="39851" r="52912"/>
          <a:stretch>
            <a:fillRect/>
          </a:stretch>
        </p:blipFill>
        <p:spPr>
          <a:xfrm rot="5400000">
            <a:off x="1260714" y="-1411540"/>
            <a:ext cx="2495432" cy="5318512"/>
          </a:xfrm>
          <a:custGeom>
            <a:avLst/>
            <a:gdLst>
              <a:gd name="connsiteX0" fmla="*/ 0 w 1828802"/>
              <a:gd name="connsiteY0" fmla="*/ 0 h 3897724"/>
              <a:gd name="connsiteX1" fmla="*/ 1239527 w 1828802"/>
              <a:gd name="connsiteY1" fmla="*/ 0 h 3897724"/>
              <a:gd name="connsiteX2" fmla="*/ 1239527 w 1828802"/>
              <a:gd name="connsiteY2" fmla="*/ 2785530 h 3897724"/>
              <a:gd name="connsiteX3" fmla="*/ 1828802 w 1828802"/>
              <a:gd name="connsiteY3" fmla="*/ 2785530 h 3897724"/>
              <a:gd name="connsiteX4" fmla="*/ 1828802 w 1828802"/>
              <a:gd name="connsiteY4" fmla="*/ 3897723 h 3897724"/>
              <a:gd name="connsiteX5" fmla="*/ 1239527 w 1828802"/>
              <a:gd name="connsiteY5" fmla="*/ 3897723 h 3897724"/>
              <a:gd name="connsiteX6" fmla="*/ 1239527 w 1828802"/>
              <a:gd name="connsiteY6" fmla="*/ 3897724 h 3897724"/>
              <a:gd name="connsiteX7" fmla="*/ 0 w 1828802"/>
              <a:gd name="connsiteY7" fmla="*/ 3897724 h 389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2" h="3897724">
                <a:moveTo>
                  <a:pt x="0" y="0"/>
                </a:moveTo>
                <a:lnTo>
                  <a:pt x="1239527" y="0"/>
                </a:lnTo>
                <a:lnTo>
                  <a:pt x="1239527" y="2785530"/>
                </a:lnTo>
                <a:lnTo>
                  <a:pt x="1828802" y="2785530"/>
                </a:lnTo>
                <a:lnTo>
                  <a:pt x="1828802" y="3897723"/>
                </a:lnTo>
                <a:lnTo>
                  <a:pt x="1239527" y="3897723"/>
                </a:lnTo>
                <a:lnTo>
                  <a:pt x="1239527" y="3897724"/>
                </a:lnTo>
                <a:lnTo>
                  <a:pt x="0" y="3897724"/>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51815" t="8493" r="17697" b="48521"/>
          <a:stretch>
            <a:fillRect/>
          </a:stretch>
        </p:blipFill>
        <p:spPr>
          <a:xfrm rot="16200000">
            <a:off x="9385006" y="-276840"/>
            <a:ext cx="2304632" cy="2785530"/>
          </a:xfrm>
          <a:custGeom>
            <a:avLst/>
            <a:gdLst>
              <a:gd name="connsiteX0" fmla="*/ 0 w 2304632"/>
              <a:gd name="connsiteY0" fmla="*/ 0 h 2785530"/>
              <a:gd name="connsiteX1" fmla="*/ 2304632 w 2304632"/>
              <a:gd name="connsiteY1" fmla="*/ 0 h 2785530"/>
              <a:gd name="connsiteX2" fmla="*/ 2304632 w 2304632"/>
              <a:gd name="connsiteY2" fmla="*/ 2785530 h 2785530"/>
              <a:gd name="connsiteX3" fmla="*/ 0 w 2304632"/>
              <a:gd name="connsiteY3" fmla="*/ 2785530 h 2785530"/>
            </a:gdLst>
            <a:ahLst/>
            <a:cxnLst>
              <a:cxn ang="0">
                <a:pos x="connsiteX0" y="connsiteY0"/>
              </a:cxn>
              <a:cxn ang="0">
                <a:pos x="connsiteX1" y="connsiteY1"/>
              </a:cxn>
              <a:cxn ang="0">
                <a:pos x="connsiteX2" y="connsiteY2"/>
              </a:cxn>
              <a:cxn ang="0">
                <a:pos x="connsiteX3" y="connsiteY3"/>
              </a:cxn>
            </a:cxnLst>
            <a:rect l="l" t="t" r="r" b="b"/>
            <a:pathLst>
              <a:path w="2304632" h="2785530">
                <a:moveTo>
                  <a:pt x="0" y="0"/>
                </a:moveTo>
                <a:lnTo>
                  <a:pt x="2304632" y="0"/>
                </a:lnTo>
                <a:lnTo>
                  <a:pt x="2304632" y="2785530"/>
                </a:lnTo>
                <a:lnTo>
                  <a:pt x="0" y="2785530"/>
                </a:lnTo>
                <a:close/>
              </a:path>
            </a:pathLst>
          </a:custGeom>
        </p:spPr>
      </p:pic>
      <p:sp>
        <p:nvSpPr>
          <p:cNvPr id="19" name="文本框 18"/>
          <p:cNvSpPr txBox="1"/>
          <p:nvPr/>
        </p:nvSpPr>
        <p:spPr>
          <a:xfrm>
            <a:off x="2245042" y="1897683"/>
            <a:ext cx="7701915" cy="3293209"/>
          </a:xfrm>
          <a:prstGeom prst="rect">
            <a:avLst/>
          </a:prstGeom>
          <a:noFill/>
        </p:spPr>
        <p:txBody>
          <a:bodyPr wrap="square" rtlCol="0">
            <a:spAutoFit/>
          </a:bodyPr>
          <a:lstStyle/>
          <a:p>
            <a:pPr marL="285750" lvl="0" indent="-285750">
              <a:buFont typeface="Wingdings" panose="05000000000000000000" pitchFamily="2" charset="2"/>
              <a:buChar char="Ø"/>
            </a:pPr>
            <a:r>
              <a:rPr lang="en-US" b="1" dirty="0">
                <a:solidFill>
                  <a:schemeClr val="bg1"/>
                </a:solidFill>
              </a:rPr>
              <a:t>Schema DTD :</a:t>
            </a:r>
            <a:endParaRPr lang="en-US" dirty="0">
              <a:solidFill>
                <a:schemeClr val="bg1"/>
              </a:solidFill>
            </a:endParaRPr>
          </a:p>
          <a:p>
            <a:r>
              <a:rPr lang="en-US" sz="1600" dirty="0">
                <a:solidFill>
                  <a:schemeClr val="bg1"/>
                </a:solidFill>
              </a:rPr>
              <a:t> </a:t>
            </a:r>
          </a:p>
          <a:p>
            <a:r>
              <a:rPr lang="en-US" sz="1600" dirty="0">
                <a:solidFill>
                  <a:schemeClr val="bg1"/>
                </a:solidFill>
              </a:rPr>
              <a:t>&lt;!ELEMENT data (users, posts, comments)&gt;</a:t>
            </a:r>
          </a:p>
          <a:p>
            <a:r>
              <a:rPr lang="en-US" sz="1600" dirty="0">
                <a:solidFill>
                  <a:schemeClr val="bg1"/>
                </a:solidFill>
              </a:rPr>
              <a:t>&lt;!ELEMENT users (user+)&gt;</a:t>
            </a:r>
          </a:p>
          <a:p>
            <a:r>
              <a:rPr lang="en-US" sz="1600" dirty="0">
                <a:solidFill>
                  <a:schemeClr val="bg1"/>
                </a:solidFill>
              </a:rPr>
              <a:t>&lt;!ELEMENT user (username, </a:t>
            </a:r>
            <a:r>
              <a:rPr lang="en-US" sz="1600" dirty="0" err="1">
                <a:solidFill>
                  <a:schemeClr val="bg1"/>
                </a:solidFill>
              </a:rPr>
              <a:t>email,password</a:t>
            </a:r>
            <a:r>
              <a:rPr lang="en-US" sz="1600" dirty="0">
                <a:solidFill>
                  <a:schemeClr val="bg1"/>
                </a:solidFill>
              </a:rPr>
              <a:t>, birthdate, location?, </a:t>
            </a:r>
            <a:r>
              <a:rPr lang="en-US" sz="1600" dirty="0" err="1">
                <a:solidFill>
                  <a:schemeClr val="bg1"/>
                </a:solidFill>
              </a:rPr>
              <a:t>is_admin</a:t>
            </a:r>
            <a:r>
              <a:rPr lang="en-US" sz="1600" dirty="0">
                <a:solidFill>
                  <a:schemeClr val="bg1"/>
                </a:solidFill>
              </a:rPr>
              <a:t>?)&gt;</a:t>
            </a:r>
          </a:p>
          <a:p>
            <a:r>
              <a:rPr lang="en-US" sz="1600" dirty="0">
                <a:solidFill>
                  <a:schemeClr val="bg1"/>
                </a:solidFill>
              </a:rPr>
              <a:t>&lt;!ATTLIST user </a:t>
            </a:r>
            <a:r>
              <a:rPr lang="en-US" sz="1600" dirty="0" err="1">
                <a:solidFill>
                  <a:schemeClr val="bg1"/>
                </a:solidFill>
              </a:rPr>
              <a:t>userId</a:t>
            </a:r>
            <a:r>
              <a:rPr lang="en-US" sz="1600" dirty="0">
                <a:solidFill>
                  <a:schemeClr val="bg1"/>
                </a:solidFill>
              </a:rPr>
              <a:t> ID #REQUIRED&gt;</a:t>
            </a:r>
          </a:p>
          <a:p>
            <a:r>
              <a:rPr lang="en-US" sz="1600" dirty="0">
                <a:solidFill>
                  <a:schemeClr val="bg1"/>
                </a:solidFill>
              </a:rPr>
              <a:t>&lt;!ELEMENT username (#PCDATA)&gt;</a:t>
            </a:r>
          </a:p>
          <a:p>
            <a:r>
              <a:rPr lang="en-US" sz="1600" dirty="0">
                <a:solidFill>
                  <a:schemeClr val="bg1"/>
                </a:solidFill>
              </a:rPr>
              <a:t>&lt;!ELEMENT email (#PCDATA)&gt;</a:t>
            </a:r>
          </a:p>
          <a:p>
            <a:r>
              <a:rPr lang="en-US" sz="1600" dirty="0">
                <a:solidFill>
                  <a:schemeClr val="bg1"/>
                </a:solidFill>
              </a:rPr>
              <a:t>&lt;!ELEMENT birthdate (#PCDATA)&gt;</a:t>
            </a:r>
          </a:p>
          <a:p>
            <a:r>
              <a:rPr lang="en-US" sz="1600" dirty="0">
                <a:solidFill>
                  <a:schemeClr val="bg1"/>
                </a:solidFill>
              </a:rPr>
              <a:t>&lt;!ELEMENT location (#PCDATA)&gt;</a:t>
            </a:r>
          </a:p>
          <a:p>
            <a:r>
              <a:rPr lang="en-US" sz="1600" dirty="0">
                <a:solidFill>
                  <a:schemeClr val="bg1"/>
                </a:solidFill>
              </a:rPr>
              <a:t>&lt;!ELEMENT password (#PCDATA)&gt;</a:t>
            </a:r>
          </a:p>
          <a:p>
            <a:r>
              <a:rPr lang="en-US" sz="1600" dirty="0">
                <a:solidFill>
                  <a:schemeClr val="bg1"/>
                </a:solidFill>
              </a:rPr>
              <a:t>&lt;!ELEMENT </a:t>
            </a:r>
            <a:r>
              <a:rPr lang="en-US" sz="1600" dirty="0" err="1">
                <a:solidFill>
                  <a:schemeClr val="bg1"/>
                </a:solidFill>
              </a:rPr>
              <a:t>is_admin</a:t>
            </a:r>
            <a:r>
              <a:rPr lang="en-US" sz="1600">
                <a:solidFill>
                  <a:schemeClr val="bg1"/>
                </a:solidFill>
              </a:rPr>
              <a:t> (#PCDATA)&gt;</a:t>
            </a:r>
            <a:endParaRPr lang="en-US" sz="1600" dirty="0">
              <a:solidFill>
                <a:schemeClr val="bg1"/>
              </a:solidFill>
            </a:endParaRPr>
          </a:p>
          <a:p>
            <a:endParaRPr lang="zh-CN" altLang="en-US" sz="1400" b="1" dirty="0">
              <a:solidFill>
                <a:schemeClr val="bg1"/>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1052</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等线</vt:lpstr>
      <vt:lpstr>等线 Light</vt:lpstr>
      <vt:lpstr>Microsoft YaHei</vt:lpstr>
      <vt:lpstr>Arial</vt:lpstr>
      <vt:lpstr>Century Gothic</vt:lpstr>
      <vt:lpstr>Wingdings</vt:lpstr>
      <vt:lpstr>张海山锐线体2.0</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oumaima bk</cp:lastModifiedBy>
  <cp:revision>95</cp:revision>
  <dcterms:created xsi:type="dcterms:W3CDTF">2018-11-27T05:16:00Z</dcterms:created>
  <dcterms:modified xsi:type="dcterms:W3CDTF">2024-03-01T21:41:37Z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36F0D125186E4ADAACDF7BD56B18DFE1_13</vt:lpwstr>
  </property>
  <property fmtid="{D5CDD505-2E9C-101B-9397-08002B2CF9AE}" pid="3" name="KSOProductBuildVer">
    <vt:lpwstr>1033-12.2.0.13489</vt:lpwstr>
  </property>
</Properties>
</file>