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6"/>
  </p:notesMasterIdLst>
  <p:handoutMasterIdLst>
    <p:handoutMasterId r:id="rId17"/>
  </p:handoutMasterIdLst>
  <p:sldIdLst>
    <p:sldId id="257" r:id="rId2"/>
    <p:sldId id="266" r:id="rId3"/>
    <p:sldId id="268" r:id="rId4"/>
    <p:sldId id="273" r:id="rId5"/>
    <p:sldId id="275" r:id="rId6"/>
    <p:sldId id="276" r:id="rId7"/>
    <p:sldId id="277" r:id="rId8"/>
    <p:sldId id="278" r:id="rId9"/>
    <p:sldId id="279" r:id="rId10"/>
    <p:sldId id="280" r:id="rId11"/>
    <p:sldId id="283" r:id="rId12"/>
    <p:sldId id="284" r:id="rId13"/>
    <p:sldId id="285" r:id="rId14"/>
    <p:sldId id="286" r:id="rId15"/>
  </p:sldIdLst>
  <p:sldSz cx="12192000" cy="6858000"/>
  <p:notesSz cx="6888163" cy="967105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902" autoAdjust="0"/>
  </p:normalViewPr>
  <p:slideViewPr>
    <p:cSldViewPr snapToGrid="0">
      <p:cViewPr varScale="1">
        <p:scale>
          <a:sx n="100" d="100"/>
          <a:sy n="100" d="100"/>
        </p:scale>
        <p:origin x="936" y="90"/>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84870" cy="485232"/>
          </a:xfrm>
          <a:prstGeom prst="rect">
            <a:avLst/>
          </a:prstGeom>
        </p:spPr>
        <p:txBody>
          <a:bodyPr vert="horz" lIns="94631" tIns="47316" rIns="94631" bIns="47316" rtlCol="0"/>
          <a:lstStyle>
            <a:lvl1pPr algn="l">
              <a:defRPr sz="1200"/>
            </a:lvl1pPr>
          </a:lstStyle>
          <a:p>
            <a:pPr rtl="0"/>
            <a:endParaRPr lang="en-US"/>
          </a:p>
        </p:txBody>
      </p:sp>
      <p:sp>
        <p:nvSpPr>
          <p:cNvPr id="3" name="Espace réservé de la date 2"/>
          <p:cNvSpPr>
            <a:spLocks noGrp="1"/>
          </p:cNvSpPr>
          <p:nvPr>
            <p:ph type="dt" sz="quarter" idx="1"/>
          </p:nvPr>
        </p:nvSpPr>
        <p:spPr>
          <a:xfrm>
            <a:off x="3901698" y="0"/>
            <a:ext cx="2984870" cy="485232"/>
          </a:xfrm>
          <a:prstGeom prst="rect">
            <a:avLst/>
          </a:prstGeom>
        </p:spPr>
        <p:txBody>
          <a:bodyPr vert="horz" lIns="94631" tIns="47316" rIns="94631" bIns="47316" rtlCol="0"/>
          <a:lstStyle>
            <a:lvl1pPr algn="r">
              <a:defRPr sz="1200"/>
            </a:lvl1pPr>
          </a:lstStyle>
          <a:p>
            <a:pPr rtl="0"/>
            <a:fld id="{D541C455-0541-42CB-85F2-EF2EB726E407}" type="datetime1">
              <a:rPr lang="fr-FR" smtClean="0"/>
              <a:t>27/09/2022</a:t>
            </a:fld>
            <a:endParaRPr lang="en-US" dirty="0"/>
          </a:p>
        </p:txBody>
      </p:sp>
      <p:sp>
        <p:nvSpPr>
          <p:cNvPr id="4" name="Espace réservé du pied de page 3"/>
          <p:cNvSpPr>
            <a:spLocks noGrp="1"/>
          </p:cNvSpPr>
          <p:nvPr>
            <p:ph type="ftr" sz="quarter" idx="2"/>
          </p:nvPr>
        </p:nvSpPr>
        <p:spPr>
          <a:xfrm>
            <a:off x="0" y="9185821"/>
            <a:ext cx="2984870" cy="485231"/>
          </a:xfrm>
          <a:prstGeom prst="rect">
            <a:avLst/>
          </a:prstGeom>
        </p:spPr>
        <p:txBody>
          <a:bodyPr vert="horz" lIns="94631" tIns="47316" rIns="94631" bIns="47316"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901698" y="9185821"/>
            <a:ext cx="2984870" cy="485231"/>
          </a:xfrm>
          <a:prstGeom prst="rect">
            <a:avLst/>
          </a:prstGeom>
        </p:spPr>
        <p:txBody>
          <a:bodyPr vert="horz" lIns="94631" tIns="47316" rIns="94631" bIns="47316" rtlCol="0" anchor="b"/>
          <a:lstStyle>
            <a:lvl1pPr algn="r">
              <a:defRPr sz="1200"/>
            </a:lvl1pPr>
          </a:lstStyle>
          <a:p>
            <a:pPr rtl="0"/>
            <a:fld id="{97ACF5E7-ACB0-497B-A8C6-F2E617B4631D}" type="slidenum">
              <a:rPr lang="en-US" smtClean="0"/>
              <a:t>‹N°›</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84870" cy="485232"/>
          </a:xfrm>
          <a:prstGeom prst="rect">
            <a:avLst/>
          </a:prstGeom>
        </p:spPr>
        <p:txBody>
          <a:bodyPr vert="horz" lIns="94631" tIns="47316" rIns="94631" bIns="47316" rtlCol="0"/>
          <a:lstStyle>
            <a:lvl1pPr algn="l">
              <a:defRPr sz="1200"/>
            </a:lvl1pPr>
          </a:lstStyle>
          <a:p>
            <a:pPr rtl="0"/>
            <a:endParaRPr lang="en-US"/>
          </a:p>
        </p:txBody>
      </p:sp>
      <p:sp>
        <p:nvSpPr>
          <p:cNvPr id="3" name="Espace réservé de la date 2"/>
          <p:cNvSpPr>
            <a:spLocks noGrp="1"/>
          </p:cNvSpPr>
          <p:nvPr>
            <p:ph type="dt" idx="1"/>
          </p:nvPr>
        </p:nvSpPr>
        <p:spPr>
          <a:xfrm>
            <a:off x="3901698" y="0"/>
            <a:ext cx="2984870" cy="485232"/>
          </a:xfrm>
          <a:prstGeom prst="rect">
            <a:avLst/>
          </a:prstGeom>
        </p:spPr>
        <p:txBody>
          <a:bodyPr vert="horz" lIns="94631" tIns="47316" rIns="94631" bIns="47316" rtlCol="0"/>
          <a:lstStyle>
            <a:lvl1pPr algn="r">
              <a:defRPr sz="1200"/>
            </a:lvl1pPr>
          </a:lstStyle>
          <a:p>
            <a:pPr rtl="0"/>
            <a:fld id="{139F4AB6-716B-4E95-AAD2-DB349D9AC9BA}" type="datetime1">
              <a:rPr lang="fr-FR" smtClean="0"/>
              <a:t>27/09/2022</a:t>
            </a:fld>
            <a:endParaRPr lang="en-US"/>
          </a:p>
        </p:txBody>
      </p:sp>
      <p:sp>
        <p:nvSpPr>
          <p:cNvPr id="4" name="Espace réservé de l’image des diapositives 3"/>
          <p:cNvSpPr>
            <a:spLocks noGrp="1" noRot="1" noChangeAspect="1"/>
          </p:cNvSpPr>
          <p:nvPr>
            <p:ph type="sldImg" idx="2"/>
          </p:nvPr>
        </p:nvSpPr>
        <p:spPr>
          <a:xfrm>
            <a:off x="542925" y="1208088"/>
            <a:ext cx="5802313" cy="3265487"/>
          </a:xfrm>
          <a:prstGeom prst="rect">
            <a:avLst/>
          </a:prstGeom>
          <a:noFill/>
          <a:ln w="12700">
            <a:solidFill>
              <a:prstClr val="black"/>
            </a:solidFill>
          </a:ln>
        </p:spPr>
        <p:txBody>
          <a:bodyPr vert="horz" lIns="94631" tIns="47316" rIns="94631" bIns="47316" rtlCol="0" anchor="ctr"/>
          <a:lstStyle/>
          <a:p>
            <a:pPr rtl="0"/>
            <a:endParaRPr lang="en-US"/>
          </a:p>
        </p:txBody>
      </p:sp>
      <p:sp>
        <p:nvSpPr>
          <p:cNvPr id="5" name="Espace réservé des commentaires 4"/>
          <p:cNvSpPr>
            <a:spLocks noGrp="1"/>
          </p:cNvSpPr>
          <p:nvPr>
            <p:ph type="body" sz="quarter" idx="3"/>
          </p:nvPr>
        </p:nvSpPr>
        <p:spPr>
          <a:xfrm>
            <a:off x="688817" y="4654193"/>
            <a:ext cx="5510530" cy="3807976"/>
          </a:xfrm>
          <a:prstGeom prst="rect">
            <a:avLst/>
          </a:prstGeom>
        </p:spPr>
        <p:txBody>
          <a:bodyPr vert="horz" lIns="94631" tIns="47316" rIns="94631" bIns="47316"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9185821"/>
            <a:ext cx="2984870" cy="485231"/>
          </a:xfrm>
          <a:prstGeom prst="rect">
            <a:avLst/>
          </a:prstGeom>
        </p:spPr>
        <p:txBody>
          <a:bodyPr vert="horz" lIns="94631" tIns="47316" rIns="94631" bIns="47316"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901698" y="9185821"/>
            <a:ext cx="2984870" cy="485231"/>
          </a:xfrm>
          <a:prstGeom prst="rect">
            <a:avLst/>
          </a:prstGeom>
        </p:spPr>
        <p:txBody>
          <a:bodyPr vert="horz" lIns="94631" tIns="47316" rIns="94631" bIns="47316" rtlCol="0" anchor="b"/>
          <a:lstStyle>
            <a:lvl1pPr algn="r">
              <a:defRPr sz="1200"/>
            </a:lvl1pPr>
          </a:lstStyle>
          <a:p>
            <a:pPr rtl="0"/>
            <a:fld id="{37A705E3-E620-489D-9973-6221209A4B3B}" type="slidenum">
              <a:rPr lang="en-US" smtClean="0"/>
              <a:t>‹N°›</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rtl="0"/>
            <a:fld id="{139F4AB6-716B-4E95-AAD2-DB349D9AC9BA}" type="datetime1">
              <a:rPr lang="fr-FR" smtClean="0"/>
              <a:t>27/09/2022</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a:t>
            </a:fld>
            <a:endParaRPr lang="en-US"/>
          </a:p>
        </p:txBody>
      </p:sp>
    </p:spTree>
    <p:extLst>
      <p:ext uri="{BB962C8B-B14F-4D97-AF65-F5344CB8AC3E}">
        <p14:creationId xmlns:p14="http://schemas.microsoft.com/office/powerpoint/2010/main" val="595908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rtl="0"/>
            <a:r>
              <a:rPr lang="fr-FR" sz="2400" dirty="0"/>
              <a:t>Le positionnement des </a:t>
            </a:r>
            <a:r>
              <a:rPr lang="fr-FR" sz="2400" dirty="0" err="1"/>
              <a:t>centroides</a:t>
            </a:r>
            <a:r>
              <a:rPr lang="fr-FR" sz="2400" dirty="0"/>
              <a:t> nous permet de visualiser les premières caractéristiques des clusters :</a:t>
            </a:r>
            <a:br>
              <a:rPr lang="fr-FR" sz="2400" dirty="0"/>
            </a:br>
            <a:r>
              <a:rPr lang="fr-FR" sz="2400" dirty="0"/>
              <a:t>- le cluster n°4 correspond à la fois à un bon niveau de développement et un effort élevé d'autosuffisance alimentaire sur la volaille,</a:t>
            </a:r>
            <a:br>
              <a:rPr lang="fr-FR" sz="2400" dirty="0"/>
            </a:br>
            <a:r>
              <a:rPr lang="fr-FR" sz="2400" dirty="0"/>
              <a:t>- le cluster n°0 affiche un niveau de développement moins élevé que les autres clusters,</a:t>
            </a:r>
            <a:br>
              <a:rPr lang="fr-FR" sz="2400" dirty="0"/>
            </a:br>
            <a:r>
              <a:rPr lang="fr-FR" sz="2400" dirty="0"/>
              <a:t>- le cluster n°2 correspond à une production et une consommation centralisée sur la volaille (à l'inverse du cluster n°1).</a:t>
            </a:r>
          </a:p>
        </p:txBody>
      </p:sp>
      <p:sp>
        <p:nvSpPr>
          <p:cNvPr id="4" name="Espace réservé de la date 3"/>
          <p:cNvSpPr>
            <a:spLocks noGrp="1"/>
          </p:cNvSpPr>
          <p:nvPr>
            <p:ph type="dt" idx="1"/>
          </p:nvPr>
        </p:nvSpPr>
        <p:spPr/>
        <p:txBody>
          <a:bodyPr/>
          <a:lstStyle/>
          <a:p>
            <a:pPr rtl="0"/>
            <a:fld id="{139F4AB6-716B-4E95-AAD2-DB349D9AC9BA}" type="datetime1">
              <a:rPr lang="fr-FR" smtClean="0"/>
              <a:t>27/09/2022</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10</a:t>
            </a:fld>
            <a:endParaRPr lang="en-US"/>
          </a:p>
        </p:txBody>
      </p:sp>
    </p:spTree>
    <p:extLst>
      <p:ext uri="{BB962C8B-B14F-4D97-AF65-F5344CB8AC3E}">
        <p14:creationId xmlns:p14="http://schemas.microsoft.com/office/powerpoint/2010/main" val="1872299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rtl="0"/>
            <a:r>
              <a:rPr lang="fr-FR" sz="1600" dirty="0"/>
              <a:t>K0 = CAH1 </a:t>
            </a:r>
          </a:p>
          <a:p>
            <a:pPr>
              <a:buFont typeface="Arial" panose="020B0604020202020204" pitchFamily="34" charset="0"/>
              <a:buChar char="•"/>
            </a:pPr>
            <a:r>
              <a:rPr lang="fr-FR" sz="3600" dirty="0"/>
              <a:t>Carence en viande (également sur la volaille) </a:t>
            </a:r>
          </a:p>
          <a:p>
            <a:pPr>
              <a:buFont typeface="Arial" panose="020B0604020202020204" pitchFamily="34" charset="0"/>
              <a:buChar char="•"/>
            </a:pPr>
            <a:r>
              <a:rPr lang="fr-FR" sz="3600" dirty="0"/>
              <a:t>instabilité économique et politique </a:t>
            </a:r>
          </a:p>
          <a:p>
            <a:pPr>
              <a:buFont typeface="Arial" panose="020B0604020202020204" pitchFamily="34" charset="0"/>
              <a:buChar char="•"/>
            </a:pPr>
            <a:r>
              <a:rPr lang="fr-FR" sz="3600" dirty="0"/>
              <a:t>Importations de viande centrées sur le produit volaille </a:t>
            </a:r>
          </a:p>
          <a:p>
            <a:pPr rtl="0"/>
            <a:endParaRPr lang="fr-FR" sz="1600" dirty="0"/>
          </a:p>
          <a:p>
            <a:pPr rtl="0"/>
            <a:r>
              <a:rPr lang="fr-FR" sz="1600" dirty="0"/>
              <a:t>K3 = CAH2</a:t>
            </a:r>
          </a:p>
          <a:p>
            <a:pPr>
              <a:buFont typeface="Arial" panose="020B0604020202020204" pitchFamily="34" charset="0"/>
              <a:buChar char="•"/>
            </a:pPr>
            <a:r>
              <a:rPr lang="fr-FR" sz="3600" dirty="0"/>
              <a:t>Profil similaire au cluster n°0</a:t>
            </a:r>
          </a:p>
          <a:p>
            <a:pPr>
              <a:buFont typeface="Arial" panose="020B0604020202020204" pitchFamily="34" charset="0"/>
              <a:buChar char="•"/>
            </a:pPr>
            <a:r>
              <a:rPr lang="fr-FR" sz="3600" dirty="0"/>
              <a:t>Diffère au niveau de la production (plus dynamique sur la volaille) et des importations (moins centrées sur la volaille)</a:t>
            </a:r>
          </a:p>
          <a:p>
            <a:pPr rtl="0"/>
            <a:endParaRPr lang="fr-FR" sz="1600" dirty="0"/>
          </a:p>
          <a:p>
            <a:pPr rtl="0"/>
            <a:r>
              <a:rPr lang="fr-FR" sz="1600" dirty="0"/>
              <a:t>K1 + cah4</a:t>
            </a:r>
            <a:endParaRPr lang="fr-FR" sz="2400" dirty="0"/>
          </a:p>
          <a:p>
            <a:pPr>
              <a:buFont typeface="Arial" panose="020B0604020202020204" pitchFamily="34" charset="0"/>
              <a:buChar char="•"/>
            </a:pPr>
            <a:r>
              <a:rPr lang="fr-FR" sz="2400" dirty="0"/>
              <a:t>'riche' et/ou stable politiquement</a:t>
            </a:r>
          </a:p>
          <a:p>
            <a:pPr>
              <a:buFont typeface="Arial" panose="020B0604020202020204" pitchFamily="34" charset="0"/>
              <a:buChar char="•"/>
            </a:pPr>
            <a:r>
              <a:rPr lang="fr-FR" sz="2400" dirty="0"/>
              <a:t>La disponibilité alimentaire est plutôt générée par d'autres viandes que la volaille</a:t>
            </a:r>
          </a:p>
          <a:p>
            <a:pPr rtl="0">
              <a:buFont typeface="Arial" panose="020B0604020202020204" pitchFamily="34" charset="0"/>
              <a:buNone/>
            </a:pPr>
            <a:endParaRPr lang="fr-FR" sz="1600" dirty="0"/>
          </a:p>
          <a:p>
            <a:pPr rtl="0">
              <a:buFont typeface="Arial" panose="020B0604020202020204" pitchFamily="34" charset="0"/>
              <a:buNone/>
            </a:pPr>
            <a:r>
              <a:rPr lang="fr-FR" sz="1600" dirty="0"/>
              <a:t>K2 = CAH5</a:t>
            </a:r>
          </a:p>
          <a:p>
            <a:pPr>
              <a:buFont typeface="Arial" panose="020B0604020202020204" pitchFamily="34" charset="0"/>
              <a:buChar char="•"/>
            </a:pPr>
            <a:r>
              <a:rPr lang="fr-FR" sz="2400" dirty="0"/>
              <a:t>Forte disponibilité alimentaire en volaille</a:t>
            </a:r>
          </a:p>
          <a:p>
            <a:pPr>
              <a:buFont typeface="Arial" panose="020B0604020202020204" pitchFamily="34" charset="0"/>
              <a:buChar char="•"/>
            </a:pPr>
            <a:r>
              <a:rPr lang="fr-FR" sz="2400" dirty="0"/>
              <a:t>Disponibilité générée par la capacité de production et/ou les importations</a:t>
            </a:r>
          </a:p>
          <a:p>
            <a:pPr rtl="0">
              <a:buFont typeface="Arial" panose="020B0604020202020204" pitchFamily="34" charset="0"/>
              <a:buNone/>
            </a:pPr>
            <a:endParaRPr lang="fr-FR" sz="1600" dirty="0"/>
          </a:p>
          <a:p>
            <a:pPr rtl="0">
              <a:buFont typeface="Arial" panose="020B0604020202020204" pitchFamily="34" charset="0"/>
              <a:buNone/>
            </a:pPr>
            <a:r>
              <a:rPr lang="fr-FR" sz="2400" dirty="0"/>
              <a:t>Le </a:t>
            </a:r>
            <a:r>
              <a:rPr lang="fr-FR" sz="2400" b="1" dirty="0"/>
              <a:t>cluster n°4</a:t>
            </a:r>
            <a:r>
              <a:rPr lang="fr-FR" sz="2400" dirty="0"/>
              <a:t> fait référence au cluster n°3 de la CAH sans l'Inde. Cela à pour effet d'accentuer l'intensité des variables relatives à la disponibilité, aux exportations et à la production.</a:t>
            </a:r>
            <a:endParaRPr lang="fr-FR" sz="1600" dirty="0"/>
          </a:p>
        </p:txBody>
      </p:sp>
      <p:sp>
        <p:nvSpPr>
          <p:cNvPr id="4" name="Espace réservé de la date 3"/>
          <p:cNvSpPr>
            <a:spLocks noGrp="1"/>
          </p:cNvSpPr>
          <p:nvPr>
            <p:ph type="dt" idx="1"/>
          </p:nvPr>
        </p:nvSpPr>
        <p:spPr/>
        <p:txBody>
          <a:bodyPr/>
          <a:lstStyle/>
          <a:p>
            <a:pPr rtl="0"/>
            <a:fld id="{139F4AB6-716B-4E95-AAD2-DB349D9AC9BA}" type="datetime1">
              <a:rPr lang="fr-FR" smtClean="0"/>
              <a:t>27/09/2022</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11</a:t>
            </a:fld>
            <a:endParaRPr lang="en-US"/>
          </a:p>
        </p:txBody>
      </p:sp>
    </p:spTree>
    <p:extLst>
      <p:ext uri="{BB962C8B-B14F-4D97-AF65-F5344CB8AC3E}">
        <p14:creationId xmlns:p14="http://schemas.microsoft.com/office/powerpoint/2010/main" val="3711892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rtl="0"/>
            <a:r>
              <a:rPr lang="fr-FR" sz="3600" dirty="0"/>
              <a:t>Notons que k-</a:t>
            </a:r>
            <a:r>
              <a:rPr lang="fr-FR" sz="3600" dirty="0" err="1"/>
              <a:t>means</a:t>
            </a:r>
            <a:r>
              <a:rPr lang="fr-FR" sz="3600" dirty="0"/>
              <a:t> rattache l'Albanie et la Macédoine du Nord au cluster 1 des pays "'riche' et/ou stable politiquement et dont la disponibilité alimentaire est plutôt générée par d'autres viandes que la volaille« </a:t>
            </a:r>
          </a:p>
          <a:p>
            <a:pPr rtl="0"/>
            <a:endParaRPr lang="fr-FR" sz="3600" dirty="0"/>
          </a:p>
          <a:p>
            <a:pPr rtl="0"/>
            <a:r>
              <a:rPr lang="fr-FR" sz="4800" dirty="0"/>
              <a:t>Nous pouvons constater que quelques pays sont affectés à des clusters vraiment différents selon les méthodes de clustering. Nous pouvons ici faire le lien avec les </a:t>
            </a:r>
            <a:r>
              <a:rPr lang="fr-FR" sz="4800" dirty="0" err="1"/>
              <a:t>scores_silhouettes</a:t>
            </a:r>
            <a:r>
              <a:rPr lang="fr-FR" sz="4800" dirty="0"/>
              <a:t> de chaque méthode de clustering assez proche de 0 (</a:t>
            </a:r>
            <a:r>
              <a:rPr lang="fr-FR" sz="4800" b="1" dirty="0"/>
              <a:t>faible étanchéité entre les clusters</a:t>
            </a:r>
            <a:r>
              <a:rPr lang="fr-FR" sz="4800" dirty="0"/>
              <a:t>).</a:t>
            </a:r>
          </a:p>
          <a:p>
            <a:pPr rtl="0"/>
            <a:endParaRPr lang="fr-FR" sz="4800" dirty="0"/>
          </a:p>
          <a:p>
            <a:pPr rtl="0"/>
            <a:r>
              <a:rPr lang="fr-FR" sz="4800" dirty="0"/>
              <a:t>Un chevauchement des clusters un peu moins prononcé sur le 1</a:t>
            </a:r>
            <a:r>
              <a:rPr lang="fr-FR" sz="4800" baseline="30000" dirty="0"/>
              <a:t>er</a:t>
            </a:r>
            <a:r>
              <a:rPr lang="fr-FR" sz="4800" dirty="0"/>
              <a:t> plan factoriel</a:t>
            </a:r>
          </a:p>
        </p:txBody>
      </p:sp>
      <p:sp>
        <p:nvSpPr>
          <p:cNvPr id="4" name="Espace réservé de la date 3"/>
          <p:cNvSpPr>
            <a:spLocks noGrp="1"/>
          </p:cNvSpPr>
          <p:nvPr>
            <p:ph type="dt" idx="1"/>
          </p:nvPr>
        </p:nvSpPr>
        <p:spPr/>
        <p:txBody>
          <a:bodyPr/>
          <a:lstStyle/>
          <a:p>
            <a:pPr rtl="0"/>
            <a:fld id="{139F4AB6-716B-4E95-AAD2-DB349D9AC9BA}" type="datetime1">
              <a:rPr lang="fr-FR" smtClean="0"/>
              <a:t>27/09/2022</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12</a:t>
            </a:fld>
            <a:endParaRPr lang="en-US"/>
          </a:p>
        </p:txBody>
      </p:sp>
    </p:spTree>
    <p:extLst>
      <p:ext uri="{BB962C8B-B14F-4D97-AF65-F5344CB8AC3E}">
        <p14:creationId xmlns:p14="http://schemas.microsoft.com/office/powerpoint/2010/main" val="3030891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rtl="0"/>
            <a:r>
              <a:rPr lang="fr-FR" sz="1600" dirty="0"/>
              <a:t>Par exemple, les pays du cluster 'cyan' contribuent de manière plus importante à la composante 'effort d'autosuffisance'.</a:t>
            </a:r>
            <a:r>
              <a:rPr lang="fr-FR" sz="1400" dirty="0"/>
              <a:t>: </a:t>
            </a:r>
            <a:endParaRPr lang="fr-FR" sz="2400" dirty="0"/>
          </a:p>
          <a:p>
            <a:pPr rtl="0">
              <a:buFont typeface="Arial" panose="020B0604020202020204" pitchFamily="34" charset="0"/>
              <a:buNone/>
            </a:pPr>
            <a:endParaRPr lang="fr-FR" sz="1600" dirty="0"/>
          </a:p>
          <a:p>
            <a:pPr rtl="0"/>
            <a:r>
              <a:rPr lang="fr-FR" sz="2400" dirty="0"/>
              <a:t>On retrouve la typologie des clusters : </a:t>
            </a:r>
          </a:p>
          <a:p>
            <a:pPr rtl="0">
              <a:buFont typeface="Arial" panose="020B0604020202020204" pitchFamily="34" charset="0"/>
              <a:buChar char="•"/>
            </a:pPr>
            <a:r>
              <a:rPr lang="fr-FR" sz="2400" dirty="0"/>
              <a:t>Cluster n°0 : Carence en viande, instabilité économique et politique, Importations centrées sur la volaille </a:t>
            </a:r>
          </a:p>
          <a:p>
            <a:pPr rtl="0">
              <a:buFont typeface="Arial" panose="020B0604020202020204" pitchFamily="34" charset="0"/>
              <a:buChar char="•"/>
            </a:pPr>
            <a:r>
              <a:rPr lang="fr-FR" sz="2400" dirty="0"/>
              <a:t>Cluster n°3 : Instabilité politique (forte diversité), pays plus peuplés, dynamique et capacité de production supérieure</a:t>
            </a:r>
          </a:p>
          <a:p>
            <a:pPr rtl="0">
              <a:buFont typeface="Arial" panose="020B0604020202020204" pitchFamily="34" charset="0"/>
              <a:buChar char="•"/>
            </a:pPr>
            <a:r>
              <a:rPr lang="fr-FR" sz="2400" dirty="0"/>
              <a:t>Cluster n°1 : Forte disponibilité alimentaire en volaille générée par la capacité de production et/ou les importations</a:t>
            </a:r>
          </a:p>
          <a:p>
            <a:pPr rtl="0">
              <a:buFont typeface="Arial" panose="020B0604020202020204" pitchFamily="34" charset="0"/>
              <a:buChar char="•"/>
            </a:pPr>
            <a:r>
              <a:rPr lang="fr-FR" sz="2400" dirty="0"/>
              <a:t>Cluster n°2 : En moyenne plus stable politiquement et économiquement, disponibilité et échanges extérieurs non centrées sur la volaille</a:t>
            </a:r>
          </a:p>
          <a:p>
            <a:pPr rtl="0"/>
            <a:r>
              <a:rPr lang="fr-FR" sz="2400" dirty="0"/>
              <a:t>Globalement, un rattachement aux clusters qui subit quelques modifications. Dans le cadre d'une étude de marché, il est possible de découper un plus grand nombre de clusters et/ou de consulter les données de chaque pays individuellement afin d'approfondir l'analyse.</a:t>
            </a:r>
          </a:p>
          <a:p>
            <a:pPr rtl="0">
              <a:buFont typeface="Arial" panose="020B0604020202020204" pitchFamily="34" charset="0"/>
              <a:buNone/>
            </a:pPr>
            <a:endParaRPr lang="fr-FR" sz="1600" dirty="0"/>
          </a:p>
        </p:txBody>
      </p:sp>
      <p:sp>
        <p:nvSpPr>
          <p:cNvPr id="4" name="Espace réservé de la date 3"/>
          <p:cNvSpPr>
            <a:spLocks noGrp="1"/>
          </p:cNvSpPr>
          <p:nvPr>
            <p:ph type="dt" idx="1"/>
          </p:nvPr>
        </p:nvSpPr>
        <p:spPr/>
        <p:txBody>
          <a:bodyPr/>
          <a:lstStyle/>
          <a:p>
            <a:pPr rtl="0"/>
            <a:fld id="{139F4AB6-716B-4E95-AAD2-DB349D9AC9BA}" type="datetime1">
              <a:rPr lang="fr-FR" smtClean="0"/>
              <a:t>27/09/2022</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13</a:t>
            </a:fld>
            <a:endParaRPr lang="en-US"/>
          </a:p>
        </p:txBody>
      </p:sp>
    </p:spTree>
    <p:extLst>
      <p:ext uri="{BB962C8B-B14F-4D97-AF65-F5344CB8AC3E}">
        <p14:creationId xmlns:p14="http://schemas.microsoft.com/office/powerpoint/2010/main" val="1362283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rtl="0">
              <a:buFont typeface="Arial" panose="020B0604020202020204" pitchFamily="34" charset="0"/>
              <a:buNone/>
            </a:pPr>
            <a:endParaRPr lang="fr-FR" sz="1600" dirty="0"/>
          </a:p>
        </p:txBody>
      </p:sp>
      <p:sp>
        <p:nvSpPr>
          <p:cNvPr id="4" name="Espace réservé de la date 3"/>
          <p:cNvSpPr>
            <a:spLocks noGrp="1"/>
          </p:cNvSpPr>
          <p:nvPr>
            <p:ph type="dt" idx="1"/>
          </p:nvPr>
        </p:nvSpPr>
        <p:spPr/>
        <p:txBody>
          <a:bodyPr/>
          <a:lstStyle/>
          <a:p>
            <a:pPr rtl="0"/>
            <a:fld id="{139F4AB6-716B-4E95-AAD2-DB349D9AC9BA}" type="datetime1">
              <a:rPr lang="fr-FR" smtClean="0"/>
              <a:t>27/09/2022</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14</a:t>
            </a:fld>
            <a:endParaRPr lang="en-US"/>
          </a:p>
        </p:txBody>
      </p:sp>
    </p:spTree>
    <p:extLst>
      <p:ext uri="{BB962C8B-B14F-4D97-AF65-F5344CB8AC3E}">
        <p14:creationId xmlns:p14="http://schemas.microsoft.com/office/powerpoint/2010/main" val="81777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800" dirty="0"/>
              <a:t>Sélection des variables (PESTEL)</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800" dirty="0"/>
              <a:t>Gestion des valeurs manquantes : suppression de pays ou = 0</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800" dirty="0"/>
              <a:t>Création des variables (taux de variation, taux de change euro,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800" dirty="0"/>
              <a:t>Diverses unités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800" dirty="0"/>
              <a:t>157 pays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800" dirty="0"/>
              <a:t>Pas de gestion des </a:t>
            </a:r>
            <a:r>
              <a:rPr lang="fr-FR" sz="800" dirty="0" err="1"/>
              <a:t>outliers</a:t>
            </a:r>
            <a:r>
              <a:rPr lang="fr-FR" sz="800" dirty="0"/>
              <a:t> à cet instant</a:t>
            </a:r>
          </a:p>
          <a:p>
            <a:endParaRPr lang="fr-FR" sz="1100" dirty="0"/>
          </a:p>
          <a:p>
            <a:endParaRPr lang="fr-FR" sz="1100" dirty="0"/>
          </a:p>
          <a:p>
            <a:r>
              <a:rPr lang="fr-FR" sz="1100" dirty="0"/>
              <a:t>PESTEL : Politique, Economique, Sociologique, Technologique, Environnemental, Legal</a:t>
            </a:r>
          </a:p>
        </p:txBody>
      </p:sp>
      <p:sp>
        <p:nvSpPr>
          <p:cNvPr id="4" name="Espace réservé de la date 3"/>
          <p:cNvSpPr>
            <a:spLocks noGrp="1"/>
          </p:cNvSpPr>
          <p:nvPr>
            <p:ph type="dt" idx="1"/>
          </p:nvPr>
        </p:nvSpPr>
        <p:spPr/>
        <p:txBody>
          <a:bodyPr/>
          <a:lstStyle/>
          <a:p>
            <a:pPr rtl="0"/>
            <a:fld id="{139F4AB6-716B-4E95-AAD2-DB349D9AC9BA}" type="datetime1">
              <a:rPr lang="fr-FR" smtClean="0"/>
              <a:t>27/09/2022</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a:t>
            </a:fld>
            <a:endParaRPr lang="en-US"/>
          </a:p>
        </p:txBody>
      </p:sp>
    </p:spTree>
    <p:extLst>
      <p:ext uri="{BB962C8B-B14F-4D97-AF65-F5344CB8AC3E}">
        <p14:creationId xmlns:p14="http://schemas.microsoft.com/office/powerpoint/2010/main" val="2909786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dirty="0" err="1"/>
              <a:t>Skewness</a:t>
            </a:r>
            <a:r>
              <a:rPr lang="fr-FR" sz="1100" dirty="0"/>
              <a:t> : indicateur de l’asymétrie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Le coefficient de variation (CV) est le rapport de l'écart-type à la moyenne. Plus la valeur du coefficient de variation est élevée, plus la dispersion autour de la moyenne est grande. Il est généralement exprimé en pourcentage. Sans unité, il permet la </a:t>
            </a:r>
            <a:r>
              <a:rPr lang="fr-FR" sz="1600" dirty="0" err="1"/>
              <a:t>comp</a:t>
            </a:r>
            <a:endParaRPr lang="fr-FR"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2400" b="1" dirty="0" err="1"/>
              <a:t>StandardScaler</a:t>
            </a:r>
            <a:r>
              <a:rPr lang="fr-FR" sz="2400" dirty="0"/>
              <a:t> [</a:t>
            </a:r>
            <a:r>
              <a:rPr lang="fr-FR" sz="2400" i="1" dirty="0"/>
              <a:t>soustrait la moyenne puis divise par l'écart type</a:t>
            </a:r>
            <a:r>
              <a:rPr lang="fr-FR" sz="2400" dirty="0"/>
              <a:t>] : met à l'échelle afin que moyenne ≈ 0 et variance ≈ 0 (centre et réduit).</a:t>
            </a:r>
            <a:br>
              <a:rPr lang="fr-FR" sz="2400" dirty="0"/>
            </a:br>
            <a:r>
              <a:rPr lang="fr-FR" sz="2400" b="1" dirty="0" err="1"/>
              <a:t>RobustScaler</a:t>
            </a:r>
            <a:r>
              <a:rPr lang="fr-FR" sz="2400" dirty="0"/>
              <a:t> [</a:t>
            </a:r>
            <a:r>
              <a:rPr lang="fr-FR" sz="2400" i="1" dirty="0"/>
              <a:t>soustrait la médiane puis divise par l'intervalle interquartile</a:t>
            </a:r>
            <a:r>
              <a:rPr lang="fr-FR" sz="2400" dirty="0"/>
              <a:t>] : à utiliser lorsqu'on souhaite réduire les effets des valeurs aberrantes.</a:t>
            </a:r>
            <a:br>
              <a:rPr lang="fr-FR" sz="2400" dirty="0"/>
            </a:br>
            <a:r>
              <a:rPr lang="fr-FR" sz="2400" b="1" dirty="0" err="1"/>
              <a:t>MinMaxScaler</a:t>
            </a:r>
            <a:r>
              <a:rPr lang="fr-FR" sz="2400" dirty="0"/>
              <a:t> [</a:t>
            </a:r>
            <a:r>
              <a:rPr lang="fr-FR" sz="2400" i="1" dirty="0"/>
              <a:t>soustrait valeur minimale puis divise par la plage-max - min-</a:t>
            </a:r>
            <a:r>
              <a:rPr lang="fr-FR" sz="2400" dirty="0"/>
              <a:t>] : préserve la forme de la distribution d'origine et redimensionne les données dans une plage de valeur (0 à 1 par défaut).</a:t>
            </a:r>
            <a:br>
              <a:rPr lang="fr-FR" sz="2400" dirty="0"/>
            </a:br>
            <a:r>
              <a:rPr lang="fr-FR" sz="2400" b="1" dirty="0" err="1"/>
              <a:t>MaxAbsScaler</a:t>
            </a:r>
            <a:r>
              <a:rPr lang="fr-FR" sz="2400" dirty="0"/>
              <a:t> [</a:t>
            </a:r>
            <a:r>
              <a:rPr lang="fr-FR" sz="2400" i="1" dirty="0"/>
              <a:t>divise par la valeur absolue maximale</a:t>
            </a:r>
            <a:r>
              <a:rPr lang="fr-FR" sz="2400" dirty="0"/>
              <a:t>] : mêmes effets que </a:t>
            </a:r>
            <a:r>
              <a:rPr lang="fr-FR" sz="2400" dirty="0" err="1"/>
              <a:t>MinMaxScaler</a:t>
            </a:r>
            <a:r>
              <a:rPr lang="fr-FR" sz="2400" dirty="0"/>
              <a:t>, mais rassemble sur une plage de (-1, 1). Cette technique est utile lorsque : forte dispersion, présence importante d’</a:t>
            </a:r>
            <a:r>
              <a:rPr lang="fr-FR" sz="2400" dirty="0" err="1"/>
              <a:t>outliers</a:t>
            </a:r>
            <a:r>
              <a:rPr lang="fr-FR" sz="2400" dirty="0"/>
              <a:t>, et existence de valeurs à la fois positives et </a:t>
            </a:r>
            <a:r>
              <a:rPr lang="fr-FR" sz="2400" dirty="0" err="1"/>
              <a:t>négatives.</a:t>
            </a:r>
            <a:r>
              <a:rPr lang="fr-FR" sz="1600" dirty="0" err="1"/>
              <a:t>araison</a:t>
            </a:r>
            <a:r>
              <a:rPr lang="fr-FR" sz="1600" dirty="0"/>
              <a:t> de distributions de valeurs dont les échelles de mesure ne sont pas comparables.</a:t>
            </a:r>
            <a:endParaRPr lang="fr-FR" sz="1100" dirty="0"/>
          </a:p>
        </p:txBody>
      </p:sp>
      <p:sp>
        <p:nvSpPr>
          <p:cNvPr id="4" name="Espace réservé de la date 3"/>
          <p:cNvSpPr>
            <a:spLocks noGrp="1"/>
          </p:cNvSpPr>
          <p:nvPr>
            <p:ph type="dt" idx="1"/>
          </p:nvPr>
        </p:nvSpPr>
        <p:spPr/>
        <p:txBody>
          <a:bodyPr/>
          <a:lstStyle/>
          <a:p>
            <a:pPr rtl="0"/>
            <a:fld id="{139F4AB6-716B-4E95-AAD2-DB349D9AC9BA}" type="datetime1">
              <a:rPr lang="fr-FR" smtClean="0"/>
              <a:t>27/09/2022</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a:t>
            </a:fld>
            <a:endParaRPr lang="en-US"/>
          </a:p>
        </p:txBody>
      </p:sp>
    </p:spTree>
    <p:extLst>
      <p:ext uri="{BB962C8B-B14F-4D97-AF65-F5344CB8AC3E}">
        <p14:creationId xmlns:p14="http://schemas.microsoft.com/office/powerpoint/2010/main" val="1251581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La </a:t>
            </a:r>
            <a:r>
              <a:rPr lang="fr-FR" sz="1600" b="1" dirty="0"/>
              <a:t>variance expliquée</a:t>
            </a:r>
            <a:r>
              <a:rPr lang="fr-FR" sz="1600" dirty="0"/>
              <a:t> mesure la quantité de variation dans un ensemble de données qui peut être attribuée à chacune des composantes principales.</a:t>
            </a:r>
            <a:br>
              <a:rPr lang="fr-FR" sz="1600" dirty="0"/>
            </a:br>
            <a:r>
              <a:rPr lang="fr-FR" sz="1600" dirty="0"/>
              <a:t>La 1ere composante principale est la combinaison linéaire des variables qui explique le mieux la variabilité de l'échantillon. La 2e composante principale est la combinaison linéaire des variables qui explique le mieux la variance résiduelle....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Les 4 premières composantes principales expliquent 2/3 de la variance totale.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600" i="1" dirty="0"/>
              <a:t>Point important</a:t>
            </a:r>
            <a:r>
              <a:rPr lang="fr-FR" sz="1600" dirty="0"/>
              <a:t> : l'ACP est très sensible aux </a:t>
            </a:r>
            <a:r>
              <a:rPr lang="fr-FR" sz="1600" dirty="0" err="1"/>
              <a:t>outliers</a:t>
            </a:r>
            <a:r>
              <a:rPr lang="fr-FR" sz="1600" dirty="0"/>
              <a:t> (parfois un axe d'inertie n'est dû qu'à un groupe d'individus). Un individu situé très loin des autres à tendance à attirer certains axes d'inertie.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600" dirty="0"/>
          </a:p>
          <a:p>
            <a:pPr rtl="0"/>
            <a:r>
              <a:rPr lang="fr-FR" sz="1600" dirty="0"/>
              <a:t>Les variables les plus corrélées négativement à F1 sont : </a:t>
            </a:r>
          </a:p>
          <a:p>
            <a:pPr rtl="0">
              <a:buFont typeface="Arial" panose="020B0604020202020204" pitchFamily="34" charset="0"/>
              <a:buChar char="•"/>
            </a:pPr>
            <a:r>
              <a:rPr lang="fr-FR" sz="1600" dirty="0"/>
              <a:t>Stabilité politique </a:t>
            </a:r>
          </a:p>
          <a:p>
            <a:pPr rtl="0">
              <a:buFont typeface="Arial" panose="020B0604020202020204" pitchFamily="34" charset="0"/>
              <a:buChar char="•"/>
            </a:pPr>
            <a:r>
              <a:rPr lang="fr-FR" sz="1600" dirty="0"/>
              <a:t>Disponibilité alimentaire en volaille </a:t>
            </a:r>
          </a:p>
          <a:p>
            <a:pPr rtl="0"/>
            <a:r>
              <a:rPr lang="fr-FR" sz="1600" dirty="0"/>
              <a:t>Les variables les plus corrélées positivement à F1 sont : </a:t>
            </a:r>
          </a:p>
          <a:p>
            <a:pPr rtl="0">
              <a:buFont typeface="Arial" panose="020B0604020202020204" pitchFamily="34" charset="0"/>
              <a:buChar char="•"/>
            </a:pPr>
            <a:r>
              <a:rPr lang="fr-FR" sz="1600" dirty="0"/>
              <a:t>Part des céréales dans les apports énergétiques </a:t>
            </a:r>
          </a:p>
          <a:p>
            <a:pPr rtl="0">
              <a:buFont typeface="Arial" panose="020B0604020202020204" pitchFamily="34" charset="0"/>
              <a:buChar char="•"/>
            </a:pPr>
            <a:r>
              <a:rPr lang="fr-FR" sz="1600" dirty="0"/>
              <a:t>Part des importations de volaille dans le total des importations de viande</a:t>
            </a:r>
          </a:p>
          <a:p>
            <a:pPr rtl="0"/>
            <a:r>
              <a:rPr lang="fr-FR" sz="1600" dirty="0"/>
              <a:t>Nous pouvons résumer cette variable par l'</a:t>
            </a:r>
            <a:r>
              <a:rPr lang="fr-FR" sz="1600" b="1" dirty="0"/>
              <a:t>inverse</a:t>
            </a:r>
            <a:r>
              <a:rPr lang="fr-FR" sz="1600" dirty="0"/>
              <a:t> de la notion de </a:t>
            </a:r>
            <a:r>
              <a:rPr lang="fr-FR" sz="1600" b="1" dirty="0"/>
              <a:t>"Développement"</a:t>
            </a:r>
            <a:r>
              <a:rPr lang="fr-FR" sz="1600" dirty="0"/>
              <a:t> : Pays stable et avec un haut niveau de consommation de viande vs pays avec un faible niveau de consommation de viande et un besoin d'importation 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f2Cette composante est très fortement corrélée négativement avec la variable "Part des importations de volaille dans le total des importations de viande". La variable "Variation des volumes de production de volaille entre 2010 et 2017" est quand à elle corrélée positivement (dans une moindre mesure).</a:t>
            </a:r>
            <a:br>
              <a:rPr lang="fr-FR" sz="1600" dirty="0"/>
            </a:br>
            <a:r>
              <a:rPr lang="fr-FR" sz="1600" dirty="0"/>
              <a:t>Nous pouvons résumer cette variable par la notion </a:t>
            </a:r>
            <a:r>
              <a:rPr lang="fr-FR" sz="1600" b="1" dirty="0"/>
              <a:t>"Effort d'autosuffisance"</a:t>
            </a:r>
            <a:r>
              <a:rPr lang="fr-FR" sz="1600" dirty="0"/>
              <a:t> (on peut estimer que la part faible des importations en volaille est le résultat de l'augmentation de la capacité de production).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f3Cette composante est très fortement corrélée négativement avec la variable "Part des importations de volaille dans le total des importations de viande". La variable "Variation des volumes de production de volaille entre 2010 et 2017" est quand à elle corrélée positivement (dans une moindre mesure).</a:t>
            </a:r>
            <a:br>
              <a:rPr lang="fr-FR" sz="1600" dirty="0"/>
            </a:br>
            <a:r>
              <a:rPr lang="fr-FR" sz="1600" dirty="0"/>
              <a:t>Nous pouvons résumer cette variable par la notion </a:t>
            </a:r>
            <a:r>
              <a:rPr lang="fr-FR" sz="1600" b="1" dirty="0"/>
              <a:t>"Effort d'autosuffisance"</a:t>
            </a:r>
            <a:r>
              <a:rPr lang="fr-FR" sz="1600" dirty="0"/>
              <a:t> (on peut estimer que la part faible des importations en volaille est le résultat de l'augmentation de la capacité de production).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f4</a:t>
            </a:r>
            <a:r>
              <a:rPr lang="fr-FR" sz="2400" dirty="0"/>
              <a:t>Une variable fortement corrélée négativement : "Variation des volumes de production de volaille entre 2010 et 2017". Une autre variable est dans une moindre mesure corrélée négativement : "Stabilité politique".</a:t>
            </a:r>
            <a:br>
              <a:rPr lang="fr-FR" sz="2400" dirty="0"/>
            </a:br>
            <a:r>
              <a:rPr lang="fr-FR" sz="2400" dirty="0"/>
              <a:t>Nous pouvons résumer cette variable par l'inverse de la notion de "</a:t>
            </a:r>
            <a:r>
              <a:rPr lang="fr-FR" sz="2400" b="1" dirty="0"/>
              <a:t>Dynamique de production de volaille</a:t>
            </a:r>
            <a:r>
              <a:rPr lang="fr-FR" sz="2400" dirty="0"/>
              <a:t>« </a:t>
            </a:r>
            <a:endParaRPr lang="fr-FR"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2400" dirty="0"/>
              <a:t>Par exemple concernant F1, nous pouvons constater une bonne corrélation entre les variables </a:t>
            </a:r>
            <a:r>
              <a:rPr lang="fr-FR" sz="2400" dirty="0" err="1"/>
              <a:t>DispoAlimVol</a:t>
            </a:r>
            <a:r>
              <a:rPr lang="fr-FR" sz="2400" dirty="0"/>
              <a:t>, </a:t>
            </a:r>
            <a:r>
              <a:rPr lang="fr-FR" sz="2400" dirty="0" err="1"/>
              <a:t>StabilitéPol</a:t>
            </a:r>
            <a:r>
              <a:rPr lang="fr-FR" sz="2400" dirty="0"/>
              <a:t> ou encore PIB.</a:t>
            </a:r>
            <a:endParaRPr lang="fr-FR"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100" dirty="0"/>
          </a:p>
        </p:txBody>
      </p:sp>
      <p:sp>
        <p:nvSpPr>
          <p:cNvPr id="4" name="Espace réservé de la date 3"/>
          <p:cNvSpPr>
            <a:spLocks noGrp="1"/>
          </p:cNvSpPr>
          <p:nvPr>
            <p:ph type="dt" idx="1"/>
          </p:nvPr>
        </p:nvSpPr>
        <p:spPr/>
        <p:txBody>
          <a:bodyPr/>
          <a:lstStyle/>
          <a:p>
            <a:pPr rtl="0"/>
            <a:fld id="{139F4AB6-716B-4E95-AAD2-DB349D9AC9BA}" type="datetime1">
              <a:rPr lang="fr-FR" smtClean="0"/>
              <a:t>27/09/2022</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a:t>
            </a:fld>
            <a:endParaRPr lang="en-US"/>
          </a:p>
        </p:txBody>
      </p:sp>
    </p:spTree>
    <p:extLst>
      <p:ext uri="{BB962C8B-B14F-4D97-AF65-F5344CB8AC3E}">
        <p14:creationId xmlns:p14="http://schemas.microsoft.com/office/powerpoint/2010/main" val="637294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Les Etats-Unis, Macao ou Sainte-Lucie seraient parmi les plus développés.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Concernant F2, l'effort d'autosuffisance serait important pour l'Inde, la Chine ou la Croatie, au contraire de Sainte-Lucie, Vanuatu ou le Luxembourg.</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Sur les deux plans factoriels projetés, certains individus se situent parfois très loin des autres </a:t>
            </a:r>
            <a:r>
              <a:rPr lang="fr-FR" sz="1600" b="1" dirty="0"/>
              <a:t>(Inde, Etats-Unis, Ethiopie par exemple</a:t>
            </a:r>
            <a:r>
              <a:rPr lang="fr-FR" sz="1600" dirty="0"/>
              <a:t>). Dans le cadre de l'ACP, les </a:t>
            </a:r>
            <a:r>
              <a:rPr lang="fr-FR" sz="1600" dirty="0" err="1"/>
              <a:t>outliers</a:t>
            </a:r>
            <a:r>
              <a:rPr lang="fr-FR" sz="1600" dirty="0"/>
              <a:t> peuvent attirer fortement un axe d'inertie.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100" dirty="0"/>
          </a:p>
        </p:txBody>
      </p:sp>
      <p:sp>
        <p:nvSpPr>
          <p:cNvPr id="4" name="Espace réservé de la date 3"/>
          <p:cNvSpPr>
            <a:spLocks noGrp="1"/>
          </p:cNvSpPr>
          <p:nvPr>
            <p:ph type="dt" idx="1"/>
          </p:nvPr>
        </p:nvSpPr>
        <p:spPr/>
        <p:txBody>
          <a:bodyPr/>
          <a:lstStyle/>
          <a:p>
            <a:pPr rtl="0"/>
            <a:fld id="{139F4AB6-716B-4E95-AAD2-DB349D9AC9BA}" type="datetime1">
              <a:rPr lang="fr-FR" smtClean="0"/>
              <a:t>27/09/2022</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5</a:t>
            </a:fld>
            <a:endParaRPr lang="en-US"/>
          </a:p>
        </p:txBody>
      </p:sp>
    </p:spTree>
    <p:extLst>
      <p:ext uri="{BB962C8B-B14F-4D97-AF65-F5344CB8AC3E}">
        <p14:creationId xmlns:p14="http://schemas.microsoft.com/office/powerpoint/2010/main" val="3346844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Spécificités de la classification hiérarchique :</a:t>
            </a:r>
            <a:br>
              <a:rPr lang="fr-FR" sz="1600" dirty="0"/>
            </a:br>
            <a:r>
              <a:rPr lang="fr-FR" sz="1600" dirty="0"/>
              <a:t>- pas de définition du nombre de cluster au préalable,</a:t>
            </a:r>
            <a:br>
              <a:rPr lang="fr-FR" sz="1600" dirty="0"/>
            </a:br>
            <a:r>
              <a:rPr lang="fr-FR" sz="1600" dirty="0"/>
              <a:t>- nécessite beaucoup de temps et d'espace mémoire (plus destiné aux petits échantillons)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Le </a:t>
            </a:r>
            <a:r>
              <a:rPr lang="fr-FR" sz="1600" dirty="0" err="1"/>
              <a:t>dendogramme</a:t>
            </a:r>
            <a:r>
              <a:rPr lang="fr-FR" sz="1600" dirty="0"/>
              <a:t> est l'arbre qui regroupe les différents clusters.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Dans un dendrogramme, la distance entre les clusters est visible sur l'axe des y (mesure de la proximité). Plusieurs méthodes existent pour appréhender cette distance. Dans un premier temps, nous allons calculer le coefficient de corrélation </a:t>
            </a:r>
            <a:r>
              <a:rPr lang="fr-FR" sz="1600" dirty="0" err="1"/>
              <a:t>cophénétique</a:t>
            </a:r>
            <a:r>
              <a:rPr lang="fr-FR" sz="1600" dirty="0"/>
              <a:t> correspondant à chaque méthode. Le coefficient de corrélation </a:t>
            </a:r>
            <a:r>
              <a:rPr lang="fr-FR" sz="1600" dirty="0" err="1"/>
              <a:t>cophénétique</a:t>
            </a:r>
            <a:r>
              <a:rPr lang="fr-FR" sz="1600" dirty="0"/>
              <a:t> se définit comme une mesure de la corrélation entre la distance d'origine des points et la distance sur le dendrogramme.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Plus l'indice de </a:t>
            </a:r>
            <a:r>
              <a:rPr lang="fr-FR" sz="1600" dirty="0" err="1"/>
              <a:t>Cophenet</a:t>
            </a:r>
            <a:r>
              <a:rPr lang="fr-FR" sz="1600" dirty="0"/>
              <a:t> est proche de 1, plus la distance d'origine entre les points augmente avec la distance entre les clusters de ces points sur le dendrogramme. Sur la base de ce coefficient, la méthode du lien moyen permet la meilleure corrélation entre ces distances.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600" dirty="0"/>
          </a:p>
          <a:p>
            <a:pPr rtl="0"/>
            <a:r>
              <a:rPr lang="fr-FR" sz="1600" dirty="0"/>
              <a:t>La méthode du lien moyen (comme les autres méthodes) permet de garantir que les clusters sont bien séparés. Cependant, dans le cadre de mon clustering hiérarchique, je cherche également une homogénéité dans mes clusters (contraction du nuage de points). La </a:t>
            </a:r>
            <a:r>
              <a:rPr lang="fr-FR" sz="1600" b="1" dirty="0"/>
              <a:t>méthode de Ward</a:t>
            </a:r>
            <a:r>
              <a:rPr lang="fr-FR" sz="1600" dirty="0"/>
              <a:t>, qui cherche à minimiser l'augmentation de l'inertie </a:t>
            </a:r>
            <a:r>
              <a:rPr lang="fr-FR" sz="1600" dirty="0" err="1"/>
              <a:t>intraclasse</a:t>
            </a:r>
            <a:r>
              <a:rPr lang="fr-FR" sz="1600" dirty="0"/>
              <a:t>, parait la plus appropriée dans ce cadre.</a:t>
            </a:r>
          </a:p>
          <a:p>
            <a:pPr rtl="0"/>
            <a:r>
              <a:rPr lang="fr-FR" sz="1600" dirty="0"/>
              <a:t>Le visuel du dendrogramme ci-dessus nous apporte des informations sur la présence éventuelle d'</a:t>
            </a:r>
            <a:r>
              <a:rPr lang="fr-FR" sz="1600" dirty="0" err="1"/>
              <a:t>outliers</a:t>
            </a:r>
            <a:r>
              <a:rPr lang="fr-FR" sz="1600" dirty="0"/>
              <a:t> dans notre jeu de données (à gauche du graphique).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100" dirty="0"/>
          </a:p>
        </p:txBody>
      </p:sp>
      <p:sp>
        <p:nvSpPr>
          <p:cNvPr id="4" name="Espace réservé de la date 3"/>
          <p:cNvSpPr>
            <a:spLocks noGrp="1"/>
          </p:cNvSpPr>
          <p:nvPr>
            <p:ph type="dt" idx="1"/>
          </p:nvPr>
        </p:nvSpPr>
        <p:spPr/>
        <p:txBody>
          <a:bodyPr/>
          <a:lstStyle/>
          <a:p>
            <a:pPr rtl="0"/>
            <a:fld id="{139F4AB6-716B-4E95-AAD2-DB349D9AC9BA}" type="datetime1">
              <a:rPr lang="fr-FR" smtClean="0"/>
              <a:t>27/09/2022</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6</a:t>
            </a:fld>
            <a:endParaRPr lang="en-US"/>
          </a:p>
        </p:txBody>
      </p:sp>
    </p:spTree>
    <p:extLst>
      <p:ext uri="{BB962C8B-B14F-4D97-AF65-F5344CB8AC3E}">
        <p14:creationId xmlns:p14="http://schemas.microsoft.com/office/powerpoint/2010/main" val="3315785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rtl="0"/>
            <a:r>
              <a:rPr lang="fr-FR" sz="1600" dirty="0"/>
              <a:t>La méthode </a:t>
            </a:r>
            <a:r>
              <a:rPr lang="fr-FR" sz="1600" dirty="0" err="1"/>
              <a:t>fcluster</a:t>
            </a:r>
            <a:r>
              <a:rPr lang="fr-FR" sz="1600" dirty="0"/>
              <a:t>(Z, t, '</a:t>
            </a:r>
            <a:r>
              <a:rPr lang="fr-FR" sz="1600" dirty="0" err="1"/>
              <a:t>criterion</a:t>
            </a:r>
            <a:r>
              <a:rPr lang="fr-FR" sz="1600" dirty="0"/>
              <a:t>') permet de former des clusters à partir du clustering hiérarchique. Plusieurs options sont possibles pour le paramètre '</a:t>
            </a:r>
            <a:r>
              <a:rPr lang="fr-FR" sz="1600" dirty="0" err="1"/>
              <a:t>criterion</a:t>
            </a:r>
            <a:r>
              <a:rPr lang="fr-FR" sz="1600" dirty="0"/>
              <a:t>', notamment : </a:t>
            </a:r>
          </a:p>
          <a:p>
            <a:pPr rtl="0">
              <a:buFont typeface="Arial" panose="020B0604020202020204" pitchFamily="34" charset="0"/>
              <a:buChar char="•"/>
            </a:pPr>
            <a:r>
              <a:rPr lang="fr-FR" sz="1600" dirty="0"/>
              <a:t>distance : forme des clusters à condition que les observations d'origine dans chaque cluster aient une distance </a:t>
            </a:r>
            <a:r>
              <a:rPr lang="fr-FR" sz="1600" dirty="0" err="1"/>
              <a:t>cophénétique</a:t>
            </a:r>
            <a:r>
              <a:rPr lang="fr-FR" sz="1600" dirty="0"/>
              <a:t> égale ou inférieure à t. On peut résumer cette définition par "la distance maximale inter-cluster".</a:t>
            </a:r>
          </a:p>
          <a:p>
            <a:pPr rtl="0">
              <a:buFont typeface="Arial" panose="020B0604020202020204" pitchFamily="34" charset="0"/>
              <a:buChar char="•"/>
            </a:pPr>
            <a:r>
              <a:rPr lang="fr-FR" sz="1600" dirty="0" err="1"/>
              <a:t>maxclust</a:t>
            </a:r>
            <a:r>
              <a:rPr lang="fr-FR" sz="1600" dirty="0"/>
              <a:t> : formera au maximum t cluster.</a:t>
            </a:r>
          </a:p>
          <a:p>
            <a:pPr rtl="0">
              <a:buFont typeface="Arial" panose="020B0604020202020204" pitchFamily="34" charset="0"/>
              <a:buChar char="•"/>
            </a:pPr>
            <a:endParaRPr lang="fr-FR" sz="1600" dirty="0"/>
          </a:p>
          <a:p>
            <a:pPr rtl="0">
              <a:buFont typeface="Arial" panose="020B0604020202020204" pitchFamily="34" charset="0"/>
              <a:buNone/>
            </a:pPr>
            <a:r>
              <a:rPr lang="fr-FR" sz="2400" dirty="0"/>
              <a:t>Le silhouette score est une mesure de la qualité d'un clustering. Sa valeur est comprise entre (-1, 1). Plus la valeur est proche de 1, mieux les clusters sont séparés.</a:t>
            </a:r>
            <a:endParaRPr lang="fr-FR" sz="1600" dirty="0"/>
          </a:p>
          <a:p>
            <a:pPr rtl="0">
              <a:buFont typeface="Arial" panose="020B0604020202020204" pitchFamily="34" charset="0"/>
              <a:buNone/>
            </a:pPr>
            <a:endParaRPr lang="fr-FR" sz="1600" dirty="0"/>
          </a:p>
          <a:p>
            <a:pPr rtl="0"/>
            <a:r>
              <a:rPr lang="fr-FR" sz="2400" dirty="0"/>
              <a:t>Plusieurs constats : </a:t>
            </a:r>
          </a:p>
          <a:p>
            <a:pPr rtl="0">
              <a:buFont typeface="Arial" panose="020B0604020202020204" pitchFamily="34" charset="0"/>
              <a:buChar char="•"/>
            </a:pPr>
            <a:r>
              <a:rPr lang="fr-FR" sz="2400" dirty="0"/>
              <a:t>le score silhouette est plus élevé pour la création de 9 clusters, </a:t>
            </a:r>
          </a:p>
          <a:p>
            <a:pPr rtl="0">
              <a:buFont typeface="Arial" panose="020B0604020202020204" pitchFamily="34" charset="0"/>
              <a:buChar char="•"/>
            </a:pPr>
            <a:r>
              <a:rPr lang="fr-FR" sz="2400" dirty="0"/>
              <a:t>les scores silhouettes sont relativement similaires peu importe le nombre de clusters (compris entre 0.15 et 0.17), </a:t>
            </a:r>
          </a:p>
          <a:p>
            <a:pPr rtl="0">
              <a:buFont typeface="Arial" panose="020B0604020202020204" pitchFamily="34" charset="0"/>
              <a:buChar char="•"/>
            </a:pPr>
            <a:r>
              <a:rPr lang="fr-FR" sz="2400" dirty="0"/>
              <a:t>les scores silhouettes sont plutôt proches de 0 (peu d'étanchéité entre les clusters). </a:t>
            </a:r>
          </a:p>
          <a:p>
            <a:pPr rtl="0"/>
            <a:r>
              <a:rPr lang="fr-FR" sz="2400" dirty="0"/>
              <a:t>Afin de faciliter mon étude et de favoriser les regroupements entre pays, je privilégie la création de 5 clusters. Cette répartition me permet d'isoler certains pays avec des caractéristiques particulières (Brésil, Chine, Inde, Etats-Unis), tout en conservant d'autres clusters de taille homogène.</a:t>
            </a:r>
          </a:p>
          <a:p>
            <a:pPr rtl="0"/>
            <a:r>
              <a:rPr lang="fr-FR" sz="2400" i="1" dirty="0"/>
              <a:t>NB : le clustering par la méthode du lien moyen génère des scores silhouettes plus proches de 1 (qualité de séparation plus optimale). Cependant, lors du découpage en 4 clusters, 3/4 des clusters regroupent un faible nombre de pays (</a:t>
            </a:r>
            <a:r>
              <a:rPr lang="fr-FR" sz="2400" i="1" dirty="0" err="1"/>
              <a:t>outliers</a:t>
            </a:r>
            <a:r>
              <a:rPr lang="fr-FR" sz="2400" i="1" dirty="0"/>
              <a:t>) et le dernier cluster regroupe la grande majorité des pays.</a:t>
            </a:r>
            <a:endParaRPr lang="fr-FR" sz="2400" dirty="0"/>
          </a:p>
          <a:p>
            <a:pPr rtl="0">
              <a:buFont typeface="Arial" panose="020B0604020202020204" pitchFamily="34" charset="0"/>
              <a:buNone/>
            </a:pPr>
            <a:endParaRPr lang="fr-FR" sz="1600" dirty="0"/>
          </a:p>
        </p:txBody>
      </p:sp>
      <p:sp>
        <p:nvSpPr>
          <p:cNvPr id="4" name="Espace réservé de la date 3"/>
          <p:cNvSpPr>
            <a:spLocks noGrp="1"/>
          </p:cNvSpPr>
          <p:nvPr>
            <p:ph type="dt" idx="1"/>
          </p:nvPr>
        </p:nvSpPr>
        <p:spPr/>
        <p:txBody>
          <a:bodyPr/>
          <a:lstStyle/>
          <a:p>
            <a:pPr rtl="0"/>
            <a:fld id="{139F4AB6-716B-4E95-AAD2-DB349D9AC9BA}" type="datetime1">
              <a:rPr lang="fr-FR" smtClean="0"/>
              <a:t>27/09/2022</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7</a:t>
            </a:fld>
            <a:endParaRPr lang="en-US"/>
          </a:p>
        </p:txBody>
      </p:sp>
    </p:spTree>
    <p:extLst>
      <p:ext uri="{BB962C8B-B14F-4D97-AF65-F5344CB8AC3E}">
        <p14:creationId xmlns:p14="http://schemas.microsoft.com/office/powerpoint/2010/main" val="1183696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rtl="0"/>
            <a:r>
              <a:rPr lang="fr-FR" sz="1600" dirty="0"/>
              <a:t>La méthode </a:t>
            </a:r>
            <a:r>
              <a:rPr lang="fr-FR" sz="1600" dirty="0" err="1"/>
              <a:t>fcluster</a:t>
            </a:r>
            <a:r>
              <a:rPr lang="fr-FR" sz="1600" dirty="0"/>
              <a:t>(Z, t, '</a:t>
            </a:r>
            <a:r>
              <a:rPr lang="fr-FR" sz="1600" dirty="0" err="1"/>
              <a:t>criterion</a:t>
            </a:r>
            <a:r>
              <a:rPr lang="fr-FR" sz="1600" dirty="0"/>
              <a:t>') permet de former des clusters à partir du clustering hiérarchique. Plusieurs options sont possibles pour le paramètre '</a:t>
            </a:r>
            <a:r>
              <a:rPr lang="fr-FR" sz="1600" dirty="0" err="1"/>
              <a:t>criterion</a:t>
            </a:r>
            <a:r>
              <a:rPr lang="fr-FR" sz="1600" dirty="0"/>
              <a:t>', notamment : </a:t>
            </a:r>
          </a:p>
          <a:p>
            <a:pPr rtl="0">
              <a:buFont typeface="Arial" panose="020B0604020202020204" pitchFamily="34" charset="0"/>
              <a:buChar char="•"/>
            </a:pPr>
            <a:r>
              <a:rPr lang="fr-FR" sz="1600" dirty="0"/>
              <a:t>distance : forme des clusters à condition que les observations d'origine dans chaque cluster aient une distance </a:t>
            </a:r>
            <a:r>
              <a:rPr lang="fr-FR" sz="1600" dirty="0" err="1"/>
              <a:t>cophénétique</a:t>
            </a:r>
            <a:r>
              <a:rPr lang="fr-FR" sz="1600" dirty="0"/>
              <a:t> égale ou inférieure à t. On peut résumer cette définition par "la distance maximale inter-cluster".</a:t>
            </a:r>
          </a:p>
          <a:p>
            <a:pPr rtl="0">
              <a:buFont typeface="Arial" panose="020B0604020202020204" pitchFamily="34" charset="0"/>
              <a:buChar char="•"/>
            </a:pPr>
            <a:r>
              <a:rPr lang="fr-FR" sz="1600" dirty="0" err="1"/>
              <a:t>maxclust</a:t>
            </a:r>
            <a:r>
              <a:rPr lang="fr-FR" sz="1600" dirty="0"/>
              <a:t> : formera au maximum t cluster.</a:t>
            </a:r>
          </a:p>
          <a:p>
            <a:pPr rtl="0">
              <a:buFont typeface="Arial" panose="020B0604020202020204" pitchFamily="34" charset="0"/>
              <a:buChar char="•"/>
            </a:pPr>
            <a:endParaRPr lang="fr-FR" sz="1600" dirty="0"/>
          </a:p>
          <a:p>
            <a:pPr rtl="0">
              <a:buFont typeface="Arial" panose="020B0604020202020204" pitchFamily="34" charset="0"/>
              <a:buNone/>
            </a:pPr>
            <a:r>
              <a:rPr lang="fr-FR" sz="2400" dirty="0"/>
              <a:t>Le silhouette score est une mesure de la qualité d'un clustering. Sa valeur est comprise entre (-1, 1). Plus la valeur est proche de 1, mieux les clusters sont séparés.</a:t>
            </a:r>
            <a:endParaRPr lang="fr-FR" sz="1600" dirty="0"/>
          </a:p>
          <a:p>
            <a:pPr rtl="0">
              <a:buFont typeface="Arial" panose="020B0604020202020204" pitchFamily="34" charset="0"/>
              <a:buNone/>
            </a:pPr>
            <a:endParaRPr lang="fr-FR" sz="1600" dirty="0"/>
          </a:p>
          <a:p>
            <a:pPr rtl="0"/>
            <a:r>
              <a:rPr lang="fr-FR" sz="2400" dirty="0"/>
              <a:t>Plusieurs constats : </a:t>
            </a:r>
          </a:p>
          <a:p>
            <a:pPr rtl="0">
              <a:buFont typeface="Arial" panose="020B0604020202020204" pitchFamily="34" charset="0"/>
              <a:buChar char="•"/>
            </a:pPr>
            <a:r>
              <a:rPr lang="fr-FR" sz="2400" dirty="0"/>
              <a:t>le score silhouette est plus élevé pour la création de 9 clusters, </a:t>
            </a:r>
          </a:p>
          <a:p>
            <a:pPr rtl="0">
              <a:buFont typeface="Arial" panose="020B0604020202020204" pitchFamily="34" charset="0"/>
              <a:buChar char="•"/>
            </a:pPr>
            <a:r>
              <a:rPr lang="fr-FR" sz="2400" dirty="0"/>
              <a:t>les scores silhouettes sont relativement similaires peu importe le nombre de clusters (compris entre 0.15 et 0.17), </a:t>
            </a:r>
          </a:p>
          <a:p>
            <a:pPr rtl="0">
              <a:buFont typeface="Arial" panose="020B0604020202020204" pitchFamily="34" charset="0"/>
              <a:buChar char="•"/>
            </a:pPr>
            <a:r>
              <a:rPr lang="fr-FR" sz="2400" dirty="0"/>
              <a:t>les scores silhouettes sont plutôt proches de 0 (peu d'étanchéité entre les clusters). </a:t>
            </a:r>
          </a:p>
          <a:p>
            <a:pPr rtl="0"/>
            <a:r>
              <a:rPr lang="fr-FR" sz="2400" dirty="0"/>
              <a:t>Afin de faciliter mon étude et de favoriser les regroupements entre pays, je privilégie la création de 5 clusters. Cette répartition me permet d'isoler certains pays avec des caractéristiques particulières (Brésil, Chine, Inde, Etats-Unis), tout en conservant d'autres clusters de taille homogène.</a:t>
            </a:r>
          </a:p>
          <a:p>
            <a:pPr rtl="0"/>
            <a:r>
              <a:rPr lang="fr-FR" sz="2400" i="1" dirty="0"/>
              <a:t>NB : le clustering par la méthode du lien moyen génère des scores silhouettes plus proches de 1 (qualité de séparation plus optimale). Cependant, lors du découpage en 4 clusters, 3/4 des clusters regroupent un faible nombre de pays (</a:t>
            </a:r>
            <a:r>
              <a:rPr lang="fr-FR" sz="2400" i="1" dirty="0" err="1"/>
              <a:t>outliers</a:t>
            </a:r>
            <a:r>
              <a:rPr lang="fr-FR" sz="2400" i="1" dirty="0"/>
              <a:t>) et le dernier cluster regroupe la grande majorité des pays.</a:t>
            </a:r>
          </a:p>
          <a:p>
            <a:pPr rtl="0"/>
            <a:endParaRPr lang="fr-FR" sz="2400" i="1" dirty="0"/>
          </a:p>
          <a:p>
            <a:pPr rtl="0"/>
            <a:r>
              <a:rPr lang="fr-FR" sz="3600" b="1" dirty="0"/>
              <a:t>Cluster n°1</a:t>
            </a:r>
            <a:r>
              <a:rPr lang="fr-FR" sz="3600" dirty="0"/>
              <a:t> :</a:t>
            </a:r>
            <a:br>
              <a:rPr lang="fr-FR" sz="3600" dirty="0"/>
            </a:br>
            <a:r>
              <a:rPr lang="fr-FR" sz="3600" dirty="0"/>
              <a:t>- Disponibilité en viande faible (également sur la volaille)</a:t>
            </a:r>
            <a:br>
              <a:rPr lang="fr-FR" sz="3600" dirty="0"/>
            </a:br>
            <a:r>
              <a:rPr lang="fr-FR" sz="3600" dirty="0"/>
              <a:t>- Les importations de viande sont centrées sur le produit volaille</a:t>
            </a:r>
            <a:br>
              <a:rPr lang="fr-FR" sz="3600" dirty="0"/>
            </a:br>
            <a:r>
              <a:rPr lang="fr-FR" sz="3600" dirty="0"/>
              <a:t>- instabilité économique et politique, dynamique démographique</a:t>
            </a:r>
            <a:endParaRPr lang="fr-FR" sz="2400" i="1" dirty="0"/>
          </a:p>
          <a:p>
            <a:pPr rtl="0"/>
            <a:endParaRPr lang="fr-FR" sz="2400" i="1" dirty="0"/>
          </a:p>
          <a:p>
            <a:pPr rtl="0"/>
            <a:r>
              <a:rPr lang="fr-FR" sz="3600" b="1" dirty="0"/>
              <a:t>Cluster n°2</a:t>
            </a:r>
            <a:r>
              <a:rPr lang="fr-FR" sz="3600" dirty="0"/>
              <a:t> : </a:t>
            </a:r>
          </a:p>
          <a:p>
            <a:pPr rtl="0">
              <a:buFont typeface="Arial" panose="020B0604020202020204" pitchFamily="34" charset="0"/>
              <a:buChar char="•"/>
            </a:pPr>
            <a:r>
              <a:rPr lang="fr-FR" sz="3600" dirty="0"/>
              <a:t>Profil similaire au cluster n°1 </a:t>
            </a:r>
          </a:p>
          <a:p>
            <a:pPr rtl="0">
              <a:buFont typeface="Arial" panose="020B0604020202020204" pitchFamily="34" charset="0"/>
              <a:buChar char="•"/>
            </a:pPr>
            <a:r>
              <a:rPr lang="fr-FR" sz="3600" dirty="0"/>
              <a:t>Diffère au niveau de la production (plus dynamique sur la volaille) et des importations (moins centrées sur la volaille)</a:t>
            </a:r>
          </a:p>
          <a:p>
            <a:pPr rtl="0"/>
            <a:endParaRPr lang="fr-FR" sz="2400" i="1" dirty="0"/>
          </a:p>
          <a:p>
            <a:pPr rtl="0"/>
            <a:r>
              <a:rPr lang="fr-FR" sz="3600" b="1" dirty="0"/>
              <a:t>Cluster n°3</a:t>
            </a:r>
            <a:r>
              <a:rPr lang="fr-FR" sz="3600" dirty="0"/>
              <a:t> : </a:t>
            </a:r>
          </a:p>
          <a:p>
            <a:pPr rtl="0">
              <a:buFont typeface="Arial" panose="020B0604020202020204" pitchFamily="34" charset="0"/>
              <a:buChar char="•"/>
            </a:pPr>
            <a:r>
              <a:rPr lang="fr-FR" sz="3600" dirty="0"/>
              <a:t>Population élevée</a:t>
            </a:r>
          </a:p>
          <a:p>
            <a:pPr rtl="0">
              <a:buFont typeface="Arial" panose="020B0604020202020204" pitchFamily="34" charset="0"/>
              <a:buChar char="•"/>
            </a:pPr>
            <a:r>
              <a:rPr lang="fr-FR" sz="3600" dirty="0"/>
              <a:t>Forte capacité de production, prioritairement dirigée vers la consommation intérieure puis vers l'exportation le cas échéant </a:t>
            </a:r>
          </a:p>
          <a:p>
            <a:pPr rtl="0">
              <a:buFont typeface="Arial" panose="020B0604020202020204" pitchFamily="34" charset="0"/>
              <a:buChar char="•"/>
            </a:pPr>
            <a:r>
              <a:rPr lang="fr-FR" sz="3600" dirty="0"/>
              <a:t>Faible niveau d'importation de volaille en comparaison aux autres viandes</a:t>
            </a:r>
          </a:p>
          <a:p>
            <a:pPr rtl="0"/>
            <a:endParaRPr lang="fr-FR" sz="2400" i="1" dirty="0"/>
          </a:p>
          <a:p>
            <a:pPr rtl="0"/>
            <a:r>
              <a:rPr lang="fr-FR" sz="3600" b="1" dirty="0"/>
              <a:t>Cluster n°4</a:t>
            </a:r>
            <a:r>
              <a:rPr lang="fr-FR" sz="3600" dirty="0"/>
              <a:t> : </a:t>
            </a:r>
          </a:p>
          <a:p>
            <a:pPr rtl="0">
              <a:buFont typeface="Arial" panose="020B0604020202020204" pitchFamily="34" charset="0"/>
              <a:buChar char="•"/>
            </a:pPr>
            <a:r>
              <a:rPr lang="fr-FR" sz="3600" dirty="0"/>
              <a:t>'riche' et/ou stable politiquement</a:t>
            </a:r>
          </a:p>
          <a:p>
            <a:pPr rtl="0">
              <a:buFont typeface="Arial" panose="020B0604020202020204" pitchFamily="34" charset="0"/>
              <a:buChar char="•"/>
            </a:pPr>
            <a:r>
              <a:rPr lang="fr-FR" sz="3600" dirty="0"/>
              <a:t>La disponibilité alimentaire est plutôt générée par d'autres viandes que la volaille</a:t>
            </a:r>
          </a:p>
          <a:p>
            <a:pPr rtl="0"/>
            <a:endParaRPr lang="fr-FR" sz="2400" i="1" dirty="0"/>
          </a:p>
          <a:p>
            <a:pPr rtl="0"/>
            <a:endParaRPr lang="fr-FR" sz="2400" i="1" dirty="0"/>
          </a:p>
          <a:p>
            <a:pPr rtl="0"/>
            <a:r>
              <a:rPr lang="fr-FR" sz="3600" b="1" dirty="0"/>
              <a:t>Cluster n°5</a:t>
            </a:r>
            <a:r>
              <a:rPr lang="fr-FR" sz="3600" dirty="0"/>
              <a:t> : </a:t>
            </a:r>
          </a:p>
          <a:p>
            <a:pPr rtl="0">
              <a:buFont typeface="Arial" panose="020B0604020202020204" pitchFamily="34" charset="0"/>
              <a:buChar char="•"/>
            </a:pPr>
            <a:r>
              <a:rPr lang="fr-FR" sz="3600" dirty="0"/>
              <a:t>Forte disponibilité alimentaire en volaille</a:t>
            </a:r>
          </a:p>
          <a:p>
            <a:pPr rtl="0">
              <a:buFont typeface="Arial" panose="020B0604020202020204" pitchFamily="34" charset="0"/>
              <a:buChar char="•"/>
            </a:pPr>
            <a:r>
              <a:rPr lang="fr-FR" sz="3600" dirty="0"/>
              <a:t>Disponibilité générée par la capacité de production et/ou les importations</a:t>
            </a:r>
          </a:p>
          <a:p>
            <a:pPr rtl="0"/>
            <a:endParaRPr lang="fr-FR" sz="2400" dirty="0"/>
          </a:p>
          <a:p>
            <a:pPr rtl="0">
              <a:buFont typeface="Arial" panose="020B0604020202020204" pitchFamily="34" charset="0"/>
              <a:buNone/>
            </a:pPr>
            <a:endParaRPr lang="fr-FR" sz="1600" dirty="0"/>
          </a:p>
        </p:txBody>
      </p:sp>
      <p:sp>
        <p:nvSpPr>
          <p:cNvPr id="4" name="Espace réservé de la date 3"/>
          <p:cNvSpPr>
            <a:spLocks noGrp="1"/>
          </p:cNvSpPr>
          <p:nvPr>
            <p:ph type="dt" idx="1"/>
          </p:nvPr>
        </p:nvSpPr>
        <p:spPr/>
        <p:txBody>
          <a:bodyPr/>
          <a:lstStyle/>
          <a:p>
            <a:pPr rtl="0"/>
            <a:fld id="{139F4AB6-716B-4E95-AAD2-DB349D9AC9BA}" type="datetime1">
              <a:rPr lang="fr-FR" smtClean="0"/>
              <a:t>27/09/2022</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8</a:t>
            </a:fld>
            <a:endParaRPr lang="en-US"/>
          </a:p>
        </p:txBody>
      </p:sp>
    </p:spTree>
    <p:extLst>
      <p:ext uri="{BB962C8B-B14F-4D97-AF65-F5344CB8AC3E}">
        <p14:creationId xmlns:p14="http://schemas.microsoft.com/office/powerpoint/2010/main" val="3181132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rtl="0"/>
            <a:r>
              <a:rPr lang="fr-FR" sz="1600" dirty="0"/>
              <a:t>Nous allons aborder deux méthodes pour le choix des clusters : coefficient de silhouette et méthode du coude.</a:t>
            </a:r>
          </a:p>
          <a:p>
            <a:pPr rtl="0"/>
            <a:r>
              <a:rPr lang="fr-FR" sz="1600" dirty="0"/>
              <a:t>Le coefficient de silhouette a été abordé lors du chapitre précédent. La méthode du coude repose sur le calcul de la valeur d'inertie.</a:t>
            </a:r>
            <a:br>
              <a:rPr lang="fr-FR" sz="1600" dirty="0"/>
            </a:br>
            <a:r>
              <a:rPr lang="fr-FR" sz="1600" dirty="0"/>
              <a:t>L'inertie calcule la somme des distances au carré de chaque échantillon d'un cluster à son centre de cluster. Plus la valeur </a:t>
            </a:r>
            <a:r>
              <a:rPr lang="fr-FR" sz="1600" dirty="0" err="1"/>
              <a:t>Inertia</a:t>
            </a:r>
            <a:r>
              <a:rPr lang="fr-FR" sz="1600" dirty="0"/>
              <a:t> est petite, plus les différents clusters sont cohérents (si </a:t>
            </a:r>
            <a:r>
              <a:rPr lang="fr-FR" sz="1600" dirty="0" err="1"/>
              <a:t>nb_échantillons</a:t>
            </a:r>
            <a:r>
              <a:rPr lang="fr-FR" sz="1600" dirty="0"/>
              <a:t> = </a:t>
            </a:r>
            <a:r>
              <a:rPr lang="fr-FR" sz="1600" dirty="0" err="1"/>
              <a:t>nb_clusters</a:t>
            </a:r>
            <a:r>
              <a:rPr lang="fr-FR" sz="1600" dirty="0"/>
              <a:t>, alors </a:t>
            </a:r>
            <a:r>
              <a:rPr lang="fr-FR" sz="1600" dirty="0" err="1"/>
              <a:t>inertia</a:t>
            </a:r>
            <a:r>
              <a:rPr lang="fr-FR" sz="1600" dirty="0"/>
              <a:t> = 0). Pour utiliser la méthode du coude, il suffit de repérer le "point de coude" à partir duquel nous constatons une diminution de la baisse de la valeur inertie.</a:t>
            </a:r>
          </a:p>
          <a:p>
            <a:pPr rtl="0"/>
            <a:endParaRPr lang="fr-FR" sz="1600" dirty="0"/>
          </a:p>
          <a:p>
            <a:pPr rtl="0"/>
            <a:r>
              <a:rPr lang="fr-FR" sz="2400" dirty="0"/>
              <a:t>Comme pour le clustering hiérarchique, le coefficient de silhouette propose des valeurs très similaires (entre 0.17 et 0.195) suivant le nombre de cluster. A partir de la méthode du coude, nous constatons une légère "cassure" à partir de 5 clusters. Ce choix me permettra également de comparer plus facilement le k-</a:t>
            </a:r>
            <a:r>
              <a:rPr lang="fr-FR" sz="2400" dirty="0" err="1"/>
              <a:t>means</a:t>
            </a:r>
            <a:r>
              <a:rPr lang="fr-FR" sz="2400" dirty="0"/>
              <a:t> avec la méthode de clustering hiérarchique.</a:t>
            </a:r>
            <a:endParaRPr lang="fr-FR"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100" dirty="0"/>
          </a:p>
        </p:txBody>
      </p:sp>
      <p:sp>
        <p:nvSpPr>
          <p:cNvPr id="4" name="Espace réservé de la date 3"/>
          <p:cNvSpPr>
            <a:spLocks noGrp="1"/>
          </p:cNvSpPr>
          <p:nvPr>
            <p:ph type="dt" idx="1"/>
          </p:nvPr>
        </p:nvSpPr>
        <p:spPr/>
        <p:txBody>
          <a:bodyPr/>
          <a:lstStyle/>
          <a:p>
            <a:pPr rtl="0"/>
            <a:fld id="{139F4AB6-716B-4E95-AAD2-DB349D9AC9BA}" type="datetime1">
              <a:rPr lang="fr-FR" smtClean="0"/>
              <a:t>27/09/2022</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9</a:t>
            </a:fld>
            <a:endParaRPr lang="en-US"/>
          </a:p>
        </p:txBody>
      </p:sp>
    </p:spTree>
    <p:extLst>
      <p:ext uri="{BB962C8B-B14F-4D97-AF65-F5344CB8AC3E}">
        <p14:creationId xmlns:p14="http://schemas.microsoft.com/office/powerpoint/2010/main" val="3209518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e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necteur droit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re 1"/>
          <p:cNvSpPr>
            <a:spLocks noGrp="1"/>
          </p:cNvSpPr>
          <p:nvPr>
            <p:ph type="ctrTitle" hasCustomPrompt="1"/>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fr" dirty="0"/>
              <a:t>Modifiez le style du titre</a:t>
            </a:r>
            <a:endParaRPr lang="en-US" dirty="0"/>
          </a:p>
        </p:txBody>
      </p:sp>
      <p:sp>
        <p:nvSpPr>
          <p:cNvPr id="3" name="Sous-titre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a:t>Modifiez le style des sous-titres du masque</a:t>
            </a:r>
            <a:endParaRPr lang="en-US" dirty="0"/>
          </a:p>
        </p:txBody>
      </p:sp>
      <p:sp>
        <p:nvSpPr>
          <p:cNvPr id="20" name="Espace réservé de la date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43B6331D-8BD5-4AF5-97EE-8FB3C79FE924}" type="datetime1">
              <a:rPr lang="fr-FR" smtClean="0"/>
              <a:t>27/09/2022</a:t>
            </a:fld>
            <a:endParaRPr lang="en-US" dirty="0"/>
          </a:p>
        </p:txBody>
      </p:sp>
      <p:sp>
        <p:nvSpPr>
          <p:cNvPr id="21" name="Espace réservé du pied de page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Espace réservé du numéro de diapositive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C09D1B91-EF9C-42FB-BBE2-597FDE1B14D7}" type="datetime1">
              <a:rPr lang="fr-FR" smtClean="0"/>
              <a:t>27/09/2022</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8991600" y="762000"/>
            <a:ext cx="2362200" cy="5257800"/>
          </a:xfrm>
        </p:spPr>
        <p:txBody>
          <a:bodyPr vert="eaVert" rtlCol="0"/>
          <a:lstStyle>
            <a:lvl1pPr>
              <a:defRPr/>
            </a:lvl1pPr>
          </a:lstStyle>
          <a:p>
            <a:pPr rtl="0"/>
            <a:r>
              <a:rPr lang="fr" dirty="0"/>
              <a:t>Modifiez le style du titre</a:t>
            </a:r>
            <a:endParaRPr lang="en-US" dirty="0"/>
          </a:p>
        </p:txBody>
      </p:sp>
      <p:sp>
        <p:nvSpPr>
          <p:cNvPr id="3" name="Espace réservé du texte vertical 2"/>
          <p:cNvSpPr>
            <a:spLocks noGrp="1"/>
          </p:cNvSpPr>
          <p:nvPr>
            <p:ph type="body" orient="vert" idx="1"/>
          </p:nvPr>
        </p:nvSpPr>
        <p:spPr>
          <a:xfrm>
            <a:off x="838200" y="762000"/>
            <a:ext cx="8077200" cy="5257800"/>
          </a:xfrm>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2F733226-97BF-4FE9-8F44-80542C0EB53C}" type="datetime1">
              <a:rPr lang="fr-FR" smtClean="0"/>
              <a:t>27/09/2022</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idx="1"/>
          </p:nvPr>
        </p:nvSpPr>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802FE938-1586-4780-B61A-DD3B60BAB93C}" type="datetime1">
              <a:rPr lang="fr-FR" smtClean="0"/>
              <a:t>27/09/2022</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hasCustomPrompt="1"/>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fr" dirty="0"/>
              <a:t>Modifiez le style du titre</a:t>
            </a:r>
            <a:endParaRPr lang="en-US" dirty="0"/>
          </a:p>
        </p:txBody>
      </p:sp>
      <p:grpSp>
        <p:nvGrpSpPr>
          <p:cNvPr id="16" name="Groupe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necteur droit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Espace réservé du texte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sp>
        <p:nvSpPr>
          <p:cNvPr id="4" name="Espace réservé de la date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57CE27EF-4081-4F92-AC85-8FD255C3955B}" type="datetime1">
              <a:rPr lang="fr-FR" smtClean="0"/>
              <a:t>27/09/2022</a:t>
            </a:fld>
            <a:endParaRPr lang="en-US" dirty="0"/>
          </a:p>
        </p:txBody>
      </p:sp>
      <p:sp>
        <p:nvSpPr>
          <p:cNvPr id="5" name="Espace réservé du pied de page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contenu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e la date 4"/>
          <p:cNvSpPr>
            <a:spLocks noGrp="1"/>
          </p:cNvSpPr>
          <p:nvPr>
            <p:ph type="dt" sz="half" idx="10"/>
          </p:nvPr>
        </p:nvSpPr>
        <p:spPr/>
        <p:txBody>
          <a:bodyPr rtlCol="0"/>
          <a:lstStyle/>
          <a:p>
            <a:pPr rtl="0"/>
            <a:fld id="{22E52E25-1182-4E86-836C-7D703787597C}" type="datetime1">
              <a:rPr lang="fr-FR" smtClean="0"/>
              <a:t>27/09/2022</a:t>
            </a:fld>
            <a:endParaRPr lang="en-US"/>
          </a:p>
        </p:txBody>
      </p:sp>
      <p:sp>
        <p:nvSpPr>
          <p:cNvPr id="6" name="Espace réservé du pied de page 5"/>
          <p:cNvSpPr>
            <a:spLocks noGrp="1"/>
          </p:cNvSpPr>
          <p:nvPr>
            <p:ph type="ftr" sz="quarter" idx="11"/>
          </p:nvPr>
        </p:nvSpPr>
        <p:spPr/>
        <p:txBody>
          <a:bodyPr rtlCol="0"/>
          <a:lstStyle/>
          <a:p>
            <a:pPr rtl="0"/>
            <a:endParaRPr lang="en-US"/>
          </a:p>
        </p:txBody>
      </p:sp>
      <p:sp>
        <p:nvSpPr>
          <p:cNvPr id="7" name="Espace réservé du numéro de diapositive 6"/>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4" name="Espace réservé du contenu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5" name="Espace réservé du texte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6" name="Espace réservé du contenu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7" name="Espace réservé de la date 6"/>
          <p:cNvSpPr>
            <a:spLocks noGrp="1"/>
          </p:cNvSpPr>
          <p:nvPr>
            <p:ph type="dt" sz="half" idx="10"/>
          </p:nvPr>
        </p:nvSpPr>
        <p:spPr/>
        <p:txBody>
          <a:bodyPr rtlCol="0"/>
          <a:lstStyle/>
          <a:p>
            <a:pPr rtl="0"/>
            <a:fld id="{007B49E2-AD49-4B10-A213-CF194D4A25A3}" type="datetime1">
              <a:rPr lang="fr-FR" smtClean="0"/>
              <a:t>27/09/2022</a:t>
            </a:fld>
            <a:endParaRPr lang="en-US"/>
          </a:p>
        </p:txBody>
      </p:sp>
      <p:sp>
        <p:nvSpPr>
          <p:cNvPr id="8" name="Espace réservé du pied de page 7"/>
          <p:cNvSpPr>
            <a:spLocks noGrp="1"/>
          </p:cNvSpPr>
          <p:nvPr>
            <p:ph type="ftr" sz="quarter" idx="11"/>
          </p:nvPr>
        </p:nvSpPr>
        <p:spPr/>
        <p:txBody>
          <a:bodyPr rtlCol="0"/>
          <a:lstStyle/>
          <a:p>
            <a:pPr rtl="0"/>
            <a:endParaRPr lang="en-US"/>
          </a:p>
        </p:txBody>
      </p:sp>
      <p:sp>
        <p:nvSpPr>
          <p:cNvPr id="9" name="Espace réservé du numéro de diapositive 8"/>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e la date 2"/>
          <p:cNvSpPr>
            <a:spLocks noGrp="1"/>
          </p:cNvSpPr>
          <p:nvPr>
            <p:ph type="dt" sz="half" idx="10"/>
          </p:nvPr>
        </p:nvSpPr>
        <p:spPr/>
        <p:txBody>
          <a:bodyPr rtlCol="0"/>
          <a:lstStyle/>
          <a:p>
            <a:pPr rtl="0"/>
            <a:fld id="{25FB4F25-64BB-460E-8192-B4AC51BA66FC}" type="datetime1">
              <a:rPr lang="fr-FR" smtClean="0"/>
              <a:t>27/09/2022</a:t>
            </a:fld>
            <a:endParaRPr lang="en-US"/>
          </a:p>
        </p:txBody>
      </p:sp>
      <p:sp>
        <p:nvSpPr>
          <p:cNvPr id="4" name="Espace réservé du pied de page 3"/>
          <p:cNvSpPr>
            <a:spLocks noGrp="1"/>
          </p:cNvSpPr>
          <p:nvPr>
            <p:ph type="ftr" sz="quarter" idx="11"/>
          </p:nvPr>
        </p:nvSpPr>
        <p:spPr/>
        <p:txBody>
          <a:bodyPr rtlCol="0"/>
          <a:lstStyle/>
          <a:p>
            <a:pPr rtl="0"/>
            <a:endParaRPr lang="en-US"/>
          </a:p>
        </p:txBody>
      </p:sp>
      <p:sp>
        <p:nvSpPr>
          <p:cNvPr id="5" name="Espace réservé du numéro de diapositive 4"/>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2BD66AC7-6890-4F0E-B000-A39D822B7C00}" type="datetime1">
              <a:rPr lang="fr-FR" smtClean="0"/>
              <a:t>27/09/2022</a:t>
            </a:fld>
            <a:endParaRPr lang="en-US"/>
          </a:p>
        </p:txBody>
      </p:sp>
      <p:sp>
        <p:nvSpPr>
          <p:cNvPr id="3" name="Espace réservé du pied de page 2"/>
          <p:cNvSpPr>
            <a:spLocks noGrp="1"/>
          </p:cNvSpPr>
          <p:nvPr>
            <p:ph type="ftr" sz="quarter" idx="11"/>
          </p:nvPr>
        </p:nvSpPr>
        <p:spPr/>
        <p:txBody>
          <a:bodyPr rtlCol="0"/>
          <a:lstStyle/>
          <a:p>
            <a:pPr rtl="0"/>
            <a:endParaRPr lang="en-US"/>
          </a:p>
        </p:txBody>
      </p:sp>
      <p:sp>
        <p:nvSpPr>
          <p:cNvPr id="4" name="Espace réservé du numéro de diapositive 3"/>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fr-FR"/>
              <a:t>Modifiez le style du titre</a:t>
            </a:r>
            <a:endParaRPr lang="en-US" dirty="0"/>
          </a:p>
        </p:txBody>
      </p:sp>
      <p:sp>
        <p:nvSpPr>
          <p:cNvPr id="3" name="Espace réservé du contenu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8" name="Espace réservé de la date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F7B0F5FB-B743-44F1-84BA-99C248DB6023}" type="datetime1">
              <a:rPr lang="fr-FR" smtClean="0"/>
              <a:t>27/09/2022</a:t>
            </a:fld>
            <a:endParaRPr lang="en-US"/>
          </a:p>
        </p:txBody>
      </p:sp>
      <p:sp>
        <p:nvSpPr>
          <p:cNvPr id="9" name="Espace réservé du pied de page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Espace réservé du numéro de diapositive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e l’image 2"/>
          <p:cNvSpPr>
            <a:spLocks noGrp="1" noChangeAspect="1"/>
          </p:cNvSpPr>
          <p:nvPr>
            <p:ph type="pic" idx="1" hasCustomPrompt="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 dirty="0"/>
              <a:t>Cliquez sur l’icône pour ajouter une image</a:t>
            </a:r>
            <a:endParaRPr lang="en-US" dirty="0"/>
          </a:p>
        </p:txBody>
      </p:sp>
      <p:sp>
        <p:nvSpPr>
          <p:cNvPr id="5" name="Espace réservé de la date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C80E5F3D-7A62-48B1-A43E-C6091B37429D}" type="datetime1">
              <a:rPr lang="fr-FR" smtClean="0"/>
              <a:t>27/09/2022</a:t>
            </a:fld>
            <a:endParaRPr lang="en-US" dirty="0"/>
          </a:p>
        </p:txBody>
      </p:sp>
      <p:sp>
        <p:nvSpPr>
          <p:cNvPr id="6" name="Espace réservé du pied de page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Espace réservé du numéro de diapositive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fr-FR"/>
              <a:t>Modifiez le style du titre</a:t>
            </a:r>
            <a:endParaRPr lang="en-US" dirty="0"/>
          </a:p>
        </p:txBody>
      </p:sp>
      <p:sp>
        <p:nvSpPr>
          <p:cNvPr id="4" name="Espace réservé du texte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Espace réservé du titre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020D9D58-8984-498B-A4DA-61EAC8A72DD8}" type="datetime1">
              <a:rPr lang="fr-FR" smtClean="0"/>
              <a:t>27/09/2022</a:t>
            </a:fld>
            <a:endParaRPr lang="en-US" dirty="0"/>
          </a:p>
        </p:txBody>
      </p:sp>
      <p:sp>
        <p:nvSpPr>
          <p:cNvPr id="5" name="Espace réservé du pied de page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 5" descr="Zoom sur un logo&#10;&#10;Description générée automatiquement">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r="-1"/>
          <a:stretch/>
        </p:blipFill>
        <p:spPr>
          <a:xfrm>
            <a:off x="0" y="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r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pPr rtl="0"/>
            <a:r>
              <a:rPr lang="fr-FR" sz="2800" dirty="0"/>
              <a:t>ETUDE DE MARCHE</a:t>
            </a:r>
            <a:br>
              <a:rPr lang="fr-FR" sz="2800" dirty="0"/>
            </a:br>
            <a:r>
              <a:rPr lang="fr-FR" sz="2800" dirty="0"/>
              <a:t>CLUSTERING</a:t>
            </a:r>
            <a:br>
              <a:rPr lang="fr-FR" sz="2800" dirty="0"/>
            </a:br>
            <a:br>
              <a:rPr lang="fr-FR" sz="2800" dirty="0"/>
            </a:br>
            <a:r>
              <a:rPr lang="fr-FR" sz="2800" dirty="0"/>
              <a:t>Projet 9</a:t>
            </a:r>
            <a:endParaRPr lang="fr" sz="9600" dirty="0">
              <a:solidFill>
                <a:schemeClr val="tx1"/>
              </a:solidFill>
            </a:endParaRPr>
          </a:p>
        </p:txBody>
      </p:sp>
      <p:sp>
        <p:nvSpPr>
          <p:cNvPr id="5" name="Sous-titre 4">
            <a:extLst>
              <a:ext uri="{FF2B5EF4-FFF2-40B4-BE49-F238E27FC236}">
                <a16:creationId xmlns:a16="http://schemas.microsoft.com/office/drawing/2014/main" id="{2DB568F5-536B-E97D-CDED-D9C4FCB63A00}"/>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919D0-F177-4BBA-9A0B-DBA69E2ED764}"/>
              </a:ext>
            </a:extLst>
          </p:cNvPr>
          <p:cNvSpPr>
            <a:spLocks noGrp="1"/>
          </p:cNvSpPr>
          <p:nvPr>
            <p:ph type="title"/>
          </p:nvPr>
        </p:nvSpPr>
        <p:spPr>
          <a:xfrm>
            <a:off x="466725" y="1930035"/>
            <a:ext cx="3514725" cy="1325745"/>
          </a:xfrm>
        </p:spPr>
        <p:txBody>
          <a:bodyPr rtlCol="0">
            <a:normAutofit/>
          </a:bodyPr>
          <a:lstStyle/>
          <a:p>
            <a:pPr algn="ctr" rtl="0"/>
            <a:r>
              <a:rPr lang="fr" dirty="0"/>
              <a:t>Clustering K-means</a:t>
            </a:r>
          </a:p>
        </p:txBody>
      </p:sp>
      <p:sp>
        <p:nvSpPr>
          <p:cNvPr id="16" name="Espace réservé du contenu 5">
            <a:extLst>
              <a:ext uri="{FF2B5EF4-FFF2-40B4-BE49-F238E27FC236}">
                <a16:creationId xmlns:a16="http://schemas.microsoft.com/office/drawing/2014/main" id="{5DCC7EFC-E2FE-64C9-EFC2-B956B140A37A}"/>
              </a:ext>
            </a:extLst>
          </p:cNvPr>
          <p:cNvSpPr txBox="1">
            <a:spLocks/>
          </p:cNvSpPr>
          <p:nvPr/>
        </p:nvSpPr>
        <p:spPr>
          <a:xfrm>
            <a:off x="7429500" y="4091872"/>
            <a:ext cx="3895724" cy="229375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fr-FR" dirty="0"/>
          </a:p>
        </p:txBody>
      </p:sp>
      <p:pic>
        <p:nvPicPr>
          <p:cNvPr id="5" name="Image 4">
            <a:extLst>
              <a:ext uri="{FF2B5EF4-FFF2-40B4-BE49-F238E27FC236}">
                <a16:creationId xmlns:a16="http://schemas.microsoft.com/office/drawing/2014/main" id="{0507A9A4-3A1A-DDC9-5035-D1FCFFE05F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2228" y="0"/>
            <a:ext cx="7233047" cy="6858000"/>
          </a:xfrm>
          <a:prstGeom prst="rect">
            <a:avLst/>
          </a:prstGeom>
        </p:spPr>
      </p:pic>
      <p:sp>
        <p:nvSpPr>
          <p:cNvPr id="6" name="Titre 1">
            <a:extLst>
              <a:ext uri="{FF2B5EF4-FFF2-40B4-BE49-F238E27FC236}">
                <a16:creationId xmlns:a16="http://schemas.microsoft.com/office/drawing/2014/main" id="{F46A039E-56B5-DB82-51E3-D2156AEFC923}"/>
              </a:ext>
            </a:extLst>
          </p:cNvPr>
          <p:cNvSpPr txBox="1">
            <a:spLocks/>
          </p:cNvSpPr>
          <p:nvPr/>
        </p:nvSpPr>
        <p:spPr>
          <a:xfrm>
            <a:off x="466725" y="4575876"/>
            <a:ext cx="3514725" cy="1325745"/>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fr" dirty="0"/>
              <a:t>Projection des centroïdes sur les 2 premiers plans factoriels</a:t>
            </a:r>
          </a:p>
        </p:txBody>
      </p:sp>
    </p:spTree>
    <p:extLst>
      <p:ext uri="{BB962C8B-B14F-4D97-AF65-F5344CB8AC3E}">
        <p14:creationId xmlns:p14="http://schemas.microsoft.com/office/powerpoint/2010/main" val="2152104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919D0-F177-4BBA-9A0B-DBA69E2ED764}"/>
              </a:ext>
            </a:extLst>
          </p:cNvPr>
          <p:cNvSpPr>
            <a:spLocks noGrp="1"/>
          </p:cNvSpPr>
          <p:nvPr>
            <p:ph type="title"/>
          </p:nvPr>
        </p:nvSpPr>
        <p:spPr>
          <a:xfrm>
            <a:off x="344651" y="272469"/>
            <a:ext cx="11393456" cy="820205"/>
          </a:xfrm>
        </p:spPr>
        <p:txBody>
          <a:bodyPr rtlCol="0">
            <a:normAutofit/>
          </a:bodyPr>
          <a:lstStyle/>
          <a:p>
            <a:pPr algn="ctr" rtl="0"/>
            <a:r>
              <a:rPr lang="fr" sz="2800" dirty="0"/>
              <a:t>Comparaison des caractéristiques des clusters</a:t>
            </a:r>
          </a:p>
        </p:txBody>
      </p:sp>
      <p:sp>
        <p:nvSpPr>
          <p:cNvPr id="16" name="Espace réservé du contenu 5">
            <a:extLst>
              <a:ext uri="{FF2B5EF4-FFF2-40B4-BE49-F238E27FC236}">
                <a16:creationId xmlns:a16="http://schemas.microsoft.com/office/drawing/2014/main" id="{5DCC7EFC-E2FE-64C9-EFC2-B956B140A37A}"/>
              </a:ext>
            </a:extLst>
          </p:cNvPr>
          <p:cNvSpPr txBox="1">
            <a:spLocks/>
          </p:cNvSpPr>
          <p:nvPr/>
        </p:nvSpPr>
        <p:spPr>
          <a:xfrm>
            <a:off x="7429500" y="4091872"/>
            <a:ext cx="3895724" cy="229375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fr-FR" dirty="0"/>
          </a:p>
        </p:txBody>
      </p:sp>
      <p:pic>
        <p:nvPicPr>
          <p:cNvPr id="4" name="Image 3">
            <a:extLst>
              <a:ext uri="{FF2B5EF4-FFF2-40B4-BE49-F238E27FC236}">
                <a16:creationId xmlns:a16="http://schemas.microsoft.com/office/drawing/2014/main" id="{B962D9A0-69DF-8744-A53B-D00DA7EA09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851" y="2589805"/>
            <a:ext cx="9572624" cy="4651238"/>
          </a:xfrm>
          <a:prstGeom prst="rect">
            <a:avLst/>
          </a:prstGeom>
        </p:spPr>
      </p:pic>
      <p:sp>
        <p:nvSpPr>
          <p:cNvPr id="6" name="Espace réservé du contenu 5">
            <a:extLst>
              <a:ext uri="{FF2B5EF4-FFF2-40B4-BE49-F238E27FC236}">
                <a16:creationId xmlns:a16="http://schemas.microsoft.com/office/drawing/2014/main" id="{E7C1A7F0-767C-2BAF-1C47-D444C27C265E}"/>
              </a:ext>
            </a:extLst>
          </p:cNvPr>
          <p:cNvSpPr txBox="1">
            <a:spLocks/>
          </p:cNvSpPr>
          <p:nvPr/>
        </p:nvSpPr>
        <p:spPr>
          <a:xfrm>
            <a:off x="608044" y="981076"/>
            <a:ext cx="11130063" cy="4349368"/>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fr-FR" sz="2000" dirty="0"/>
              <a:t> Les caractéristiques des clusters sont similaires quelque soit la méthode choisie</a:t>
            </a:r>
          </a:p>
          <a:p>
            <a:r>
              <a:rPr lang="fr-FR" sz="2000" dirty="0"/>
              <a:t>Quelques changements à la marge :</a:t>
            </a:r>
          </a:p>
          <a:p>
            <a:pPr lvl="1">
              <a:buFont typeface="Symbol" panose="05050102010706020507" pitchFamily="18" charset="2"/>
              <a:buChar char="Þ"/>
            </a:pPr>
            <a:r>
              <a:rPr lang="fr-FR" sz="2200" dirty="0"/>
              <a:t> </a:t>
            </a:r>
            <a:r>
              <a:rPr lang="fr-FR" sz="1800" dirty="0"/>
              <a:t>cluster K4 – CAH3 : la méthode k-</a:t>
            </a:r>
            <a:r>
              <a:rPr lang="fr-FR" sz="1800" dirty="0" err="1"/>
              <a:t>means</a:t>
            </a:r>
            <a:r>
              <a:rPr lang="fr-FR" sz="1800" dirty="0"/>
              <a:t> exclue l’Inde, ce qui a pour effet d’accentuer l’intensité de certaines variables</a:t>
            </a:r>
            <a:endParaRPr lang="fr-FR" sz="2000" dirty="0"/>
          </a:p>
          <a:p>
            <a:pPr marL="274320" lvl="1" indent="0">
              <a:buFont typeface="Garamond" pitchFamily="18" charset="0"/>
              <a:buNone/>
            </a:pPr>
            <a:endParaRPr lang="fr-FR" dirty="0"/>
          </a:p>
        </p:txBody>
      </p:sp>
    </p:spTree>
    <p:extLst>
      <p:ext uri="{BB962C8B-B14F-4D97-AF65-F5344CB8AC3E}">
        <p14:creationId xmlns:p14="http://schemas.microsoft.com/office/powerpoint/2010/main" val="1882847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919D0-F177-4BBA-9A0B-DBA69E2ED764}"/>
              </a:ext>
            </a:extLst>
          </p:cNvPr>
          <p:cNvSpPr>
            <a:spLocks noGrp="1"/>
          </p:cNvSpPr>
          <p:nvPr>
            <p:ph type="title"/>
          </p:nvPr>
        </p:nvSpPr>
        <p:spPr>
          <a:xfrm>
            <a:off x="266701" y="301260"/>
            <a:ext cx="2266950" cy="1325745"/>
          </a:xfrm>
        </p:spPr>
        <p:txBody>
          <a:bodyPr rtlCol="0">
            <a:normAutofit/>
          </a:bodyPr>
          <a:lstStyle/>
          <a:p>
            <a:pPr algn="ctr" rtl="0"/>
            <a:r>
              <a:rPr lang="fr" sz="2400" dirty="0"/>
              <a:t>Comparaison</a:t>
            </a:r>
          </a:p>
        </p:txBody>
      </p:sp>
      <p:sp>
        <p:nvSpPr>
          <p:cNvPr id="16" name="Espace réservé du contenu 5">
            <a:extLst>
              <a:ext uri="{FF2B5EF4-FFF2-40B4-BE49-F238E27FC236}">
                <a16:creationId xmlns:a16="http://schemas.microsoft.com/office/drawing/2014/main" id="{5DCC7EFC-E2FE-64C9-EFC2-B956B140A37A}"/>
              </a:ext>
            </a:extLst>
          </p:cNvPr>
          <p:cNvSpPr txBox="1">
            <a:spLocks/>
          </p:cNvSpPr>
          <p:nvPr/>
        </p:nvSpPr>
        <p:spPr>
          <a:xfrm>
            <a:off x="7429500" y="4091872"/>
            <a:ext cx="3895724" cy="229375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fr-FR" dirty="0"/>
          </a:p>
        </p:txBody>
      </p:sp>
      <p:pic>
        <p:nvPicPr>
          <p:cNvPr id="4" name="Image 3">
            <a:extLst>
              <a:ext uri="{FF2B5EF4-FFF2-40B4-BE49-F238E27FC236}">
                <a16:creationId xmlns:a16="http://schemas.microsoft.com/office/drawing/2014/main" id="{E9DCE4A9-7541-6FD5-5465-37E178A0B7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1735" y="0"/>
            <a:ext cx="9550265" cy="6858000"/>
          </a:xfrm>
          <a:prstGeom prst="rect">
            <a:avLst/>
          </a:prstGeom>
        </p:spPr>
      </p:pic>
    </p:spTree>
    <p:extLst>
      <p:ext uri="{BB962C8B-B14F-4D97-AF65-F5344CB8AC3E}">
        <p14:creationId xmlns:p14="http://schemas.microsoft.com/office/powerpoint/2010/main" val="1068876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919D0-F177-4BBA-9A0B-DBA69E2ED764}"/>
              </a:ext>
            </a:extLst>
          </p:cNvPr>
          <p:cNvSpPr>
            <a:spLocks noGrp="1"/>
          </p:cNvSpPr>
          <p:nvPr>
            <p:ph type="title"/>
          </p:nvPr>
        </p:nvSpPr>
        <p:spPr>
          <a:xfrm>
            <a:off x="646143" y="615369"/>
            <a:ext cx="9136031" cy="820205"/>
          </a:xfrm>
        </p:spPr>
        <p:txBody>
          <a:bodyPr rtlCol="0">
            <a:normAutofit/>
          </a:bodyPr>
          <a:lstStyle/>
          <a:p>
            <a:pPr algn="ctr" rtl="0"/>
            <a:r>
              <a:rPr lang="fr" dirty="0"/>
              <a:t>Annexe : clustering hors outliers</a:t>
            </a:r>
          </a:p>
        </p:txBody>
      </p:sp>
      <p:sp>
        <p:nvSpPr>
          <p:cNvPr id="9" name="Espace réservé du contenu 5">
            <a:extLst>
              <a:ext uri="{FF2B5EF4-FFF2-40B4-BE49-F238E27FC236}">
                <a16:creationId xmlns:a16="http://schemas.microsoft.com/office/drawing/2014/main" id="{6895BF75-6050-3750-D6DF-7E31C60E7CF7}"/>
              </a:ext>
            </a:extLst>
          </p:cNvPr>
          <p:cNvSpPr txBox="1">
            <a:spLocks/>
          </p:cNvSpPr>
          <p:nvPr/>
        </p:nvSpPr>
        <p:spPr>
          <a:xfrm>
            <a:off x="646144" y="1847849"/>
            <a:ext cx="6475783" cy="4656721"/>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fr-FR" sz="2000" dirty="0"/>
              <a:t> </a:t>
            </a:r>
            <a:r>
              <a:rPr lang="fr-FR" sz="2000" dirty="0" err="1"/>
              <a:t>Outliers</a:t>
            </a:r>
            <a:r>
              <a:rPr lang="fr-FR" sz="2000" dirty="0"/>
              <a:t> : </a:t>
            </a:r>
          </a:p>
          <a:p>
            <a:pPr lvl="1">
              <a:buFont typeface="Symbol" panose="05050102010706020507" pitchFamily="18" charset="2"/>
              <a:buChar char="Þ"/>
            </a:pPr>
            <a:r>
              <a:rPr lang="fr-FR" sz="2200" dirty="0"/>
              <a:t> </a:t>
            </a:r>
            <a:r>
              <a:rPr lang="fr-FR" sz="1800" dirty="0"/>
              <a:t>Etats-Unis, Chine, Brésil</a:t>
            </a:r>
          </a:p>
          <a:p>
            <a:pPr lvl="1">
              <a:buFont typeface="Symbol" panose="05050102010706020507" pitchFamily="18" charset="2"/>
              <a:buChar char="Þ"/>
            </a:pPr>
            <a:r>
              <a:rPr lang="fr-FR" sz="1800" dirty="0"/>
              <a:t> Inde, Zambie, Venezuela</a:t>
            </a:r>
          </a:p>
          <a:p>
            <a:pPr marL="274320" lvl="1" indent="0">
              <a:buNone/>
            </a:pPr>
            <a:endParaRPr lang="fr-FR" sz="1800" dirty="0"/>
          </a:p>
          <a:p>
            <a:pPr rtl="0"/>
            <a:r>
              <a:rPr lang="fr-FR" sz="2000" dirty="0"/>
              <a:t>Synthèse F1 – F4 : </a:t>
            </a:r>
          </a:p>
          <a:p>
            <a:pPr lvl="1">
              <a:buFont typeface="Symbol" panose="05050102010706020507" pitchFamily="18" charset="2"/>
              <a:buChar char="Þ"/>
            </a:pPr>
            <a:r>
              <a:rPr lang="fr-FR" sz="1800" dirty="0"/>
              <a:t> F1 : + Développement –</a:t>
            </a:r>
          </a:p>
          <a:p>
            <a:pPr lvl="1">
              <a:buFont typeface="Symbol" panose="05050102010706020507" pitchFamily="18" charset="2"/>
              <a:buChar char="Þ"/>
            </a:pPr>
            <a:r>
              <a:rPr lang="fr-FR" sz="1800" dirty="0"/>
              <a:t> F2 : - Effort d'autosuffisance +</a:t>
            </a:r>
          </a:p>
          <a:p>
            <a:pPr lvl="1">
              <a:buFont typeface="Symbol" panose="05050102010706020507" pitchFamily="18" charset="2"/>
              <a:buChar char="Þ"/>
            </a:pPr>
            <a:r>
              <a:rPr lang="fr-FR" sz="1800" dirty="0"/>
              <a:t> F3 : </a:t>
            </a:r>
            <a:r>
              <a:rPr lang="fr-FR" sz="1800" b="1" dirty="0"/>
              <a:t>- Spécialisation sur la volaille +</a:t>
            </a:r>
          </a:p>
          <a:p>
            <a:pPr lvl="1">
              <a:buFont typeface="Symbol" panose="05050102010706020507" pitchFamily="18" charset="2"/>
              <a:buChar char="Þ"/>
            </a:pPr>
            <a:r>
              <a:rPr lang="fr-FR" sz="1800" dirty="0"/>
              <a:t> F4 : + Dynamique de production de volaille –</a:t>
            </a:r>
          </a:p>
          <a:p>
            <a:pPr marL="274320" lvl="1" indent="0">
              <a:buNone/>
            </a:pPr>
            <a:r>
              <a:rPr lang="fr-FR" sz="1800" dirty="0"/>
              <a:t> </a:t>
            </a:r>
          </a:p>
          <a:p>
            <a:pPr rtl="0"/>
            <a:r>
              <a:rPr lang="fr-FR" sz="2000" dirty="0"/>
              <a:t>Quelques différences sur le positionnement des centroïdes</a:t>
            </a:r>
            <a:endParaRPr lang="fr-FR" sz="1800" dirty="0"/>
          </a:p>
          <a:p>
            <a:pPr marL="274320" lvl="1" indent="0">
              <a:buFont typeface="Garamond" pitchFamily="18" charset="0"/>
              <a:buNone/>
            </a:pPr>
            <a:endParaRPr lang="fr-FR" dirty="0"/>
          </a:p>
        </p:txBody>
      </p:sp>
      <p:sp>
        <p:nvSpPr>
          <p:cNvPr id="16" name="Espace réservé du contenu 5">
            <a:extLst>
              <a:ext uri="{FF2B5EF4-FFF2-40B4-BE49-F238E27FC236}">
                <a16:creationId xmlns:a16="http://schemas.microsoft.com/office/drawing/2014/main" id="{5DCC7EFC-E2FE-64C9-EFC2-B956B140A37A}"/>
              </a:ext>
            </a:extLst>
          </p:cNvPr>
          <p:cNvSpPr txBox="1">
            <a:spLocks/>
          </p:cNvSpPr>
          <p:nvPr/>
        </p:nvSpPr>
        <p:spPr>
          <a:xfrm>
            <a:off x="7429500" y="4091872"/>
            <a:ext cx="3895724" cy="229375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fr-FR" dirty="0"/>
          </a:p>
        </p:txBody>
      </p:sp>
      <p:pic>
        <p:nvPicPr>
          <p:cNvPr id="4" name="Image 3">
            <a:extLst>
              <a:ext uri="{FF2B5EF4-FFF2-40B4-BE49-F238E27FC236}">
                <a16:creationId xmlns:a16="http://schemas.microsoft.com/office/drawing/2014/main" id="{2D7BE51E-FCD0-B55D-6B7E-AED45FB33B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0332" y="1847849"/>
            <a:ext cx="5003174" cy="3542857"/>
          </a:xfrm>
          <a:prstGeom prst="rect">
            <a:avLst/>
          </a:prstGeom>
        </p:spPr>
      </p:pic>
    </p:spTree>
    <p:extLst>
      <p:ext uri="{BB962C8B-B14F-4D97-AF65-F5344CB8AC3E}">
        <p14:creationId xmlns:p14="http://schemas.microsoft.com/office/powerpoint/2010/main" val="3907686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919D0-F177-4BBA-9A0B-DBA69E2ED764}"/>
              </a:ext>
            </a:extLst>
          </p:cNvPr>
          <p:cNvSpPr>
            <a:spLocks noGrp="1"/>
          </p:cNvSpPr>
          <p:nvPr>
            <p:ph type="title"/>
          </p:nvPr>
        </p:nvSpPr>
        <p:spPr>
          <a:xfrm>
            <a:off x="1404159" y="317914"/>
            <a:ext cx="6688106" cy="820205"/>
          </a:xfrm>
        </p:spPr>
        <p:txBody>
          <a:bodyPr rtlCol="0">
            <a:normAutofit/>
          </a:bodyPr>
          <a:lstStyle/>
          <a:p>
            <a:pPr algn="ctr" rtl="0"/>
            <a:r>
              <a:rPr lang="fr" dirty="0"/>
              <a:t>Conclusion</a:t>
            </a:r>
          </a:p>
        </p:txBody>
      </p:sp>
      <p:sp>
        <p:nvSpPr>
          <p:cNvPr id="9" name="Espace réservé du contenu 5">
            <a:extLst>
              <a:ext uri="{FF2B5EF4-FFF2-40B4-BE49-F238E27FC236}">
                <a16:creationId xmlns:a16="http://schemas.microsoft.com/office/drawing/2014/main" id="{6895BF75-6050-3750-D6DF-7E31C60E7CF7}"/>
              </a:ext>
            </a:extLst>
          </p:cNvPr>
          <p:cNvSpPr txBox="1">
            <a:spLocks/>
          </p:cNvSpPr>
          <p:nvPr/>
        </p:nvSpPr>
        <p:spPr>
          <a:xfrm>
            <a:off x="390525" y="1138119"/>
            <a:ext cx="8715375" cy="1586031"/>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fr-FR" sz="2000" dirty="0"/>
              <a:t>Proposition stratégique pour l’exportation des poulets</a:t>
            </a:r>
          </a:p>
          <a:p>
            <a:pPr marL="0" indent="0">
              <a:buNone/>
            </a:pPr>
            <a:endParaRPr lang="fr-FR" sz="100" dirty="0"/>
          </a:p>
          <a:p>
            <a:pPr lvl="1">
              <a:buFont typeface="Wingdings" panose="05000000000000000000" pitchFamily="2" charset="2"/>
              <a:buChar char="§"/>
            </a:pPr>
            <a:r>
              <a:rPr lang="fr-FR" sz="1800" dirty="0"/>
              <a:t> Priorisation des clusters 4 et 5</a:t>
            </a:r>
          </a:p>
          <a:p>
            <a:pPr lvl="2">
              <a:buFont typeface="Symbol" panose="05050102010706020507" pitchFamily="18" charset="2"/>
              <a:buChar char="Þ"/>
            </a:pPr>
            <a:r>
              <a:rPr lang="fr-FR" sz="1700" dirty="0"/>
              <a:t> Les plus stables politiquement et économiquement</a:t>
            </a:r>
          </a:p>
          <a:p>
            <a:pPr lvl="2">
              <a:buFont typeface="Symbol" panose="05050102010706020507" pitchFamily="18" charset="2"/>
              <a:buChar char="Þ"/>
            </a:pPr>
            <a:r>
              <a:rPr lang="fr-FR" sz="1700" dirty="0"/>
              <a:t> autres que cluster 3 (plus grands producteurs mondiaux)</a:t>
            </a:r>
          </a:p>
        </p:txBody>
      </p:sp>
      <p:pic>
        <p:nvPicPr>
          <p:cNvPr id="5" name="Image 4">
            <a:extLst>
              <a:ext uri="{FF2B5EF4-FFF2-40B4-BE49-F238E27FC236}">
                <a16:creationId xmlns:a16="http://schemas.microsoft.com/office/drawing/2014/main" id="{5593868E-957E-93E2-24BB-C3A455BF5B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0848" y="0"/>
            <a:ext cx="3001152" cy="3065693"/>
          </a:xfrm>
          <a:prstGeom prst="rect">
            <a:avLst/>
          </a:prstGeom>
        </p:spPr>
      </p:pic>
      <p:sp>
        <p:nvSpPr>
          <p:cNvPr id="3" name="Espace réservé du contenu 5">
            <a:extLst>
              <a:ext uri="{FF2B5EF4-FFF2-40B4-BE49-F238E27FC236}">
                <a16:creationId xmlns:a16="http://schemas.microsoft.com/office/drawing/2014/main" id="{BFF30BA2-96E1-A44A-0832-B6440055D167}"/>
              </a:ext>
            </a:extLst>
          </p:cNvPr>
          <p:cNvSpPr txBox="1">
            <a:spLocks/>
          </p:cNvSpPr>
          <p:nvPr/>
        </p:nvSpPr>
        <p:spPr>
          <a:xfrm>
            <a:off x="390525" y="3907037"/>
            <a:ext cx="6086475" cy="2563396"/>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rtl="0"/>
            <a:r>
              <a:rPr lang="fr-FR" sz="2000" dirty="0"/>
              <a:t>Cluster 4 : </a:t>
            </a:r>
          </a:p>
          <a:p>
            <a:pPr lvl="1">
              <a:buFont typeface="Wingdings" panose="05000000000000000000" pitchFamily="2" charset="2"/>
              <a:buChar char="§"/>
            </a:pPr>
            <a:r>
              <a:rPr lang="fr-FR" sz="1800" dirty="0"/>
              <a:t> Allemagne, Belgique, Pays-Bas : </a:t>
            </a:r>
          </a:p>
          <a:p>
            <a:pPr lvl="2">
              <a:buFont typeface="Symbol" panose="05050102010706020507" pitchFamily="18" charset="2"/>
              <a:buChar char="Þ"/>
            </a:pPr>
            <a:r>
              <a:rPr lang="fr-FR" sz="1700" dirty="0"/>
              <a:t> </a:t>
            </a:r>
            <a:r>
              <a:rPr lang="fr-FR" sz="1600" dirty="0"/>
              <a:t>Part de la dispo. alimentaire &lt; 20%, </a:t>
            </a:r>
          </a:p>
          <a:p>
            <a:pPr lvl="2">
              <a:buFont typeface="Symbol" panose="05050102010706020507" pitchFamily="18" charset="2"/>
              <a:buChar char="Þ"/>
            </a:pPr>
            <a:r>
              <a:rPr lang="fr-FR" sz="1600" dirty="0"/>
              <a:t> Facilité d’échange : Espace Schengen</a:t>
            </a:r>
          </a:p>
          <a:p>
            <a:pPr lvl="2">
              <a:buFont typeface="Symbol" panose="05050102010706020507" pitchFamily="18" charset="2"/>
              <a:buChar char="Þ"/>
            </a:pPr>
            <a:endParaRPr lang="fr-FR" sz="600" dirty="0"/>
          </a:p>
          <a:p>
            <a:pPr lvl="1">
              <a:buFont typeface="Wingdings" panose="05000000000000000000" pitchFamily="2" charset="2"/>
              <a:buChar char="§"/>
            </a:pPr>
            <a:r>
              <a:rPr lang="fr-FR" sz="1800" dirty="0"/>
              <a:t> Japon, Corée, Hong-Kong : </a:t>
            </a:r>
          </a:p>
          <a:p>
            <a:pPr lvl="2">
              <a:buFont typeface="Symbol" panose="05050102010706020507" pitchFamily="18" charset="2"/>
              <a:buChar char="Þ"/>
            </a:pPr>
            <a:r>
              <a:rPr lang="fr-FR" sz="1700" dirty="0"/>
              <a:t> </a:t>
            </a:r>
            <a:r>
              <a:rPr lang="fr-FR" sz="1600" dirty="0"/>
              <a:t>Demande forte en produits de qualité (prix)</a:t>
            </a:r>
          </a:p>
          <a:p>
            <a:pPr lvl="2">
              <a:buFont typeface="Symbol" panose="05050102010706020507" pitchFamily="18" charset="2"/>
              <a:buChar char="Þ"/>
            </a:pPr>
            <a:r>
              <a:rPr lang="fr-FR" sz="1600" dirty="0"/>
              <a:t> Possible saturation de l’outil de production ?</a:t>
            </a:r>
          </a:p>
        </p:txBody>
      </p:sp>
      <p:sp>
        <p:nvSpPr>
          <p:cNvPr id="4" name="Espace réservé du contenu 5">
            <a:extLst>
              <a:ext uri="{FF2B5EF4-FFF2-40B4-BE49-F238E27FC236}">
                <a16:creationId xmlns:a16="http://schemas.microsoft.com/office/drawing/2014/main" id="{5AF5674B-5F93-22A1-0124-03FB5094F028}"/>
              </a:ext>
            </a:extLst>
          </p:cNvPr>
          <p:cNvSpPr txBox="1">
            <a:spLocks/>
          </p:cNvSpPr>
          <p:nvPr/>
        </p:nvSpPr>
        <p:spPr>
          <a:xfrm>
            <a:off x="6118700" y="3952487"/>
            <a:ext cx="5682775" cy="2563396"/>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rtl="0"/>
            <a:r>
              <a:rPr lang="fr-FR" sz="2000" dirty="0"/>
              <a:t>Cluster 5 : </a:t>
            </a:r>
          </a:p>
          <a:p>
            <a:pPr lvl="1">
              <a:buFont typeface="Wingdings" panose="05000000000000000000" pitchFamily="2" charset="2"/>
              <a:buChar char="§"/>
            </a:pPr>
            <a:r>
              <a:rPr lang="fr-FR" sz="1800" dirty="0"/>
              <a:t> Emirats arabes Unis, Oman, Arabie saoudite, Koweït :</a:t>
            </a:r>
          </a:p>
          <a:p>
            <a:pPr lvl="2">
              <a:buFont typeface="Symbol" panose="05050102010706020507" pitchFamily="18" charset="2"/>
              <a:buChar char="Þ"/>
            </a:pPr>
            <a:r>
              <a:rPr lang="fr-FR" sz="1700" dirty="0"/>
              <a:t> Volumes de production &lt; Volumes importés</a:t>
            </a:r>
          </a:p>
          <a:p>
            <a:pPr lvl="2">
              <a:buFont typeface="Symbol" panose="05050102010706020507" pitchFamily="18" charset="2"/>
              <a:buChar char="Þ"/>
            </a:pPr>
            <a:r>
              <a:rPr lang="fr-FR" sz="1700" dirty="0"/>
              <a:t> Dynamique démographique</a:t>
            </a:r>
          </a:p>
          <a:p>
            <a:pPr lvl="2">
              <a:buFont typeface="Symbol" panose="05050102010706020507" pitchFamily="18" charset="2"/>
              <a:buChar char="Þ"/>
            </a:pPr>
            <a:r>
              <a:rPr lang="fr-FR" sz="1700" dirty="0"/>
              <a:t> Régime alimentaire pour la majorité de la population écarte une autre viande</a:t>
            </a:r>
          </a:p>
        </p:txBody>
      </p:sp>
      <p:sp>
        <p:nvSpPr>
          <p:cNvPr id="6" name="Espace réservé du contenu 5">
            <a:extLst>
              <a:ext uri="{FF2B5EF4-FFF2-40B4-BE49-F238E27FC236}">
                <a16:creationId xmlns:a16="http://schemas.microsoft.com/office/drawing/2014/main" id="{5BF47BCE-A47A-7FEE-B736-CBDC64712A0B}"/>
              </a:ext>
            </a:extLst>
          </p:cNvPr>
          <p:cNvSpPr txBox="1">
            <a:spLocks/>
          </p:cNvSpPr>
          <p:nvPr/>
        </p:nvSpPr>
        <p:spPr>
          <a:xfrm>
            <a:off x="367826" y="2734604"/>
            <a:ext cx="11410950" cy="3567231"/>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a:buFont typeface="Wingdings" panose="05000000000000000000" pitchFamily="2" charset="2"/>
              <a:buChar char="§"/>
            </a:pPr>
            <a:r>
              <a:rPr lang="fr-FR" sz="1800" dirty="0"/>
              <a:t> 2 logiques</a:t>
            </a:r>
          </a:p>
          <a:p>
            <a:pPr lvl="2">
              <a:buFont typeface="Symbol" panose="05050102010706020507" pitchFamily="18" charset="2"/>
              <a:buChar char="Þ"/>
            </a:pPr>
            <a:r>
              <a:rPr lang="fr-FR" sz="1700" dirty="0"/>
              <a:t> cluster 4 : anticipation des besoins futurs (faible niveau actuel de production et de consommation)</a:t>
            </a:r>
          </a:p>
          <a:p>
            <a:pPr lvl="2">
              <a:buFont typeface="Symbol" panose="05050102010706020507" pitchFamily="18" charset="2"/>
              <a:buChar char="Þ"/>
            </a:pPr>
            <a:r>
              <a:rPr lang="fr-FR" sz="1700" dirty="0"/>
              <a:t> cluster 5 : couverture des besoins actuels (haut niveau de consommation et d’importation)</a:t>
            </a:r>
          </a:p>
        </p:txBody>
      </p:sp>
    </p:spTree>
    <p:extLst>
      <p:ext uri="{BB962C8B-B14F-4D97-AF65-F5344CB8AC3E}">
        <p14:creationId xmlns:p14="http://schemas.microsoft.com/office/powerpoint/2010/main" val="582023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919D0-F177-4BBA-9A0B-DBA69E2ED764}"/>
              </a:ext>
            </a:extLst>
          </p:cNvPr>
          <p:cNvSpPr>
            <a:spLocks noGrp="1"/>
          </p:cNvSpPr>
          <p:nvPr>
            <p:ph type="title"/>
          </p:nvPr>
        </p:nvSpPr>
        <p:spPr>
          <a:xfrm>
            <a:off x="1066800" y="417330"/>
            <a:ext cx="10058400" cy="820205"/>
          </a:xfrm>
        </p:spPr>
        <p:txBody>
          <a:bodyPr rtlCol="0">
            <a:normAutofit/>
          </a:bodyPr>
          <a:lstStyle/>
          <a:p>
            <a:pPr algn="ctr" rtl="0"/>
            <a:r>
              <a:rPr lang="fr-FR" dirty="0"/>
              <a:t>Jeu</a:t>
            </a:r>
            <a:r>
              <a:rPr lang="fr" dirty="0"/>
              <a:t> de données : 18 variables</a:t>
            </a:r>
          </a:p>
        </p:txBody>
      </p:sp>
      <p:sp>
        <p:nvSpPr>
          <p:cNvPr id="9" name="Espace réservé du contenu 5">
            <a:extLst>
              <a:ext uri="{FF2B5EF4-FFF2-40B4-BE49-F238E27FC236}">
                <a16:creationId xmlns:a16="http://schemas.microsoft.com/office/drawing/2014/main" id="{6895BF75-6050-3750-D6DF-7E31C60E7CF7}"/>
              </a:ext>
            </a:extLst>
          </p:cNvPr>
          <p:cNvSpPr txBox="1">
            <a:spLocks/>
          </p:cNvSpPr>
          <p:nvPr/>
        </p:nvSpPr>
        <p:spPr>
          <a:xfrm>
            <a:off x="591767" y="1282193"/>
            <a:ext cx="4482257" cy="2303689"/>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fr-FR" sz="1800" dirty="0"/>
              <a:t>Volume de volaille :</a:t>
            </a:r>
          </a:p>
          <a:p>
            <a:pPr lvl="1">
              <a:buFont typeface="Symbol" panose="05050102010706020507" pitchFamily="18" charset="2"/>
              <a:buChar char="Þ"/>
            </a:pPr>
            <a:r>
              <a:rPr lang="fr-FR" sz="1600" dirty="0"/>
              <a:t> Disponibilité alimentaire </a:t>
            </a:r>
            <a:r>
              <a:rPr lang="fr-FR" altLang="fr-FR" sz="1200" dirty="0"/>
              <a:t>(Kcal/personne/jour)</a:t>
            </a:r>
            <a:endParaRPr lang="fr-FR" altLang="fr-FR" sz="1600" dirty="0"/>
          </a:p>
          <a:p>
            <a:pPr lvl="1">
              <a:buFont typeface="Symbol" panose="05050102010706020507" pitchFamily="18" charset="2"/>
              <a:buChar char="Þ"/>
            </a:pPr>
            <a:r>
              <a:rPr lang="fr-FR" altLang="fr-FR" sz="1600" dirty="0"/>
              <a:t> Disponibilité intérieure</a:t>
            </a:r>
          </a:p>
          <a:p>
            <a:pPr lvl="1">
              <a:buFont typeface="Symbol" panose="05050102010706020507" pitchFamily="18" charset="2"/>
              <a:buChar char="Þ"/>
            </a:pPr>
            <a:r>
              <a:rPr lang="fr-FR" altLang="fr-FR" sz="1600" dirty="0"/>
              <a:t> Exportations – Quantité</a:t>
            </a:r>
          </a:p>
          <a:p>
            <a:pPr lvl="1">
              <a:buFont typeface="Symbol" panose="05050102010706020507" pitchFamily="18" charset="2"/>
              <a:buChar char="Þ"/>
            </a:pPr>
            <a:r>
              <a:rPr lang="fr-FR" altLang="fr-FR" sz="1600" dirty="0"/>
              <a:t> Importations – Quantité</a:t>
            </a:r>
          </a:p>
          <a:p>
            <a:pPr lvl="1">
              <a:buFont typeface="Symbol" panose="05050102010706020507" pitchFamily="18" charset="2"/>
              <a:buChar char="Þ"/>
            </a:pPr>
            <a:r>
              <a:rPr lang="fr-FR" altLang="fr-FR" sz="1600" dirty="0"/>
              <a:t> Production</a:t>
            </a:r>
          </a:p>
          <a:p>
            <a:pPr marL="0" indent="0">
              <a:buNone/>
            </a:pPr>
            <a:endParaRPr lang="fr-FR" altLang="fr-FR" dirty="0"/>
          </a:p>
          <a:p>
            <a:pPr marL="0" indent="0">
              <a:buNone/>
            </a:pPr>
            <a:endParaRPr lang="fr-FR" dirty="0"/>
          </a:p>
          <a:p>
            <a:pPr marL="274320" lvl="1" indent="0">
              <a:buFont typeface="Garamond" pitchFamily="18" charset="0"/>
              <a:buNone/>
            </a:pPr>
            <a:endParaRPr lang="fr-FR" dirty="0"/>
          </a:p>
        </p:txBody>
      </p:sp>
      <p:sp>
        <p:nvSpPr>
          <p:cNvPr id="12" name="Espace réservé du contenu 5">
            <a:extLst>
              <a:ext uri="{FF2B5EF4-FFF2-40B4-BE49-F238E27FC236}">
                <a16:creationId xmlns:a16="http://schemas.microsoft.com/office/drawing/2014/main" id="{9B83709D-0949-CE3D-E011-3721E80BC900}"/>
              </a:ext>
            </a:extLst>
          </p:cNvPr>
          <p:cNvSpPr txBox="1">
            <a:spLocks/>
          </p:cNvSpPr>
          <p:nvPr/>
        </p:nvSpPr>
        <p:spPr>
          <a:xfrm>
            <a:off x="5477436" y="1282193"/>
            <a:ext cx="6122798" cy="2411266"/>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fr-FR" sz="1800" dirty="0"/>
              <a:t>Représentation et dynamique de la volaille :</a:t>
            </a:r>
          </a:p>
          <a:p>
            <a:pPr lvl="1">
              <a:buFont typeface="Symbol" panose="05050102010706020507" pitchFamily="18" charset="2"/>
              <a:buChar char="Þ"/>
            </a:pPr>
            <a:r>
              <a:rPr lang="fr-FR" sz="1600" dirty="0"/>
              <a:t> Part de la volaille dans la disponibilité alimentaire en viande</a:t>
            </a:r>
          </a:p>
          <a:p>
            <a:pPr lvl="1">
              <a:buFont typeface="Symbol" panose="05050102010706020507" pitchFamily="18" charset="2"/>
              <a:buChar char="Þ"/>
            </a:pPr>
            <a:r>
              <a:rPr lang="fr-FR" altLang="fr-FR" sz="1600" dirty="0"/>
              <a:t> </a:t>
            </a:r>
            <a:r>
              <a:rPr lang="fr-FR" sz="1600" dirty="0"/>
              <a:t>Part de la volaille dans les importations de viande </a:t>
            </a:r>
          </a:p>
          <a:p>
            <a:pPr lvl="1">
              <a:buFont typeface="Symbol" panose="05050102010706020507" pitchFamily="18" charset="2"/>
              <a:buChar char="Þ"/>
            </a:pPr>
            <a:r>
              <a:rPr lang="fr-FR" altLang="fr-FR" sz="1600" dirty="0"/>
              <a:t>Taux de variation de la production de volaille entre 2010 et 2017</a:t>
            </a:r>
          </a:p>
          <a:p>
            <a:pPr lvl="1">
              <a:buFont typeface="Symbol" panose="05050102010706020507" pitchFamily="18" charset="2"/>
              <a:buChar char="Þ"/>
            </a:pPr>
            <a:r>
              <a:rPr lang="fr-FR" altLang="fr-FR" sz="1600" dirty="0"/>
              <a:t> Taux de variation des importations de volaille entre 2010 et 2017</a:t>
            </a:r>
          </a:p>
          <a:p>
            <a:pPr marL="0" indent="0">
              <a:buNone/>
            </a:pPr>
            <a:endParaRPr lang="fr-FR" altLang="fr-FR" dirty="0"/>
          </a:p>
          <a:p>
            <a:pPr marL="0" indent="0">
              <a:buNone/>
            </a:pPr>
            <a:endParaRPr lang="fr-FR" dirty="0"/>
          </a:p>
          <a:p>
            <a:pPr marL="274320" lvl="1" indent="0">
              <a:buFont typeface="Garamond" pitchFamily="18" charset="0"/>
              <a:buNone/>
            </a:pPr>
            <a:endParaRPr lang="fr-FR" dirty="0"/>
          </a:p>
        </p:txBody>
      </p:sp>
      <p:sp>
        <p:nvSpPr>
          <p:cNvPr id="13" name="Espace réservé du contenu 5">
            <a:extLst>
              <a:ext uri="{FF2B5EF4-FFF2-40B4-BE49-F238E27FC236}">
                <a16:creationId xmlns:a16="http://schemas.microsoft.com/office/drawing/2014/main" id="{F78F2A30-5DFC-B6D0-4973-16D679C57CC5}"/>
              </a:ext>
            </a:extLst>
          </p:cNvPr>
          <p:cNvSpPr txBox="1">
            <a:spLocks/>
          </p:cNvSpPr>
          <p:nvPr/>
        </p:nvSpPr>
        <p:spPr>
          <a:xfrm>
            <a:off x="591766" y="3765416"/>
            <a:ext cx="4769128" cy="2303689"/>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fr-FR" sz="1800" dirty="0"/>
              <a:t>Démographie / Economie / Politique :</a:t>
            </a:r>
          </a:p>
          <a:p>
            <a:pPr lvl="1">
              <a:buFont typeface="Symbol" panose="05050102010706020507" pitchFamily="18" charset="2"/>
              <a:buChar char="Þ"/>
            </a:pPr>
            <a:r>
              <a:rPr lang="fr-FR" altLang="fr-FR" sz="1600" dirty="0"/>
              <a:t> Population</a:t>
            </a:r>
          </a:p>
          <a:p>
            <a:pPr lvl="1">
              <a:buFont typeface="Symbol" panose="05050102010706020507" pitchFamily="18" charset="2"/>
              <a:buChar char="Þ"/>
            </a:pPr>
            <a:r>
              <a:rPr lang="fr-FR" altLang="fr-FR" sz="1600" dirty="0"/>
              <a:t> Taux de variation de la population entre 2007 et 2017</a:t>
            </a:r>
          </a:p>
          <a:p>
            <a:pPr lvl="1">
              <a:buFont typeface="Symbol" panose="05050102010706020507" pitchFamily="18" charset="2"/>
              <a:buChar char="Þ"/>
            </a:pPr>
            <a:r>
              <a:rPr lang="fr-FR" altLang="fr-FR" sz="1600" dirty="0"/>
              <a:t> PIB par habitant</a:t>
            </a:r>
          </a:p>
          <a:p>
            <a:pPr lvl="1">
              <a:buFont typeface="Symbol" panose="05050102010706020507" pitchFamily="18" charset="2"/>
              <a:buChar char="Þ"/>
            </a:pPr>
            <a:r>
              <a:rPr lang="fr-FR" altLang="fr-FR" sz="1600" dirty="0"/>
              <a:t> Indice de stabilité politique</a:t>
            </a:r>
          </a:p>
          <a:p>
            <a:pPr lvl="1">
              <a:buFont typeface="Symbol" panose="05050102010706020507" pitchFamily="18" charset="2"/>
              <a:buChar char="Þ"/>
            </a:pPr>
            <a:r>
              <a:rPr lang="fr-FR" altLang="fr-FR" sz="1600" dirty="0"/>
              <a:t> Taux de variation du taux de change entre 2007 et 2017</a:t>
            </a:r>
          </a:p>
          <a:p>
            <a:pPr marL="0" indent="0">
              <a:buNone/>
            </a:pPr>
            <a:endParaRPr lang="fr-FR" altLang="fr-FR" dirty="0"/>
          </a:p>
          <a:p>
            <a:pPr marL="0" indent="0">
              <a:buNone/>
            </a:pPr>
            <a:endParaRPr lang="fr-FR" dirty="0"/>
          </a:p>
          <a:p>
            <a:pPr marL="274320" lvl="1" indent="0">
              <a:buFont typeface="Garamond" pitchFamily="18" charset="0"/>
              <a:buNone/>
            </a:pPr>
            <a:endParaRPr lang="fr-FR" dirty="0"/>
          </a:p>
        </p:txBody>
      </p:sp>
      <p:sp>
        <p:nvSpPr>
          <p:cNvPr id="14" name="Espace réservé du contenu 5">
            <a:extLst>
              <a:ext uri="{FF2B5EF4-FFF2-40B4-BE49-F238E27FC236}">
                <a16:creationId xmlns:a16="http://schemas.microsoft.com/office/drawing/2014/main" id="{275A79A7-24C2-916D-8F42-7069DD9CD6D6}"/>
              </a:ext>
            </a:extLst>
          </p:cNvPr>
          <p:cNvSpPr txBox="1">
            <a:spLocks/>
          </p:cNvSpPr>
          <p:nvPr/>
        </p:nvSpPr>
        <p:spPr>
          <a:xfrm>
            <a:off x="5477436" y="3765416"/>
            <a:ext cx="5835834" cy="2303689"/>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fr-FR" sz="1800" dirty="0"/>
              <a:t>Capacité de production et sécurité alimentaire :</a:t>
            </a:r>
          </a:p>
          <a:p>
            <a:pPr lvl="1">
              <a:buFont typeface="Symbol" panose="05050102010706020507" pitchFamily="18" charset="2"/>
              <a:buChar char="Þ"/>
            </a:pPr>
            <a:r>
              <a:rPr lang="fr-FR" altLang="fr-FR" sz="1600" dirty="0"/>
              <a:t> Part des poulets dans le total des animaux </a:t>
            </a:r>
          </a:p>
          <a:p>
            <a:pPr lvl="1">
              <a:buFont typeface="Symbol" panose="05050102010706020507" pitchFamily="18" charset="2"/>
              <a:buChar char="Þ"/>
            </a:pPr>
            <a:r>
              <a:rPr lang="fr-FR" altLang="fr-FR" sz="1600" dirty="0"/>
              <a:t> Réserves en poulet  </a:t>
            </a:r>
            <a:r>
              <a:rPr lang="fr-FR" altLang="fr-FR" sz="1400" dirty="0"/>
              <a:t>(en Unités Gros Bétail)</a:t>
            </a:r>
          </a:p>
          <a:p>
            <a:pPr lvl="1">
              <a:buFont typeface="Symbol" panose="05050102010706020507" pitchFamily="18" charset="2"/>
              <a:buChar char="Þ"/>
            </a:pPr>
            <a:r>
              <a:rPr lang="fr-FR" altLang="fr-FR" sz="1600" dirty="0"/>
              <a:t> Nombre de personnes sous-alimentées (en millions)</a:t>
            </a:r>
          </a:p>
          <a:p>
            <a:pPr lvl="1">
              <a:buFont typeface="Symbol" panose="05050102010706020507" pitchFamily="18" charset="2"/>
              <a:buChar char="Þ"/>
            </a:pPr>
            <a:r>
              <a:rPr lang="fr-FR" altLang="fr-FR" sz="1600" dirty="0"/>
              <a:t> Part des céréales, racines et tubercules dans les apports énergétiques alimentaires</a:t>
            </a:r>
          </a:p>
          <a:p>
            <a:pPr marL="274320" lvl="1" indent="0">
              <a:buNone/>
            </a:pPr>
            <a:endParaRPr lang="fr-FR" altLang="fr-FR" sz="1600" dirty="0"/>
          </a:p>
          <a:p>
            <a:pPr marL="0" indent="0">
              <a:buNone/>
            </a:pPr>
            <a:endParaRPr lang="fr-FR" altLang="fr-FR" dirty="0"/>
          </a:p>
          <a:p>
            <a:pPr marL="0" indent="0">
              <a:buNone/>
            </a:pPr>
            <a:endParaRPr lang="fr-FR" dirty="0"/>
          </a:p>
          <a:p>
            <a:pPr marL="274320" lvl="1" indent="0">
              <a:buFont typeface="Garamond" pitchFamily="18" charset="0"/>
              <a:buNone/>
            </a:pPr>
            <a:endParaRPr lang="fr-FR" dirty="0"/>
          </a:p>
        </p:txBody>
      </p:sp>
    </p:spTree>
    <p:extLst>
      <p:ext uri="{BB962C8B-B14F-4D97-AF65-F5344CB8AC3E}">
        <p14:creationId xmlns:p14="http://schemas.microsoft.com/office/powerpoint/2010/main" val="1830698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919D0-F177-4BBA-9A0B-DBA69E2ED764}"/>
              </a:ext>
            </a:extLst>
          </p:cNvPr>
          <p:cNvSpPr>
            <a:spLocks noGrp="1"/>
          </p:cNvSpPr>
          <p:nvPr>
            <p:ph type="title"/>
          </p:nvPr>
        </p:nvSpPr>
        <p:spPr>
          <a:xfrm>
            <a:off x="1066800" y="417330"/>
            <a:ext cx="10058400" cy="820205"/>
          </a:xfrm>
        </p:spPr>
        <p:txBody>
          <a:bodyPr rtlCol="0">
            <a:normAutofit/>
          </a:bodyPr>
          <a:lstStyle/>
          <a:p>
            <a:pPr algn="ctr" rtl="0"/>
            <a:r>
              <a:rPr lang="fr" dirty="0"/>
              <a:t>Normalisation du dataset</a:t>
            </a:r>
          </a:p>
        </p:txBody>
      </p:sp>
      <p:sp>
        <p:nvSpPr>
          <p:cNvPr id="9" name="Espace réservé du contenu 5">
            <a:extLst>
              <a:ext uri="{FF2B5EF4-FFF2-40B4-BE49-F238E27FC236}">
                <a16:creationId xmlns:a16="http://schemas.microsoft.com/office/drawing/2014/main" id="{6895BF75-6050-3750-D6DF-7E31C60E7CF7}"/>
              </a:ext>
            </a:extLst>
          </p:cNvPr>
          <p:cNvSpPr txBox="1">
            <a:spLocks/>
          </p:cNvSpPr>
          <p:nvPr/>
        </p:nvSpPr>
        <p:spPr>
          <a:xfrm>
            <a:off x="646144" y="1847849"/>
            <a:ext cx="6475783" cy="4237769"/>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rtl="0"/>
            <a:r>
              <a:rPr lang="fr-FR" sz="2000" dirty="0"/>
              <a:t>Pour la plupart des variables : </a:t>
            </a:r>
          </a:p>
          <a:p>
            <a:pPr lvl="1">
              <a:buFont typeface="Symbol" panose="05050102010706020507" pitchFamily="18" charset="2"/>
              <a:buChar char="Þ"/>
            </a:pPr>
            <a:r>
              <a:rPr lang="fr-FR" sz="1800" dirty="0"/>
              <a:t> </a:t>
            </a:r>
            <a:r>
              <a:rPr lang="fr-FR" sz="1800" dirty="0" err="1"/>
              <a:t>skewness</a:t>
            </a:r>
            <a:r>
              <a:rPr lang="fr-FR" sz="1800" dirty="0"/>
              <a:t> &gt; 0 : distribution des données étalée à droite et ne suit pas une loi normale,</a:t>
            </a:r>
          </a:p>
          <a:p>
            <a:pPr lvl="1">
              <a:buFont typeface="Symbol" panose="05050102010706020507" pitchFamily="18" charset="2"/>
              <a:buChar char="Þ"/>
            </a:pPr>
            <a:r>
              <a:rPr lang="fr-FR" sz="1800" dirty="0"/>
              <a:t> coefficient de variation &gt; 100% : dispersion</a:t>
            </a:r>
          </a:p>
          <a:p>
            <a:pPr>
              <a:buFont typeface="Symbol" panose="05050102010706020507" pitchFamily="18" charset="2"/>
              <a:buChar char="Þ"/>
            </a:pPr>
            <a:endParaRPr lang="fr-FR" sz="2000" dirty="0"/>
          </a:p>
          <a:p>
            <a:pPr rtl="0"/>
            <a:r>
              <a:rPr lang="fr-FR" sz="2000" dirty="0"/>
              <a:t>Mise à l’échelle des données : </a:t>
            </a:r>
          </a:p>
          <a:p>
            <a:pPr lvl="1">
              <a:buFont typeface="Symbol" panose="05050102010706020507" pitchFamily="18" charset="2"/>
              <a:buChar char="Þ"/>
            </a:pPr>
            <a:r>
              <a:rPr lang="fr-FR" sz="1800" dirty="0"/>
              <a:t> Lorsque distribution non normale, </a:t>
            </a:r>
            <a:r>
              <a:rPr lang="fr-FR" sz="1800" dirty="0" err="1"/>
              <a:t>StandardScaler</a:t>
            </a:r>
            <a:r>
              <a:rPr lang="fr-FR" sz="1800" dirty="0"/>
              <a:t> n'est pas recommandé,</a:t>
            </a:r>
          </a:p>
          <a:p>
            <a:pPr lvl="1">
              <a:buFont typeface="Symbol" panose="05050102010706020507" pitchFamily="18" charset="2"/>
              <a:buChar char="Þ"/>
            </a:pPr>
            <a:r>
              <a:rPr lang="fr-FR" sz="1800" dirty="0"/>
              <a:t> présence à la fois de valeurs positives et négatives dans certaines colonnes,</a:t>
            </a:r>
          </a:p>
          <a:p>
            <a:pPr lvl="3">
              <a:buFont typeface="Symbol" panose="05050102010706020507" pitchFamily="18" charset="2"/>
              <a:buChar char="Þ"/>
            </a:pPr>
            <a:r>
              <a:rPr lang="fr-FR" sz="1700" dirty="0"/>
              <a:t> Choix de </a:t>
            </a:r>
            <a:r>
              <a:rPr lang="fr-FR" sz="1700" b="1" dirty="0" err="1"/>
              <a:t>MaxAbsScaler</a:t>
            </a:r>
            <a:endParaRPr lang="fr-FR" sz="1700" b="1" dirty="0"/>
          </a:p>
          <a:p>
            <a:pPr marL="274320" lvl="1" indent="0">
              <a:buFont typeface="Garamond" pitchFamily="18" charset="0"/>
              <a:buNone/>
            </a:pPr>
            <a:endParaRPr lang="fr-FR" dirty="0"/>
          </a:p>
        </p:txBody>
      </p:sp>
      <p:pic>
        <p:nvPicPr>
          <p:cNvPr id="15" name="Image 14">
            <a:extLst>
              <a:ext uri="{FF2B5EF4-FFF2-40B4-BE49-F238E27FC236}">
                <a16:creationId xmlns:a16="http://schemas.microsoft.com/office/drawing/2014/main" id="{511632FC-3272-6D01-7A38-1A128FFE6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5124" y="1570910"/>
            <a:ext cx="5076826" cy="2643522"/>
          </a:xfrm>
          <a:prstGeom prst="rect">
            <a:avLst/>
          </a:prstGeom>
        </p:spPr>
      </p:pic>
      <p:sp>
        <p:nvSpPr>
          <p:cNvPr id="16" name="Espace réservé du contenu 5">
            <a:extLst>
              <a:ext uri="{FF2B5EF4-FFF2-40B4-BE49-F238E27FC236}">
                <a16:creationId xmlns:a16="http://schemas.microsoft.com/office/drawing/2014/main" id="{5DCC7EFC-E2FE-64C9-EFC2-B956B140A37A}"/>
              </a:ext>
            </a:extLst>
          </p:cNvPr>
          <p:cNvSpPr txBox="1">
            <a:spLocks/>
          </p:cNvSpPr>
          <p:nvPr/>
        </p:nvSpPr>
        <p:spPr>
          <a:xfrm>
            <a:off x="7429500" y="4091872"/>
            <a:ext cx="3895724" cy="229375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fr-FR" dirty="0"/>
          </a:p>
        </p:txBody>
      </p:sp>
      <p:pic>
        <p:nvPicPr>
          <p:cNvPr id="2050" name="Picture 2" descr="Résultat d’images pour panneau attention libre de droit">
            <a:extLst>
              <a:ext uri="{FF2B5EF4-FFF2-40B4-BE49-F238E27FC236}">
                <a16:creationId xmlns:a16="http://schemas.microsoft.com/office/drawing/2014/main" id="{45D1C52F-68D2-422E-61AF-BFCF1CB638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6393" y="5467350"/>
            <a:ext cx="497465" cy="497465"/>
          </a:xfrm>
          <a:prstGeom prst="rect">
            <a:avLst/>
          </a:prstGeom>
          <a:noFill/>
          <a:extLst>
            <a:ext uri="{909E8E84-426E-40DD-AFC4-6F175D3DCCD1}">
              <a14:hiddenFill xmlns:a14="http://schemas.microsoft.com/office/drawing/2010/main">
                <a:solidFill>
                  <a:srgbClr val="FFFFFF"/>
                </a:solidFill>
              </a14:hiddenFill>
            </a:ext>
          </a:extLst>
        </p:spPr>
      </p:pic>
      <p:sp>
        <p:nvSpPr>
          <p:cNvPr id="17" name="Espace réservé du contenu 5">
            <a:extLst>
              <a:ext uri="{FF2B5EF4-FFF2-40B4-BE49-F238E27FC236}">
                <a16:creationId xmlns:a16="http://schemas.microsoft.com/office/drawing/2014/main" id="{B25FD70B-F241-400D-790E-20F238D6A067}"/>
              </a:ext>
            </a:extLst>
          </p:cNvPr>
          <p:cNvSpPr txBox="1">
            <a:spLocks/>
          </p:cNvSpPr>
          <p:nvPr/>
        </p:nvSpPr>
        <p:spPr>
          <a:xfrm>
            <a:off x="8723858" y="5382074"/>
            <a:ext cx="2817235" cy="668018"/>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rtl="0">
              <a:buNone/>
            </a:pPr>
            <a:r>
              <a:rPr lang="fr-FR" sz="1800" i="1" dirty="0"/>
              <a:t>Méthode sensible à la présence d’</a:t>
            </a:r>
            <a:r>
              <a:rPr lang="fr-FR" sz="1800" i="1" dirty="0" err="1"/>
              <a:t>outliers</a:t>
            </a:r>
            <a:endParaRPr lang="fr-FR" sz="1800" i="1" dirty="0"/>
          </a:p>
          <a:p>
            <a:pPr marL="274320" lvl="1" indent="0">
              <a:buFont typeface="Garamond" pitchFamily="18" charset="0"/>
              <a:buNone/>
            </a:pPr>
            <a:endParaRPr lang="fr-FR" dirty="0"/>
          </a:p>
        </p:txBody>
      </p:sp>
    </p:spTree>
    <p:extLst>
      <p:ext uri="{BB962C8B-B14F-4D97-AF65-F5344CB8AC3E}">
        <p14:creationId xmlns:p14="http://schemas.microsoft.com/office/powerpoint/2010/main" val="4200920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919D0-F177-4BBA-9A0B-DBA69E2ED764}"/>
              </a:ext>
            </a:extLst>
          </p:cNvPr>
          <p:cNvSpPr>
            <a:spLocks noGrp="1"/>
          </p:cNvSpPr>
          <p:nvPr>
            <p:ph type="title"/>
          </p:nvPr>
        </p:nvSpPr>
        <p:spPr>
          <a:xfrm>
            <a:off x="1066800" y="417330"/>
            <a:ext cx="10058400" cy="820205"/>
          </a:xfrm>
        </p:spPr>
        <p:txBody>
          <a:bodyPr rtlCol="0">
            <a:normAutofit/>
          </a:bodyPr>
          <a:lstStyle/>
          <a:p>
            <a:pPr algn="ctr" rtl="0"/>
            <a:r>
              <a:rPr lang="fr" dirty="0"/>
              <a:t>1. Analyse en composantes principales</a:t>
            </a:r>
          </a:p>
        </p:txBody>
      </p:sp>
      <p:sp>
        <p:nvSpPr>
          <p:cNvPr id="9" name="Espace réservé du contenu 5">
            <a:extLst>
              <a:ext uri="{FF2B5EF4-FFF2-40B4-BE49-F238E27FC236}">
                <a16:creationId xmlns:a16="http://schemas.microsoft.com/office/drawing/2014/main" id="{6895BF75-6050-3750-D6DF-7E31C60E7CF7}"/>
              </a:ext>
            </a:extLst>
          </p:cNvPr>
          <p:cNvSpPr txBox="1">
            <a:spLocks/>
          </p:cNvSpPr>
          <p:nvPr/>
        </p:nvSpPr>
        <p:spPr>
          <a:xfrm>
            <a:off x="760444" y="1459899"/>
            <a:ext cx="10993406" cy="525179"/>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rtl="0">
              <a:buNone/>
            </a:pPr>
            <a:r>
              <a:rPr lang="fr-FR" sz="2000" dirty="0"/>
              <a:t>14 composantes permettent d’expliquer 99% de la variance totale</a:t>
            </a:r>
            <a:endParaRPr lang="fr-FR" sz="1700" b="1" dirty="0"/>
          </a:p>
          <a:p>
            <a:pPr marL="274320" lvl="1" indent="0" algn="ctr">
              <a:buFont typeface="Garamond" pitchFamily="18" charset="0"/>
              <a:buNone/>
            </a:pPr>
            <a:endParaRPr lang="fr-FR" dirty="0"/>
          </a:p>
        </p:txBody>
      </p:sp>
      <p:sp>
        <p:nvSpPr>
          <p:cNvPr id="16" name="Espace réservé du contenu 5">
            <a:extLst>
              <a:ext uri="{FF2B5EF4-FFF2-40B4-BE49-F238E27FC236}">
                <a16:creationId xmlns:a16="http://schemas.microsoft.com/office/drawing/2014/main" id="{5DCC7EFC-E2FE-64C9-EFC2-B956B140A37A}"/>
              </a:ext>
            </a:extLst>
          </p:cNvPr>
          <p:cNvSpPr txBox="1">
            <a:spLocks/>
          </p:cNvSpPr>
          <p:nvPr/>
        </p:nvSpPr>
        <p:spPr>
          <a:xfrm>
            <a:off x="7429500" y="4091872"/>
            <a:ext cx="3895724" cy="229375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fr-FR" dirty="0"/>
          </a:p>
        </p:txBody>
      </p:sp>
      <p:pic>
        <p:nvPicPr>
          <p:cNvPr id="6" name="Image 5">
            <a:extLst>
              <a:ext uri="{FF2B5EF4-FFF2-40B4-BE49-F238E27FC236}">
                <a16:creationId xmlns:a16="http://schemas.microsoft.com/office/drawing/2014/main" id="{142DBD5F-A28F-DD12-7D1F-953F71902C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4" y="2411825"/>
            <a:ext cx="4640898" cy="4446175"/>
          </a:xfrm>
          <a:prstGeom prst="rect">
            <a:avLst/>
          </a:prstGeom>
        </p:spPr>
      </p:pic>
      <p:pic>
        <p:nvPicPr>
          <p:cNvPr id="8" name="Image 7">
            <a:extLst>
              <a:ext uri="{FF2B5EF4-FFF2-40B4-BE49-F238E27FC236}">
                <a16:creationId xmlns:a16="http://schemas.microsoft.com/office/drawing/2014/main" id="{F044553D-3479-109E-D464-E0726AF2EE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8727" y="2457451"/>
            <a:ext cx="4593274" cy="4400549"/>
          </a:xfrm>
          <a:prstGeom prst="rect">
            <a:avLst/>
          </a:prstGeom>
        </p:spPr>
      </p:pic>
      <p:sp>
        <p:nvSpPr>
          <p:cNvPr id="10" name="Espace réservé du contenu 5">
            <a:extLst>
              <a:ext uri="{FF2B5EF4-FFF2-40B4-BE49-F238E27FC236}">
                <a16:creationId xmlns:a16="http://schemas.microsoft.com/office/drawing/2014/main" id="{A0A4AFB8-0492-64BB-31BB-2327095DBBA5}"/>
              </a:ext>
            </a:extLst>
          </p:cNvPr>
          <p:cNvSpPr txBox="1">
            <a:spLocks/>
          </p:cNvSpPr>
          <p:nvPr/>
        </p:nvSpPr>
        <p:spPr>
          <a:xfrm>
            <a:off x="4593274" y="2615498"/>
            <a:ext cx="3209925" cy="451485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rtl="0">
              <a:buNone/>
            </a:pPr>
            <a:r>
              <a:rPr lang="fr-FR" sz="2000" b="1" dirty="0"/>
              <a:t>F1 : + Développement –</a:t>
            </a:r>
          </a:p>
          <a:p>
            <a:pPr marL="0" indent="0" rtl="0">
              <a:buNone/>
            </a:pPr>
            <a:br>
              <a:rPr lang="fr-FR" sz="2000" b="1" dirty="0"/>
            </a:br>
            <a:r>
              <a:rPr lang="fr-FR" sz="2000" b="1" dirty="0"/>
              <a:t>F2 : - Effort d'autosuffisance +</a:t>
            </a:r>
          </a:p>
          <a:p>
            <a:pPr marL="0" indent="0" rtl="0">
              <a:buNone/>
            </a:pPr>
            <a:br>
              <a:rPr lang="fr-FR" sz="2000" b="1" dirty="0"/>
            </a:br>
            <a:r>
              <a:rPr lang="fr-FR" sz="2000" b="1" dirty="0"/>
              <a:t>F3 : + Spécialisation sur la volaille –</a:t>
            </a:r>
          </a:p>
          <a:p>
            <a:pPr marL="0" indent="0" rtl="0">
              <a:buNone/>
            </a:pPr>
            <a:br>
              <a:rPr lang="fr-FR" sz="2000" b="1" dirty="0"/>
            </a:br>
            <a:r>
              <a:rPr lang="fr-FR" sz="2000" b="1" dirty="0"/>
              <a:t>F4 : + Dynamique de production de volaille -</a:t>
            </a:r>
            <a:endParaRPr lang="fr-FR" sz="1700" b="1" dirty="0"/>
          </a:p>
          <a:p>
            <a:pPr marL="274320" lvl="1" indent="0">
              <a:buFont typeface="Garamond" pitchFamily="18" charset="0"/>
              <a:buNone/>
            </a:pPr>
            <a:endParaRPr lang="fr-FR" dirty="0"/>
          </a:p>
        </p:txBody>
      </p:sp>
    </p:spTree>
    <p:extLst>
      <p:ext uri="{BB962C8B-B14F-4D97-AF65-F5344CB8AC3E}">
        <p14:creationId xmlns:p14="http://schemas.microsoft.com/office/powerpoint/2010/main" val="1227548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919D0-F177-4BBA-9A0B-DBA69E2ED764}"/>
              </a:ext>
            </a:extLst>
          </p:cNvPr>
          <p:cNvSpPr>
            <a:spLocks noGrp="1"/>
          </p:cNvSpPr>
          <p:nvPr>
            <p:ph type="title"/>
          </p:nvPr>
        </p:nvSpPr>
        <p:spPr>
          <a:xfrm>
            <a:off x="381000" y="561777"/>
            <a:ext cx="4162425" cy="820205"/>
          </a:xfrm>
        </p:spPr>
        <p:txBody>
          <a:bodyPr rtlCol="0">
            <a:normAutofit fontScale="90000"/>
          </a:bodyPr>
          <a:lstStyle/>
          <a:p>
            <a:pPr algn="ctr" rtl="0"/>
            <a:r>
              <a:rPr lang="fr" dirty="0"/>
              <a:t>Projection des individus</a:t>
            </a:r>
          </a:p>
        </p:txBody>
      </p:sp>
      <p:sp>
        <p:nvSpPr>
          <p:cNvPr id="9" name="Espace réservé du contenu 5">
            <a:extLst>
              <a:ext uri="{FF2B5EF4-FFF2-40B4-BE49-F238E27FC236}">
                <a16:creationId xmlns:a16="http://schemas.microsoft.com/office/drawing/2014/main" id="{6895BF75-6050-3750-D6DF-7E31C60E7CF7}"/>
              </a:ext>
            </a:extLst>
          </p:cNvPr>
          <p:cNvSpPr txBox="1">
            <a:spLocks/>
          </p:cNvSpPr>
          <p:nvPr/>
        </p:nvSpPr>
        <p:spPr>
          <a:xfrm>
            <a:off x="474694" y="1972987"/>
            <a:ext cx="4068731" cy="4237769"/>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rtl="0"/>
            <a:r>
              <a:rPr lang="fr-FR" sz="2400" dirty="0"/>
              <a:t>l'Afghanistan, le Mali ou le Yémen feraient partie des pays les moins « développés</a:t>
            </a:r>
            <a:r>
              <a:rPr lang="fr-FR" sz="2000" dirty="0"/>
              <a:t> » (F1)</a:t>
            </a:r>
          </a:p>
          <a:p>
            <a:pPr rtl="0"/>
            <a:endParaRPr lang="fr-FR" sz="2000" dirty="0"/>
          </a:p>
          <a:p>
            <a:pPr rtl="0"/>
            <a:r>
              <a:rPr lang="fr-FR" sz="2400" dirty="0"/>
              <a:t>l'effort d'autosuffisance serait important pour l'Inde, la Chine ou la Croatie</a:t>
            </a:r>
            <a:r>
              <a:rPr lang="fr-FR" sz="2000" dirty="0"/>
              <a:t> (F2)</a:t>
            </a:r>
          </a:p>
          <a:p>
            <a:pPr rtl="0"/>
            <a:endParaRPr lang="fr-FR" sz="2000" dirty="0"/>
          </a:p>
        </p:txBody>
      </p:sp>
      <p:sp>
        <p:nvSpPr>
          <p:cNvPr id="16" name="Espace réservé du contenu 5">
            <a:extLst>
              <a:ext uri="{FF2B5EF4-FFF2-40B4-BE49-F238E27FC236}">
                <a16:creationId xmlns:a16="http://schemas.microsoft.com/office/drawing/2014/main" id="{5DCC7EFC-E2FE-64C9-EFC2-B956B140A37A}"/>
              </a:ext>
            </a:extLst>
          </p:cNvPr>
          <p:cNvSpPr txBox="1">
            <a:spLocks/>
          </p:cNvSpPr>
          <p:nvPr/>
        </p:nvSpPr>
        <p:spPr>
          <a:xfrm>
            <a:off x="7429500" y="4091872"/>
            <a:ext cx="3895724" cy="229375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fr-FR" dirty="0"/>
          </a:p>
        </p:txBody>
      </p:sp>
      <p:pic>
        <p:nvPicPr>
          <p:cNvPr id="4" name="Image 3">
            <a:extLst>
              <a:ext uri="{FF2B5EF4-FFF2-40B4-BE49-F238E27FC236}">
                <a16:creationId xmlns:a16="http://schemas.microsoft.com/office/drawing/2014/main" id="{EED5B0EE-E9C5-433C-EA99-1A8AE3F64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4286" y="0"/>
            <a:ext cx="7837714" cy="6858000"/>
          </a:xfrm>
          <a:prstGeom prst="rect">
            <a:avLst/>
          </a:prstGeom>
        </p:spPr>
      </p:pic>
    </p:spTree>
    <p:extLst>
      <p:ext uri="{BB962C8B-B14F-4D97-AF65-F5344CB8AC3E}">
        <p14:creationId xmlns:p14="http://schemas.microsoft.com/office/powerpoint/2010/main" val="2063201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919D0-F177-4BBA-9A0B-DBA69E2ED764}"/>
              </a:ext>
            </a:extLst>
          </p:cNvPr>
          <p:cNvSpPr>
            <a:spLocks noGrp="1"/>
          </p:cNvSpPr>
          <p:nvPr>
            <p:ph type="title"/>
          </p:nvPr>
        </p:nvSpPr>
        <p:spPr>
          <a:xfrm>
            <a:off x="428625" y="561447"/>
            <a:ext cx="6553200" cy="820205"/>
          </a:xfrm>
        </p:spPr>
        <p:txBody>
          <a:bodyPr rtlCol="0">
            <a:normAutofit fontScale="90000"/>
          </a:bodyPr>
          <a:lstStyle/>
          <a:p>
            <a:pPr algn="ctr" rtl="0"/>
            <a:r>
              <a:rPr lang="fr" dirty="0"/>
              <a:t>2. Classification ascendante hiérarchique</a:t>
            </a:r>
          </a:p>
        </p:txBody>
      </p:sp>
      <p:sp>
        <p:nvSpPr>
          <p:cNvPr id="9" name="Espace réservé du contenu 5">
            <a:extLst>
              <a:ext uri="{FF2B5EF4-FFF2-40B4-BE49-F238E27FC236}">
                <a16:creationId xmlns:a16="http://schemas.microsoft.com/office/drawing/2014/main" id="{6895BF75-6050-3750-D6DF-7E31C60E7CF7}"/>
              </a:ext>
            </a:extLst>
          </p:cNvPr>
          <p:cNvSpPr txBox="1">
            <a:spLocks/>
          </p:cNvSpPr>
          <p:nvPr/>
        </p:nvSpPr>
        <p:spPr>
          <a:xfrm>
            <a:off x="646144" y="2286000"/>
            <a:ext cx="6475783" cy="3799618"/>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rtl="0"/>
            <a:r>
              <a:rPr lang="fr-FR" sz="2000" dirty="0"/>
              <a:t>Plusieurs choix possibles de méthode de lien : </a:t>
            </a:r>
          </a:p>
          <a:p>
            <a:pPr lvl="1">
              <a:buFont typeface="Symbol" panose="05050102010706020507" pitchFamily="18" charset="2"/>
              <a:buChar char="Þ"/>
            </a:pPr>
            <a:r>
              <a:rPr lang="fr-FR" sz="1800" dirty="0"/>
              <a:t> choix de la méthode de Ward </a:t>
            </a:r>
            <a:r>
              <a:rPr lang="fr-FR" sz="1400" dirty="0"/>
              <a:t>(malgré un coefficient de corrélation </a:t>
            </a:r>
            <a:r>
              <a:rPr lang="fr-FR" sz="1400" dirty="0" err="1"/>
              <a:t>cophénétique</a:t>
            </a:r>
            <a:r>
              <a:rPr lang="fr-FR" sz="1400" dirty="0"/>
              <a:t> moins élevé que les autres méthodes)</a:t>
            </a:r>
          </a:p>
          <a:p>
            <a:pPr lvl="1">
              <a:buFont typeface="Symbol" panose="05050102010706020507" pitchFamily="18" charset="2"/>
              <a:buChar char="Þ"/>
            </a:pPr>
            <a:r>
              <a:rPr lang="fr-FR" sz="1800" dirty="0"/>
              <a:t> méthode qui cherche à minimiser l'augmentation de l'inertie </a:t>
            </a:r>
            <a:r>
              <a:rPr lang="fr-FR" sz="1800" dirty="0" err="1"/>
              <a:t>intraclasse</a:t>
            </a:r>
            <a:endParaRPr lang="fr-FR" sz="1800" dirty="0"/>
          </a:p>
          <a:p>
            <a:pPr>
              <a:buFont typeface="Symbol" panose="05050102010706020507" pitchFamily="18" charset="2"/>
              <a:buChar char="Þ"/>
            </a:pPr>
            <a:endParaRPr lang="fr-FR" sz="2000" dirty="0"/>
          </a:p>
          <a:p>
            <a:pPr rtl="0"/>
            <a:r>
              <a:rPr lang="fr-FR" sz="2000" dirty="0"/>
              <a:t>Le dendrogramme  : arbre qui découpe les différents clusters</a:t>
            </a:r>
            <a:endParaRPr lang="fr-FR" sz="1700" b="1" dirty="0"/>
          </a:p>
          <a:p>
            <a:pPr marL="274320" lvl="1" indent="0">
              <a:buFont typeface="Garamond" pitchFamily="18" charset="0"/>
              <a:buNone/>
            </a:pPr>
            <a:endParaRPr lang="fr-FR" dirty="0"/>
          </a:p>
        </p:txBody>
      </p:sp>
      <p:sp>
        <p:nvSpPr>
          <p:cNvPr id="16" name="Espace réservé du contenu 5">
            <a:extLst>
              <a:ext uri="{FF2B5EF4-FFF2-40B4-BE49-F238E27FC236}">
                <a16:creationId xmlns:a16="http://schemas.microsoft.com/office/drawing/2014/main" id="{5DCC7EFC-E2FE-64C9-EFC2-B956B140A37A}"/>
              </a:ext>
            </a:extLst>
          </p:cNvPr>
          <p:cNvSpPr txBox="1">
            <a:spLocks/>
          </p:cNvSpPr>
          <p:nvPr/>
        </p:nvSpPr>
        <p:spPr>
          <a:xfrm>
            <a:off x="7429500" y="4091872"/>
            <a:ext cx="3895724" cy="229375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fr-FR" dirty="0"/>
          </a:p>
        </p:txBody>
      </p:sp>
      <p:pic>
        <p:nvPicPr>
          <p:cNvPr id="6" name="Image 5">
            <a:extLst>
              <a:ext uri="{FF2B5EF4-FFF2-40B4-BE49-F238E27FC236}">
                <a16:creationId xmlns:a16="http://schemas.microsoft.com/office/drawing/2014/main" id="{A3D22DE6-52AE-F93A-D5E8-9176BDBD79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736" y="0"/>
            <a:ext cx="4143139" cy="6858000"/>
          </a:xfrm>
          <a:prstGeom prst="rect">
            <a:avLst/>
          </a:prstGeom>
        </p:spPr>
      </p:pic>
    </p:spTree>
    <p:extLst>
      <p:ext uri="{BB962C8B-B14F-4D97-AF65-F5344CB8AC3E}">
        <p14:creationId xmlns:p14="http://schemas.microsoft.com/office/powerpoint/2010/main" val="2234918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919D0-F177-4BBA-9A0B-DBA69E2ED764}"/>
              </a:ext>
            </a:extLst>
          </p:cNvPr>
          <p:cNvSpPr>
            <a:spLocks noGrp="1"/>
          </p:cNvSpPr>
          <p:nvPr>
            <p:ph type="title"/>
          </p:nvPr>
        </p:nvSpPr>
        <p:spPr>
          <a:xfrm>
            <a:off x="646144" y="615369"/>
            <a:ext cx="5191125" cy="820205"/>
          </a:xfrm>
        </p:spPr>
        <p:txBody>
          <a:bodyPr rtlCol="0">
            <a:normAutofit fontScale="90000"/>
          </a:bodyPr>
          <a:lstStyle/>
          <a:p>
            <a:pPr algn="ctr" rtl="0"/>
            <a:r>
              <a:rPr lang="fr" dirty="0"/>
              <a:t>CAH : choix des clusters et projection</a:t>
            </a:r>
          </a:p>
        </p:txBody>
      </p:sp>
      <p:sp>
        <p:nvSpPr>
          <p:cNvPr id="9" name="Espace réservé du contenu 5">
            <a:extLst>
              <a:ext uri="{FF2B5EF4-FFF2-40B4-BE49-F238E27FC236}">
                <a16:creationId xmlns:a16="http://schemas.microsoft.com/office/drawing/2014/main" id="{6895BF75-6050-3750-D6DF-7E31C60E7CF7}"/>
              </a:ext>
            </a:extLst>
          </p:cNvPr>
          <p:cNvSpPr txBox="1">
            <a:spLocks/>
          </p:cNvSpPr>
          <p:nvPr/>
        </p:nvSpPr>
        <p:spPr>
          <a:xfrm>
            <a:off x="646144" y="1847849"/>
            <a:ext cx="6475783" cy="4237769"/>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fr-FR" sz="2000" dirty="0"/>
              <a:t> Un score silhouette  : </a:t>
            </a:r>
          </a:p>
          <a:p>
            <a:pPr lvl="1">
              <a:buFont typeface="Symbol" panose="05050102010706020507" pitchFamily="18" charset="2"/>
              <a:buChar char="Þ"/>
            </a:pPr>
            <a:r>
              <a:rPr lang="fr-FR" sz="2200" dirty="0"/>
              <a:t> </a:t>
            </a:r>
            <a:r>
              <a:rPr lang="fr-FR" sz="2000" dirty="0"/>
              <a:t>+ élevé pour la création de 9 clusters, </a:t>
            </a:r>
            <a:endParaRPr lang="fr-FR" sz="2200" dirty="0"/>
          </a:p>
          <a:p>
            <a:pPr lvl="1">
              <a:buFont typeface="Symbol" panose="05050102010706020507" pitchFamily="18" charset="2"/>
              <a:buChar char="Þ"/>
            </a:pPr>
            <a:r>
              <a:rPr lang="fr-FR" sz="2000" dirty="0"/>
              <a:t> relativement similaire peu importe le nombre de clusters (compris entre 0.15 et 0.17), </a:t>
            </a:r>
          </a:p>
          <a:p>
            <a:pPr lvl="1">
              <a:buFont typeface="Symbol" panose="05050102010706020507" pitchFamily="18" charset="2"/>
              <a:buChar char="Þ"/>
            </a:pPr>
            <a:r>
              <a:rPr lang="fr-FR" sz="2000" dirty="0"/>
              <a:t> plutôt proches de 0 (peu d'étanchéité entre les clusters)</a:t>
            </a:r>
          </a:p>
          <a:p>
            <a:pPr marL="274320" lvl="1" indent="0">
              <a:buNone/>
            </a:pPr>
            <a:endParaRPr lang="fr-FR" sz="2000" dirty="0"/>
          </a:p>
          <a:p>
            <a:pPr rtl="0"/>
            <a:r>
              <a:rPr lang="fr-FR" sz="2000" dirty="0"/>
              <a:t>Choix de 5 clusters : </a:t>
            </a:r>
          </a:p>
          <a:p>
            <a:pPr lvl="1">
              <a:buFont typeface="Symbol" panose="05050102010706020507" pitchFamily="18" charset="2"/>
              <a:buChar char="Þ"/>
            </a:pPr>
            <a:r>
              <a:rPr lang="fr-FR" sz="1800" dirty="0"/>
              <a:t> Dont 1 qui regroupe 4 pays (Brésil, Etats-Unis, Inde, Chine) – peuvent être considérés comme </a:t>
            </a:r>
            <a:r>
              <a:rPr lang="fr-FR" sz="1800" dirty="0" err="1"/>
              <a:t>outliers</a:t>
            </a:r>
            <a:endParaRPr lang="fr-FR" sz="1800" dirty="0"/>
          </a:p>
          <a:p>
            <a:pPr marL="274320" lvl="1" indent="0">
              <a:buFont typeface="Garamond" pitchFamily="18" charset="0"/>
              <a:buNone/>
            </a:pPr>
            <a:endParaRPr lang="fr-FR" dirty="0"/>
          </a:p>
        </p:txBody>
      </p:sp>
      <p:sp>
        <p:nvSpPr>
          <p:cNvPr id="16" name="Espace réservé du contenu 5">
            <a:extLst>
              <a:ext uri="{FF2B5EF4-FFF2-40B4-BE49-F238E27FC236}">
                <a16:creationId xmlns:a16="http://schemas.microsoft.com/office/drawing/2014/main" id="{5DCC7EFC-E2FE-64C9-EFC2-B956B140A37A}"/>
              </a:ext>
            </a:extLst>
          </p:cNvPr>
          <p:cNvSpPr txBox="1">
            <a:spLocks/>
          </p:cNvSpPr>
          <p:nvPr/>
        </p:nvSpPr>
        <p:spPr>
          <a:xfrm>
            <a:off x="7429500" y="4091872"/>
            <a:ext cx="3895724" cy="229375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fr-FR" dirty="0"/>
          </a:p>
        </p:txBody>
      </p:sp>
      <p:pic>
        <p:nvPicPr>
          <p:cNvPr id="4" name="Image 3">
            <a:extLst>
              <a:ext uri="{FF2B5EF4-FFF2-40B4-BE49-F238E27FC236}">
                <a16:creationId xmlns:a16="http://schemas.microsoft.com/office/drawing/2014/main" id="{7E049853-71AF-08EA-0A47-8B5A323D8EAF}"/>
              </a:ext>
            </a:extLst>
          </p:cNvPr>
          <p:cNvPicPr>
            <a:picLocks noChangeAspect="1"/>
          </p:cNvPicPr>
          <p:nvPr/>
        </p:nvPicPr>
        <p:blipFill rotWithShape="1">
          <a:blip r:embed="rId3">
            <a:extLst>
              <a:ext uri="{28A0092B-C50C-407E-A947-70E740481C1C}">
                <a14:useLocalDpi xmlns:a14="http://schemas.microsoft.com/office/drawing/2010/main" val="0"/>
              </a:ext>
            </a:extLst>
          </a:blip>
          <a:srcRect r="49364"/>
          <a:stretch/>
        </p:blipFill>
        <p:spPr>
          <a:xfrm>
            <a:off x="7429500" y="472373"/>
            <a:ext cx="4555367" cy="2582076"/>
          </a:xfrm>
          <a:prstGeom prst="rect">
            <a:avLst/>
          </a:prstGeom>
        </p:spPr>
      </p:pic>
      <p:pic>
        <p:nvPicPr>
          <p:cNvPr id="6" name="Image 5">
            <a:extLst>
              <a:ext uri="{FF2B5EF4-FFF2-40B4-BE49-F238E27FC236}">
                <a16:creationId xmlns:a16="http://schemas.microsoft.com/office/drawing/2014/main" id="{3F87D043-31D2-6A18-DB5F-CE0A747F14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9654" y="3112772"/>
            <a:ext cx="3803143" cy="3745228"/>
          </a:xfrm>
          <a:prstGeom prst="rect">
            <a:avLst/>
          </a:prstGeom>
        </p:spPr>
      </p:pic>
    </p:spTree>
    <p:extLst>
      <p:ext uri="{BB962C8B-B14F-4D97-AF65-F5344CB8AC3E}">
        <p14:creationId xmlns:p14="http://schemas.microsoft.com/office/powerpoint/2010/main" val="1501485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919D0-F177-4BBA-9A0B-DBA69E2ED764}"/>
              </a:ext>
            </a:extLst>
          </p:cNvPr>
          <p:cNvSpPr>
            <a:spLocks noGrp="1"/>
          </p:cNvSpPr>
          <p:nvPr>
            <p:ph type="title"/>
          </p:nvPr>
        </p:nvSpPr>
        <p:spPr>
          <a:xfrm>
            <a:off x="646144" y="615369"/>
            <a:ext cx="6688106" cy="820205"/>
          </a:xfrm>
        </p:spPr>
        <p:txBody>
          <a:bodyPr rtlCol="0">
            <a:normAutofit fontScale="90000"/>
          </a:bodyPr>
          <a:lstStyle/>
          <a:p>
            <a:pPr algn="ctr" rtl="0"/>
            <a:r>
              <a:rPr lang="fr" dirty="0"/>
              <a:t>Analyse des caractéristiques des clusters</a:t>
            </a:r>
          </a:p>
        </p:txBody>
      </p:sp>
      <p:sp>
        <p:nvSpPr>
          <p:cNvPr id="9" name="Espace réservé du contenu 5">
            <a:extLst>
              <a:ext uri="{FF2B5EF4-FFF2-40B4-BE49-F238E27FC236}">
                <a16:creationId xmlns:a16="http://schemas.microsoft.com/office/drawing/2014/main" id="{6895BF75-6050-3750-D6DF-7E31C60E7CF7}"/>
              </a:ext>
            </a:extLst>
          </p:cNvPr>
          <p:cNvSpPr txBox="1">
            <a:spLocks/>
          </p:cNvSpPr>
          <p:nvPr/>
        </p:nvSpPr>
        <p:spPr>
          <a:xfrm>
            <a:off x="646144" y="1847849"/>
            <a:ext cx="6475783" cy="4656721"/>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fr-FR" sz="2000" dirty="0"/>
              <a:t> Cluster 1 : </a:t>
            </a:r>
          </a:p>
          <a:p>
            <a:pPr lvl="1">
              <a:buFont typeface="Symbol" panose="05050102010706020507" pitchFamily="18" charset="2"/>
              <a:buChar char="Þ"/>
            </a:pPr>
            <a:r>
              <a:rPr lang="fr-FR" sz="2200" dirty="0"/>
              <a:t> </a:t>
            </a:r>
            <a:r>
              <a:rPr lang="fr-FR" sz="1800" dirty="0"/>
              <a:t>Carence en viande,</a:t>
            </a:r>
          </a:p>
          <a:p>
            <a:pPr lvl="1">
              <a:buFont typeface="Symbol" panose="05050102010706020507" pitchFamily="18" charset="2"/>
              <a:buChar char="Þ"/>
            </a:pPr>
            <a:r>
              <a:rPr lang="fr-FR" sz="1800" dirty="0"/>
              <a:t> Importations en viande centrées sur la volaille</a:t>
            </a:r>
          </a:p>
          <a:p>
            <a:pPr lvl="1">
              <a:buFont typeface="Symbol" panose="05050102010706020507" pitchFamily="18" charset="2"/>
              <a:buChar char="Þ"/>
            </a:pPr>
            <a:r>
              <a:rPr lang="fr-FR" sz="1800" dirty="0"/>
              <a:t> Instabilité économique et politique</a:t>
            </a:r>
          </a:p>
          <a:p>
            <a:pPr marL="274320" lvl="1" indent="0">
              <a:buNone/>
            </a:pPr>
            <a:endParaRPr lang="fr-FR" sz="1800" dirty="0"/>
          </a:p>
          <a:p>
            <a:pPr rtl="0"/>
            <a:r>
              <a:rPr lang="fr-FR" sz="2000" dirty="0"/>
              <a:t>Cluster 3 : </a:t>
            </a:r>
          </a:p>
          <a:p>
            <a:pPr lvl="1">
              <a:buFont typeface="Symbol" panose="05050102010706020507" pitchFamily="18" charset="2"/>
              <a:buChar char="Þ"/>
            </a:pPr>
            <a:r>
              <a:rPr lang="fr-FR" sz="1800" dirty="0"/>
              <a:t> Forte capacité de production</a:t>
            </a:r>
          </a:p>
          <a:p>
            <a:pPr lvl="1">
              <a:buFont typeface="Symbol" panose="05050102010706020507" pitchFamily="18" charset="2"/>
              <a:buChar char="Þ"/>
            </a:pPr>
            <a:r>
              <a:rPr lang="fr-FR" sz="1800" dirty="0"/>
              <a:t> Faible niveau d'importation de volaille en comparaison aux autres viandes</a:t>
            </a:r>
          </a:p>
          <a:p>
            <a:pPr marL="274320" lvl="1" indent="0">
              <a:buNone/>
            </a:pPr>
            <a:endParaRPr lang="fr-FR" sz="1800" dirty="0"/>
          </a:p>
          <a:p>
            <a:pPr rtl="0"/>
            <a:r>
              <a:rPr lang="fr-FR" sz="2000" dirty="0"/>
              <a:t>Cluster 5 : </a:t>
            </a:r>
          </a:p>
          <a:p>
            <a:pPr lvl="1">
              <a:buFont typeface="Symbol" panose="05050102010706020507" pitchFamily="18" charset="2"/>
              <a:buChar char="Þ"/>
            </a:pPr>
            <a:r>
              <a:rPr lang="fr-FR" sz="1800" dirty="0"/>
              <a:t> Forte disponibilité en volaille</a:t>
            </a:r>
          </a:p>
          <a:p>
            <a:pPr lvl="1">
              <a:buFont typeface="Symbol" panose="05050102010706020507" pitchFamily="18" charset="2"/>
              <a:buChar char="Þ"/>
            </a:pPr>
            <a:r>
              <a:rPr lang="fr-FR" sz="1800" dirty="0"/>
              <a:t> Dispo. générée par la capacité de production et/ou les importations</a:t>
            </a:r>
          </a:p>
          <a:p>
            <a:pPr marL="274320" lvl="1" indent="0">
              <a:buNone/>
            </a:pPr>
            <a:endParaRPr lang="fr-FR" sz="1800" dirty="0"/>
          </a:p>
          <a:p>
            <a:pPr marL="274320" lvl="1" indent="0">
              <a:buFont typeface="Garamond" pitchFamily="18" charset="0"/>
              <a:buNone/>
            </a:pPr>
            <a:endParaRPr lang="fr-FR" dirty="0"/>
          </a:p>
        </p:txBody>
      </p:sp>
      <p:sp>
        <p:nvSpPr>
          <p:cNvPr id="16" name="Espace réservé du contenu 5">
            <a:extLst>
              <a:ext uri="{FF2B5EF4-FFF2-40B4-BE49-F238E27FC236}">
                <a16:creationId xmlns:a16="http://schemas.microsoft.com/office/drawing/2014/main" id="{5DCC7EFC-E2FE-64C9-EFC2-B956B140A37A}"/>
              </a:ext>
            </a:extLst>
          </p:cNvPr>
          <p:cNvSpPr txBox="1">
            <a:spLocks/>
          </p:cNvSpPr>
          <p:nvPr/>
        </p:nvSpPr>
        <p:spPr>
          <a:xfrm>
            <a:off x="7429500" y="4091872"/>
            <a:ext cx="3895724" cy="229375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fr-FR" dirty="0"/>
          </a:p>
        </p:txBody>
      </p:sp>
      <p:pic>
        <p:nvPicPr>
          <p:cNvPr id="5" name="Image 4">
            <a:extLst>
              <a:ext uri="{FF2B5EF4-FFF2-40B4-BE49-F238E27FC236}">
                <a16:creationId xmlns:a16="http://schemas.microsoft.com/office/drawing/2014/main" id="{5593868E-957E-93E2-24BB-C3A455BF5B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1927" y="1679173"/>
            <a:ext cx="4723809" cy="4825397"/>
          </a:xfrm>
          <a:prstGeom prst="rect">
            <a:avLst/>
          </a:prstGeom>
        </p:spPr>
      </p:pic>
    </p:spTree>
    <p:extLst>
      <p:ext uri="{BB962C8B-B14F-4D97-AF65-F5344CB8AC3E}">
        <p14:creationId xmlns:p14="http://schemas.microsoft.com/office/powerpoint/2010/main" val="493773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919D0-F177-4BBA-9A0B-DBA69E2ED764}"/>
              </a:ext>
            </a:extLst>
          </p:cNvPr>
          <p:cNvSpPr>
            <a:spLocks noGrp="1"/>
          </p:cNvSpPr>
          <p:nvPr>
            <p:ph type="title"/>
          </p:nvPr>
        </p:nvSpPr>
        <p:spPr>
          <a:xfrm>
            <a:off x="1066800" y="417330"/>
            <a:ext cx="10058400" cy="820205"/>
          </a:xfrm>
        </p:spPr>
        <p:txBody>
          <a:bodyPr rtlCol="0">
            <a:normAutofit/>
          </a:bodyPr>
          <a:lstStyle/>
          <a:p>
            <a:pPr algn="ctr" rtl="0"/>
            <a:r>
              <a:rPr lang="fr" dirty="0"/>
              <a:t>3. K-means</a:t>
            </a:r>
          </a:p>
        </p:txBody>
      </p:sp>
      <p:sp>
        <p:nvSpPr>
          <p:cNvPr id="9" name="Espace réservé du contenu 5">
            <a:extLst>
              <a:ext uri="{FF2B5EF4-FFF2-40B4-BE49-F238E27FC236}">
                <a16:creationId xmlns:a16="http://schemas.microsoft.com/office/drawing/2014/main" id="{6895BF75-6050-3750-D6DF-7E31C60E7CF7}"/>
              </a:ext>
            </a:extLst>
          </p:cNvPr>
          <p:cNvSpPr txBox="1">
            <a:spLocks/>
          </p:cNvSpPr>
          <p:nvPr/>
        </p:nvSpPr>
        <p:spPr>
          <a:xfrm>
            <a:off x="646144" y="1333501"/>
            <a:ext cx="10974356" cy="4752118"/>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rtl="0"/>
            <a:r>
              <a:rPr lang="fr-FR" sz="2000" dirty="0"/>
              <a:t>Spécificité : nécessaire de fixer au préalable le nombre de cluster</a:t>
            </a:r>
          </a:p>
          <a:p>
            <a:pPr rtl="0"/>
            <a:r>
              <a:rPr lang="fr-FR" sz="2000" dirty="0"/>
              <a:t>coefficient de silhouette propose des valeurs très similaires (entre 0.17 et 0.195) suivant le nombre de cluster</a:t>
            </a:r>
          </a:p>
          <a:p>
            <a:pPr rtl="0"/>
            <a:r>
              <a:rPr lang="fr-FR" sz="2000" dirty="0"/>
              <a:t>Méthode du coude : légère cassure à partir de 5 clusters.</a:t>
            </a:r>
            <a:endParaRPr lang="fr-FR" sz="2400" dirty="0"/>
          </a:p>
        </p:txBody>
      </p:sp>
      <p:sp>
        <p:nvSpPr>
          <p:cNvPr id="16" name="Espace réservé du contenu 5">
            <a:extLst>
              <a:ext uri="{FF2B5EF4-FFF2-40B4-BE49-F238E27FC236}">
                <a16:creationId xmlns:a16="http://schemas.microsoft.com/office/drawing/2014/main" id="{5DCC7EFC-E2FE-64C9-EFC2-B956B140A37A}"/>
              </a:ext>
            </a:extLst>
          </p:cNvPr>
          <p:cNvSpPr txBox="1">
            <a:spLocks/>
          </p:cNvSpPr>
          <p:nvPr/>
        </p:nvSpPr>
        <p:spPr>
          <a:xfrm>
            <a:off x="7429500" y="4091872"/>
            <a:ext cx="3895724" cy="229375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fr-FR" dirty="0"/>
          </a:p>
        </p:txBody>
      </p:sp>
      <p:pic>
        <p:nvPicPr>
          <p:cNvPr id="4" name="Image 3">
            <a:extLst>
              <a:ext uri="{FF2B5EF4-FFF2-40B4-BE49-F238E27FC236}">
                <a16:creationId xmlns:a16="http://schemas.microsoft.com/office/drawing/2014/main" id="{7D9E86C2-37EF-C900-710F-A135366477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843" y="3088289"/>
            <a:ext cx="10552381" cy="3352381"/>
          </a:xfrm>
          <a:prstGeom prst="rect">
            <a:avLst/>
          </a:prstGeom>
        </p:spPr>
      </p:pic>
    </p:spTree>
    <p:extLst>
      <p:ext uri="{BB962C8B-B14F-4D97-AF65-F5344CB8AC3E}">
        <p14:creationId xmlns:p14="http://schemas.microsoft.com/office/powerpoint/2010/main" val="37329237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764_TF78438558" id="{D9EAB963-68A7-41B0-84AC-6DCEBA0B29E9}" vid="{8501B65A-0E3C-4167-83F9-AC76A6F729D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{D5E7A51F-8F41-4BC6-8E18-40CFAB07E400}tf78438558_win32</Template>
  <TotalTime>3121</TotalTime>
  <Words>3302</Words>
  <Application>Microsoft Office PowerPoint</Application>
  <PresentationFormat>Grand écran</PresentationFormat>
  <Paragraphs>276</Paragraphs>
  <Slides>14</Slides>
  <Notes>14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Century Gothic</vt:lpstr>
      <vt:lpstr>Garamond</vt:lpstr>
      <vt:lpstr>Symbol</vt:lpstr>
      <vt:lpstr>Wingdings</vt:lpstr>
      <vt:lpstr>SavonVTI</vt:lpstr>
      <vt:lpstr>ETUDE DE MARCHE CLUSTERING  Projet 9</vt:lpstr>
      <vt:lpstr>Jeu de données : 18 variables</vt:lpstr>
      <vt:lpstr>Normalisation du dataset</vt:lpstr>
      <vt:lpstr>1. Analyse en composantes principales</vt:lpstr>
      <vt:lpstr>Projection des individus</vt:lpstr>
      <vt:lpstr>2. Classification ascendante hiérarchique</vt:lpstr>
      <vt:lpstr>CAH : choix des clusters et projection</vt:lpstr>
      <vt:lpstr>Analyse des caractéristiques des clusters</vt:lpstr>
      <vt:lpstr>3. K-means</vt:lpstr>
      <vt:lpstr>Clustering K-means</vt:lpstr>
      <vt:lpstr>Comparaison des caractéristiques des clusters</vt:lpstr>
      <vt:lpstr>Comparaison</vt:lpstr>
      <vt:lpstr>Annexe : clustering hors outliers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marketing mensuel</dc:title>
  <dc:creator>Kant kant</dc:creator>
  <cp:lastModifiedBy>Kant kant</cp:lastModifiedBy>
  <cp:revision>49</cp:revision>
  <cp:lastPrinted>2022-06-30T08:34:47Z</cp:lastPrinted>
  <dcterms:created xsi:type="dcterms:W3CDTF">2022-03-08T10:29:46Z</dcterms:created>
  <dcterms:modified xsi:type="dcterms:W3CDTF">2022-09-27T10:55:40Z</dcterms:modified>
</cp:coreProperties>
</file>