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jpeg" ContentType="image/jpeg"/>
  <Override PartName="/ppt/media/image19.png" ContentType="image/png"/>
  <Override PartName="/ppt/media/image18.png" ContentType="image/png"/>
  <Override PartName="/ppt/media/image17.png" ContentType="image/png"/>
  <Override PartName="/ppt/media/image6.jpeg" ContentType="image/jpeg"/>
  <Override PartName="/ppt/media/image5.jpeg" ContentType="image/jpeg"/>
  <Override PartName="/ppt/media/image4.jpeg" ContentType="image/jpeg"/>
  <Override PartName="/ppt/media/image14.png" ContentType="image/png"/>
  <Override PartName="/ppt/media/image3.jpeg" ContentType="image/jpeg"/>
  <Override PartName="/ppt/media/image11.png" ContentType="image/png"/>
  <Override PartName="/ppt/media/image1.jpeg" ContentType="image/jpeg"/>
  <Override PartName="/ppt/media/image2.jpeg" ContentType="image/jpeg"/>
  <Override PartName="/ppt/media/image7.jpeg" ContentType="image/jpeg"/>
  <Override PartName="/ppt/media/image8.jpeg" ContentType="image/jpeg"/>
  <Override PartName="/ppt/media/image9.jpeg" ContentType="image/jpeg"/>
  <Override PartName="/ppt/media/image12.png" ContentType="image/png"/>
  <Override PartName="/ppt/media/image13.png" ContentType="image/png"/>
  <Override PartName="/ppt/media/image15.png" ContentType="image/png"/>
  <Override PartName="/ppt/media/image1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77160" y="609480"/>
            <a:ext cx="8596080" cy="6120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77160" y="609480"/>
            <a:ext cx="8596080" cy="6120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400" cy="6866640"/>
            <a:chOff x="0" y="-8640"/>
            <a:chExt cx="1219140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720" y="-8640"/>
            <a:ext cx="12190680" cy="6866640"/>
            <a:chOff x="720" y="-8640"/>
            <a:chExt cx="1219068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77160" y="609480"/>
            <a:ext cx="8596080" cy="132012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91400" cy="6866640"/>
            <a:chOff x="0" y="-8640"/>
            <a:chExt cx="12191400" cy="6866640"/>
          </a:xfrm>
        </p:grpSpPr>
        <p:sp>
          <p:nvSpPr>
            <p:cNvPr id="6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77160" y="609480"/>
            <a:ext cx="8596080" cy="132012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jpe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hyperlink" Target="https://nodejs.org/en" TargetMode="External"/><Relationship Id="rId2" Type="http://schemas.openxmlformats.org/officeDocument/2006/relationships/hyperlink" Target="https://mqtt.org/" TargetMode="External"/><Relationship Id="rId3" Type="http://schemas.openxmlformats.org/officeDocument/2006/relationships/hyperlink" Target="https://thingsboard.io/" TargetMode="External"/><Relationship Id="rId4"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506960" y="2404440"/>
            <a:ext cx="7766280" cy="164556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US" sz="5400" spc="-1" strike="noStrike">
                <a:solidFill>
                  <a:srgbClr val="90c226"/>
                </a:solidFill>
                <a:latin typeface="Trebuchet MS"/>
              </a:rPr>
              <a:t>Environmental Station Monitoring System</a:t>
            </a:r>
            <a:endParaRPr b="0" lang="en-US" sz="5400" spc="-1" strike="noStrike">
              <a:latin typeface="Arial"/>
            </a:endParaRPr>
          </a:p>
        </p:txBody>
      </p:sp>
      <p:sp>
        <p:nvSpPr>
          <p:cNvPr id="110" name="CustomShape 2"/>
          <p:cNvSpPr/>
          <p:nvPr/>
        </p:nvSpPr>
        <p:spPr>
          <a:xfrm>
            <a:off x="1506960" y="4050720"/>
            <a:ext cx="7766280" cy="1096200"/>
          </a:xfrm>
          <a:prstGeom prst="rect">
            <a:avLst/>
          </a:prstGeom>
          <a:noFill/>
          <a:ln>
            <a:noFill/>
          </a:ln>
        </p:spPr>
        <p:style>
          <a:lnRef idx="0"/>
          <a:fillRef idx="0"/>
          <a:effectRef idx="0"/>
          <a:fontRef idx="minor"/>
        </p:style>
        <p:txBody>
          <a:bodyPr lIns="90000" rIns="90000" tIns="45000" bIns="45000"/>
          <a:p>
            <a:pPr algn="r">
              <a:lnSpc>
                <a:spcPct val="100000"/>
              </a:lnSpc>
              <a:spcBef>
                <a:spcPts val="1001"/>
              </a:spcBef>
            </a:pPr>
            <a:r>
              <a:rPr b="0" lang="en-US" sz="1800" spc="-1" strike="noStrike">
                <a:solidFill>
                  <a:srgbClr val="808080"/>
                </a:solidFill>
                <a:latin typeface="Trebuchet MS"/>
              </a:rPr>
              <a:t>Made with ThingsBoard and Node.js</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rPr>
              <a:t>Main idea</a:t>
            </a:r>
            <a:endParaRPr b="0" lang="en-US" sz="3600" spc="-1" strike="noStrike">
              <a:latin typeface="Arial"/>
            </a:endParaRPr>
          </a:p>
        </p:txBody>
      </p:sp>
      <p:sp>
        <p:nvSpPr>
          <p:cNvPr id="112" name="CustomShape 2"/>
          <p:cNvSpPr/>
          <p:nvPr/>
        </p:nvSpPr>
        <p:spPr>
          <a:xfrm>
            <a:off x="330840" y="1685880"/>
            <a:ext cx="8592480" cy="3656160"/>
          </a:xfrm>
          <a:prstGeom prst="rect">
            <a:avLst/>
          </a:prstGeom>
          <a:noFill/>
          <a:ln>
            <a:noFill/>
          </a:ln>
        </p:spPr>
        <p:style>
          <a:lnRef idx="0"/>
          <a:fillRef idx="0"/>
          <a:effectRef idx="0"/>
          <a:fontRef idx="minor"/>
        </p:style>
        <p:txBody>
          <a:bodyPr wrap="none" lIns="90000" rIns="90000" tIns="45000" bIns="45000"/>
          <a:p>
            <a:pPr marL="285840" indent="-285120">
              <a:lnSpc>
                <a:spcPct val="100000"/>
              </a:lnSpc>
              <a:buClr>
                <a:srgbClr val="000000"/>
              </a:buClr>
              <a:buFont typeface="Arial"/>
              <a:buChar char="•"/>
            </a:pPr>
            <a:r>
              <a:rPr b="0" lang="en-US" sz="1800" spc="-1" strike="noStrike">
                <a:solidFill>
                  <a:srgbClr val="000000"/>
                </a:solidFill>
                <a:latin typeface="Trebuchet MS"/>
                <a:ea typeface="DejaVu Sans"/>
              </a:rPr>
              <a:t>We want to monitor 2 environmental stations, each with 5 sensors:</a:t>
            </a:r>
            <a:endParaRPr b="0" lang="en-US" sz="1800" spc="-1" strike="noStrike">
              <a:latin typeface="Arial"/>
            </a:endParaRPr>
          </a:p>
          <a:p>
            <a:pPr marL="457200">
              <a:lnSpc>
                <a:spcPct val="100000"/>
              </a:lnSpc>
            </a:pPr>
            <a:r>
              <a:rPr b="0" lang="en-US" sz="1800" spc="-1" strike="noStrike">
                <a:solidFill>
                  <a:srgbClr val="000000"/>
                </a:solidFill>
                <a:latin typeface="Trebuchet MS"/>
                <a:ea typeface="DejaVu Sans"/>
              </a:rPr>
              <a:t>- Temperature (- 50 … 50 °C)</a:t>
            </a:r>
            <a:endParaRPr b="0" lang="en-US" sz="1800" spc="-1" strike="noStrike">
              <a:latin typeface="Arial"/>
            </a:endParaRPr>
          </a:p>
          <a:p>
            <a:pPr marL="457200">
              <a:lnSpc>
                <a:spcPct val="100000"/>
              </a:lnSpc>
            </a:pPr>
            <a:r>
              <a:rPr b="0" lang="en-US" sz="1800" spc="-1" strike="noStrike">
                <a:solidFill>
                  <a:srgbClr val="000000"/>
                </a:solidFill>
                <a:latin typeface="Trebuchet MS"/>
                <a:ea typeface="DejaVu Sans"/>
              </a:rPr>
              <a:t>- Humidity (0 … 100 %)</a:t>
            </a:r>
            <a:endParaRPr b="0" lang="en-US" sz="1800" spc="-1" strike="noStrike">
              <a:latin typeface="Arial"/>
            </a:endParaRPr>
          </a:p>
          <a:p>
            <a:pPr marL="457200">
              <a:lnSpc>
                <a:spcPct val="100000"/>
              </a:lnSpc>
            </a:pPr>
            <a:r>
              <a:rPr b="0" lang="en-US" sz="1800" spc="-1" strike="noStrike">
                <a:solidFill>
                  <a:srgbClr val="000000"/>
                </a:solidFill>
                <a:latin typeface="Trebuchet MS"/>
                <a:ea typeface="DejaVu Sans"/>
              </a:rPr>
              <a:t>- Wind Direction (0 … 360 Degrees)</a:t>
            </a:r>
            <a:endParaRPr b="0" lang="en-US" sz="1800" spc="-1" strike="noStrike">
              <a:latin typeface="Arial"/>
            </a:endParaRPr>
          </a:p>
          <a:p>
            <a:pPr marL="457200">
              <a:lnSpc>
                <a:spcPct val="100000"/>
              </a:lnSpc>
            </a:pPr>
            <a:r>
              <a:rPr b="0" lang="en-US" sz="1800" spc="-1" strike="noStrike">
                <a:solidFill>
                  <a:srgbClr val="000000"/>
                </a:solidFill>
                <a:latin typeface="Trebuchet MS"/>
                <a:ea typeface="DejaVu Sans"/>
              </a:rPr>
              <a:t>- Wind Intensity (0 … 100 m/s)</a:t>
            </a:r>
            <a:endParaRPr b="0" lang="en-US" sz="1800" spc="-1" strike="noStrike">
              <a:latin typeface="Arial"/>
            </a:endParaRPr>
          </a:p>
          <a:p>
            <a:pPr marL="457200">
              <a:lnSpc>
                <a:spcPct val="100000"/>
              </a:lnSpc>
            </a:pPr>
            <a:r>
              <a:rPr b="0" lang="en-US" sz="1800" spc="-1" strike="noStrike">
                <a:solidFill>
                  <a:srgbClr val="000000"/>
                </a:solidFill>
                <a:latin typeface="Trebuchet MS"/>
                <a:ea typeface="DejaVu Sans"/>
              </a:rPr>
              <a:t>- Rain Height (0 … 50  mm/h)</a:t>
            </a:r>
            <a:endParaRPr b="0" lang="en-US" sz="1800" spc="-1" strike="noStrike">
              <a:latin typeface="Arial"/>
            </a:endParaRPr>
          </a:p>
          <a:p>
            <a:pPr marL="457200">
              <a:lnSpc>
                <a:spcPct val="100000"/>
              </a:lnSpc>
            </a:pPr>
            <a:endParaRPr b="0" lang="en-US" sz="1800" spc="-1" strike="noStrike">
              <a:latin typeface="Arial"/>
            </a:endParaRPr>
          </a:p>
          <a:p>
            <a:pPr marL="457200">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Each environmental station has a unique ID</a:t>
            </a:r>
            <a:endParaRPr b="0" lang="en-US" sz="1800" spc="-1" strike="noStrike">
              <a:latin typeface="Arial"/>
            </a:endParaRPr>
          </a:p>
          <a:p>
            <a:pPr marL="457200">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Trebuchet MS"/>
                <a:ea typeface="DejaVu Sans"/>
              </a:rPr>
              <a:t>We send the data through a MQTT channel to ThingsBoard in the cloud</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Trebuchet MS"/>
                <a:ea typeface="DejaVu Sans"/>
              </a:rPr>
              <a:t>We visualize the data making it visible to anyone who’d like to.</a:t>
            </a:r>
            <a:endParaRPr b="0" lang="en-US" sz="1800" spc="-1" strike="noStrike">
              <a:latin typeface="Arial"/>
            </a:endParaRPr>
          </a:p>
          <a:p>
            <a:pPr>
              <a:lnSpc>
                <a:spcPct val="100000"/>
              </a:lnSpc>
            </a:pP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86720" y="93960"/>
            <a:ext cx="9770760" cy="5770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400" spc="-1" strike="noStrike">
                <a:solidFill>
                  <a:srgbClr val="90c226"/>
                </a:solidFill>
                <a:latin typeface="Trebuchet MS"/>
              </a:rPr>
              <a:t>Architecture</a:t>
            </a:r>
            <a:endParaRPr b="0" lang="en-US" sz="4400" spc="-1" strike="noStrike">
              <a:latin typeface="Arial"/>
            </a:endParaRPr>
          </a:p>
        </p:txBody>
      </p:sp>
      <p:sp>
        <p:nvSpPr>
          <p:cNvPr id="114" name="CustomShape 2"/>
          <p:cNvSpPr/>
          <p:nvPr/>
        </p:nvSpPr>
        <p:spPr>
          <a:xfrm>
            <a:off x="6704640" y="4876200"/>
            <a:ext cx="2804760" cy="368640"/>
          </a:xfrm>
          <a:prstGeom prst="roundRect">
            <a:avLst>
              <a:gd name="adj" fmla="val 16667"/>
            </a:avLst>
          </a:prstGeom>
          <a:solidFill>
            <a:schemeClr val="bg1"/>
          </a:solidFill>
          <a:ln>
            <a:solidFill>
              <a:schemeClr val="accent1">
                <a:lumMod val="75000"/>
              </a:schemeClr>
            </a:solidFill>
            <a:round/>
          </a:ln>
        </p:spPr>
        <p:style>
          <a:lnRef idx="2">
            <a:schemeClr val="accent1">
              <a:shade val="50000"/>
            </a:schemeClr>
          </a:lnRef>
          <a:fillRef idx="1">
            <a:schemeClr val="accent1"/>
          </a:fillRef>
          <a:effectRef idx="0">
            <a:schemeClr val="accent1"/>
          </a:effectRef>
          <a:fontRef idx="minor"/>
        </p:style>
      </p:sp>
      <p:sp>
        <p:nvSpPr>
          <p:cNvPr id="115" name="CustomShape 3"/>
          <p:cNvSpPr/>
          <p:nvPr/>
        </p:nvSpPr>
        <p:spPr>
          <a:xfrm>
            <a:off x="4789440" y="1264320"/>
            <a:ext cx="2457360" cy="28548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16" name="CustomShape 4"/>
          <p:cNvSpPr/>
          <p:nvPr/>
        </p:nvSpPr>
        <p:spPr>
          <a:xfrm>
            <a:off x="2086560" y="3171240"/>
            <a:ext cx="1589400" cy="273240"/>
          </a:xfrm>
          <a:prstGeom prst="roundRect">
            <a:avLst>
              <a:gd name="adj" fmla="val 16667"/>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17" name="CustomShape 5"/>
          <p:cNvSpPr/>
          <p:nvPr/>
        </p:nvSpPr>
        <p:spPr>
          <a:xfrm>
            <a:off x="362880" y="5749560"/>
            <a:ext cx="3020040" cy="333360"/>
          </a:xfrm>
          <a:prstGeom prst="roundRect">
            <a:avLst>
              <a:gd name="adj" fmla="val 16667"/>
            </a:avLst>
          </a:prstGeom>
          <a:solidFill>
            <a:schemeClr val="bg1"/>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118" name="CustomShape 6"/>
          <p:cNvSpPr/>
          <p:nvPr/>
        </p:nvSpPr>
        <p:spPr>
          <a:xfrm>
            <a:off x="362880" y="731520"/>
            <a:ext cx="2837160" cy="409320"/>
          </a:xfrm>
          <a:prstGeom prst="roundRect">
            <a:avLst>
              <a:gd name="adj" fmla="val 16667"/>
            </a:avLst>
          </a:prstGeom>
          <a:solidFill>
            <a:schemeClr val="bg1"/>
          </a:solidFill>
          <a:ln>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119" name="CustomShape 7"/>
          <p:cNvSpPr/>
          <p:nvPr/>
        </p:nvSpPr>
        <p:spPr>
          <a:xfrm>
            <a:off x="603360" y="3494160"/>
            <a:ext cx="1803960" cy="2113920"/>
          </a:xfrm>
          <a:prstGeom prst="rect">
            <a:avLst/>
          </a:prstGeom>
          <a:solidFill>
            <a:schemeClr val="accent6"/>
          </a:solidFill>
          <a:ln>
            <a:round/>
          </a:ln>
        </p:spPr>
        <p:style>
          <a:lnRef idx="2">
            <a:schemeClr val="accent1">
              <a:shade val="50000"/>
            </a:schemeClr>
          </a:lnRef>
          <a:fillRef idx="1">
            <a:schemeClr val="accent1"/>
          </a:fillRef>
          <a:effectRef idx="0">
            <a:schemeClr val="accent1"/>
          </a:effectRef>
          <a:fontRef idx="minor"/>
        </p:style>
      </p:sp>
      <p:sp>
        <p:nvSpPr>
          <p:cNvPr id="120" name="CustomShape 8"/>
          <p:cNvSpPr/>
          <p:nvPr/>
        </p:nvSpPr>
        <p:spPr>
          <a:xfrm>
            <a:off x="649080" y="1260720"/>
            <a:ext cx="1723320" cy="1885320"/>
          </a:xfrm>
          <a:prstGeom prst="rect">
            <a:avLst/>
          </a:prstGeom>
          <a:ln>
            <a:round/>
          </a:ln>
        </p:spPr>
        <p:style>
          <a:lnRef idx="2">
            <a:schemeClr val="accent1">
              <a:shade val="50000"/>
            </a:schemeClr>
          </a:lnRef>
          <a:fillRef idx="1">
            <a:schemeClr val="accent1"/>
          </a:fillRef>
          <a:effectRef idx="0">
            <a:schemeClr val="accent1"/>
          </a:effectRef>
          <a:fontRef idx="minor"/>
        </p:style>
      </p:sp>
      <p:pic>
        <p:nvPicPr>
          <p:cNvPr id="121" name="Immagine 9" descr=""/>
          <p:cNvPicPr/>
          <p:nvPr/>
        </p:nvPicPr>
        <p:blipFill>
          <a:blip r:embed="rId1"/>
          <a:stretch/>
        </p:blipFill>
        <p:spPr>
          <a:xfrm>
            <a:off x="770400" y="1413000"/>
            <a:ext cx="698400" cy="465840"/>
          </a:xfrm>
          <a:prstGeom prst="rect">
            <a:avLst/>
          </a:prstGeom>
          <a:ln>
            <a:solidFill>
              <a:schemeClr val="tx1"/>
            </a:solidFill>
          </a:ln>
        </p:spPr>
      </p:pic>
      <p:pic>
        <p:nvPicPr>
          <p:cNvPr id="122" name="Immagine 10" descr=""/>
          <p:cNvPicPr/>
          <p:nvPr/>
        </p:nvPicPr>
        <p:blipFill>
          <a:blip r:embed="rId2"/>
          <a:stretch/>
        </p:blipFill>
        <p:spPr>
          <a:xfrm>
            <a:off x="770400" y="2003400"/>
            <a:ext cx="698400" cy="465840"/>
          </a:xfrm>
          <a:prstGeom prst="rect">
            <a:avLst/>
          </a:prstGeom>
          <a:ln>
            <a:solidFill>
              <a:schemeClr val="tx1"/>
            </a:solidFill>
          </a:ln>
        </p:spPr>
      </p:pic>
      <p:pic>
        <p:nvPicPr>
          <p:cNvPr id="123" name="Immagine 11" descr=""/>
          <p:cNvPicPr/>
          <p:nvPr/>
        </p:nvPicPr>
        <p:blipFill>
          <a:blip r:embed="rId3"/>
          <a:stretch/>
        </p:blipFill>
        <p:spPr>
          <a:xfrm>
            <a:off x="1580040" y="1413000"/>
            <a:ext cx="698400" cy="465840"/>
          </a:xfrm>
          <a:prstGeom prst="rect">
            <a:avLst/>
          </a:prstGeom>
          <a:ln>
            <a:solidFill>
              <a:schemeClr val="tx1"/>
            </a:solidFill>
          </a:ln>
        </p:spPr>
      </p:pic>
      <p:pic>
        <p:nvPicPr>
          <p:cNvPr id="124" name="Immagine 12" descr=""/>
          <p:cNvPicPr/>
          <p:nvPr/>
        </p:nvPicPr>
        <p:blipFill>
          <a:blip r:embed="rId4"/>
          <a:stretch/>
        </p:blipFill>
        <p:spPr>
          <a:xfrm>
            <a:off x="1580040" y="2003400"/>
            <a:ext cx="698400" cy="465840"/>
          </a:xfrm>
          <a:prstGeom prst="rect">
            <a:avLst/>
          </a:prstGeom>
          <a:ln>
            <a:solidFill>
              <a:schemeClr val="tx1"/>
            </a:solidFill>
          </a:ln>
        </p:spPr>
      </p:pic>
      <p:pic>
        <p:nvPicPr>
          <p:cNvPr id="125" name="Immagine 13" descr=""/>
          <p:cNvPicPr/>
          <p:nvPr/>
        </p:nvPicPr>
        <p:blipFill>
          <a:blip r:embed="rId5"/>
          <a:stretch/>
        </p:blipFill>
        <p:spPr>
          <a:xfrm>
            <a:off x="781200" y="2561040"/>
            <a:ext cx="698400" cy="465840"/>
          </a:xfrm>
          <a:prstGeom prst="rect">
            <a:avLst/>
          </a:prstGeom>
          <a:ln>
            <a:solidFill>
              <a:schemeClr val="tx1"/>
            </a:solidFill>
          </a:ln>
        </p:spPr>
      </p:pic>
      <p:sp>
        <p:nvSpPr>
          <p:cNvPr id="126" name="CustomShape 9"/>
          <p:cNvSpPr/>
          <p:nvPr/>
        </p:nvSpPr>
        <p:spPr>
          <a:xfrm>
            <a:off x="343080" y="732600"/>
            <a:ext cx="29484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Environmental Station 1</a:t>
            </a:r>
            <a:endParaRPr b="0" lang="en-US" sz="1800" spc="-1" strike="noStrike">
              <a:latin typeface="Arial"/>
            </a:endParaRPr>
          </a:p>
        </p:txBody>
      </p:sp>
      <p:pic>
        <p:nvPicPr>
          <p:cNvPr id="127" name="Immagine 15" descr=""/>
          <p:cNvPicPr/>
          <p:nvPr/>
        </p:nvPicPr>
        <p:blipFill>
          <a:blip r:embed="rId6"/>
          <a:stretch/>
        </p:blipFill>
        <p:spPr>
          <a:xfrm>
            <a:off x="770400" y="3679560"/>
            <a:ext cx="698400" cy="465840"/>
          </a:xfrm>
          <a:prstGeom prst="rect">
            <a:avLst/>
          </a:prstGeom>
          <a:ln>
            <a:solidFill>
              <a:schemeClr val="tx1"/>
            </a:solidFill>
          </a:ln>
        </p:spPr>
      </p:pic>
      <p:pic>
        <p:nvPicPr>
          <p:cNvPr id="128" name="Immagine 16" descr=""/>
          <p:cNvPicPr/>
          <p:nvPr/>
        </p:nvPicPr>
        <p:blipFill>
          <a:blip r:embed="rId7"/>
          <a:stretch/>
        </p:blipFill>
        <p:spPr>
          <a:xfrm>
            <a:off x="770400" y="4269960"/>
            <a:ext cx="698400" cy="465840"/>
          </a:xfrm>
          <a:prstGeom prst="rect">
            <a:avLst/>
          </a:prstGeom>
          <a:ln>
            <a:solidFill>
              <a:schemeClr val="tx1"/>
            </a:solidFill>
          </a:ln>
        </p:spPr>
      </p:pic>
      <p:pic>
        <p:nvPicPr>
          <p:cNvPr id="129" name="Immagine 17" descr=""/>
          <p:cNvPicPr/>
          <p:nvPr/>
        </p:nvPicPr>
        <p:blipFill>
          <a:blip r:embed="rId8"/>
          <a:stretch/>
        </p:blipFill>
        <p:spPr>
          <a:xfrm>
            <a:off x="1580040" y="3679560"/>
            <a:ext cx="698400" cy="465840"/>
          </a:xfrm>
          <a:prstGeom prst="rect">
            <a:avLst/>
          </a:prstGeom>
          <a:ln>
            <a:solidFill>
              <a:schemeClr val="tx1"/>
            </a:solidFill>
          </a:ln>
        </p:spPr>
      </p:pic>
      <p:pic>
        <p:nvPicPr>
          <p:cNvPr id="130" name="Immagine 18" descr=""/>
          <p:cNvPicPr/>
          <p:nvPr/>
        </p:nvPicPr>
        <p:blipFill>
          <a:blip r:embed="rId9"/>
          <a:stretch/>
        </p:blipFill>
        <p:spPr>
          <a:xfrm>
            <a:off x="1580040" y="4269960"/>
            <a:ext cx="698400" cy="465840"/>
          </a:xfrm>
          <a:prstGeom prst="rect">
            <a:avLst/>
          </a:prstGeom>
          <a:ln>
            <a:solidFill>
              <a:schemeClr val="tx1"/>
            </a:solidFill>
          </a:ln>
        </p:spPr>
      </p:pic>
      <p:pic>
        <p:nvPicPr>
          <p:cNvPr id="131" name="Immagine 19" descr=""/>
          <p:cNvPicPr/>
          <p:nvPr/>
        </p:nvPicPr>
        <p:blipFill>
          <a:blip r:embed="rId10"/>
          <a:stretch/>
        </p:blipFill>
        <p:spPr>
          <a:xfrm>
            <a:off x="781200" y="4827600"/>
            <a:ext cx="698400" cy="465840"/>
          </a:xfrm>
          <a:prstGeom prst="rect">
            <a:avLst/>
          </a:prstGeom>
          <a:ln>
            <a:solidFill>
              <a:schemeClr val="tx1"/>
            </a:solidFill>
          </a:ln>
        </p:spPr>
      </p:pic>
      <p:sp>
        <p:nvSpPr>
          <p:cNvPr id="132" name="CustomShape 10"/>
          <p:cNvSpPr/>
          <p:nvPr/>
        </p:nvSpPr>
        <p:spPr>
          <a:xfrm>
            <a:off x="365760" y="5762880"/>
            <a:ext cx="324576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ea typeface="DejaVu Sans"/>
              </a:rPr>
              <a:t>Environmental Station 2</a:t>
            </a:r>
            <a:endParaRPr b="0" lang="en-US" sz="1800" spc="-1" strike="noStrike">
              <a:latin typeface="Arial"/>
            </a:endParaRPr>
          </a:p>
        </p:txBody>
      </p:sp>
      <p:pic>
        <p:nvPicPr>
          <p:cNvPr id="133" name="Immagine 21" descr=""/>
          <p:cNvPicPr/>
          <p:nvPr/>
        </p:nvPicPr>
        <p:blipFill>
          <a:blip r:embed="rId11"/>
          <a:stretch/>
        </p:blipFill>
        <p:spPr>
          <a:xfrm>
            <a:off x="3753360" y="1264320"/>
            <a:ext cx="4733640" cy="3440880"/>
          </a:xfrm>
          <a:prstGeom prst="rect">
            <a:avLst/>
          </a:prstGeom>
          <a:ln>
            <a:noFill/>
          </a:ln>
        </p:spPr>
      </p:pic>
      <p:pic>
        <p:nvPicPr>
          <p:cNvPr id="134" name="Immagine 22" descr=""/>
          <p:cNvPicPr/>
          <p:nvPr/>
        </p:nvPicPr>
        <p:blipFill>
          <a:blip r:embed="rId12"/>
          <a:stretch/>
        </p:blipFill>
        <p:spPr>
          <a:xfrm>
            <a:off x="5324040" y="2426760"/>
            <a:ext cx="1485360" cy="1485360"/>
          </a:xfrm>
          <a:prstGeom prst="rect">
            <a:avLst/>
          </a:prstGeom>
          <a:ln>
            <a:noFill/>
          </a:ln>
        </p:spPr>
      </p:pic>
      <p:sp>
        <p:nvSpPr>
          <p:cNvPr id="135" name="CustomShape 11"/>
          <p:cNvSpPr/>
          <p:nvPr/>
        </p:nvSpPr>
        <p:spPr>
          <a:xfrm>
            <a:off x="2404440" y="2641320"/>
            <a:ext cx="1589400" cy="368640"/>
          </a:xfrm>
          <a:prstGeom prst="rightArrow">
            <a:avLst>
              <a:gd name="adj1" fmla="val 50000"/>
              <a:gd name="adj2" fmla="val 50000"/>
            </a:avLst>
          </a:prstGeom>
          <a:solidFill>
            <a:schemeClr val="accent4"/>
          </a:solidFill>
          <a:ln>
            <a:round/>
          </a:ln>
        </p:spPr>
        <p:style>
          <a:lnRef idx="2">
            <a:schemeClr val="accent1">
              <a:shade val="50000"/>
            </a:schemeClr>
          </a:lnRef>
          <a:fillRef idx="1">
            <a:schemeClr val="accent1"/>
          </a:fillRef>
          <a:effectRef idx="0">
            <a:schemeClr val="accent1"/>
          </a:effectRef>
          <a:fontRef idx="minor"/>
        </p:style>
      </p:sp>
      <p:sp>
        <p:nvSpPr>
          <p:cNvPr id="136" name="CustomShape 12"/>
          <p:cNvSpPr/>
          <p:nvPr/>
        </p:nvSpPr>
        <p:spPr>
          <a:xfrm>
            <a:off x="2404440" y="3578760"/>
            <a:ext cx="1589400" cy="333360"/>
          </a:xfrm>
          <a:prstGeom prst="rightArrow">
            <a:avLst>
              <a:gd name="adj1" fmla="val 50000"/>
              <a:gd name="adj2" fmla="val 50000"/>
            </a:avLst>
          </a:prstGeom>
          <a:solidFill>
            <a:schemeClr val="accent4"/>
          </a:solidFill>
          <a:ln>
            <a:round/>
          </a:ln>
        </p:spPr>
        <p:style>
          <a:lnRef idx="2">
            <a:schemeClr val="accent1">
              <a:shade val="50000"/>
            </a:schemeClr>
          </a:lnRef>
          <a:fillRef idx="1">
            <a:schemeClr val="accent1"/>
          </a:fillRef>
          <a:effectRef idx="0">
            <a:schemeClr val="accent1"/>
          </a:effectRef>
          <a:fontRef idx="minor"/>
        </p:style>
      </p:sp>
      <p:sp>
        <p:nvSpPr>
          <p:cNvPr id="137" name="CustomShape 13"/>
          <p:cNvSpPr/>
          <p:nvPr/>
        </p:nvSpPr>
        <p:spPr>
          <a:xfrm>
            <a:off x="1944000" y="3106800"/>
            <a:ext cx="1843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MQTT Channel</a:t>
            </a:r>
            <a:endParaRPr b="0" lang="en-US" sz="1800" spc="-1" strike="noStrike">
              <a:latin typeface="Arial"/>
            </a:endParaRPr>
          </a:p>
        </p:txBody>
      </p:sp>
      <p:pic>
        <p:nvPicPr>
          <p:cNvPr id="138" name="Immagine 26" descr=""/>
          <p:cNvPicPr/>
          <p:nvPr/>
        </p:nvPicPr>
        <p:blipFill>
          <a:blip r:embed="rId13"/>
          <a:stretch/>
        </p:blipFill>
        <p:spPr>
          <a:xfrm>
            <a:off x="6617880" y="3578760"/>
            <a:ext cx="3043080" cy="1216800"/>
          </a:xfrm>
          <a:prstGeom prst="rect">
            <a:avLst/>
          </a:prstGeom>
          <a:ln>
            <a:noFill/>
          </a:ln>
        </p:spPr>
      </p:pic>
      <p:sp>
        <p:nvSpPr>
          <p:cNvPr id="139" name="CustomShape 14"/>
          <p:cNvSpPr/>
          <p:nvPr/>
        </p:nvSpPr>
        <p:spPr>
          <a:xfrm>
            <a:off x="6678360" y="4880520"/>
            <a:ext cx="2922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ThingsBoard Dashboard</a:t>
            </a:r>
            <a:endParaRPr b="0" lang="en-US" sz="1800" spc="-1" strike="noStrike">
              <a:latin typeface="Arial"/>
            </a:endParaRPr>
          </a:p>
        </p:txBody>
      </p:sp>
      <p:sp>
        <p:nvSpPr>
          <p:cNvPr id="140" name="CustomShape 15"/>
          <p:cNvSpPr/>
          <p:nvPr/>
        </p:nvSpPr>
        <p:spPr>
          <a:xfrm>
            <a:off x="4919760" y="1264320"/>
            <a:ext cx="3035160" cy="28548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41" name="CustomShape 16"/>
          <p:cNvSpPr/>
          <p:nvPr/>
        </p:nvSpPr>
        <p:spPr>
          <a:xfrm>
            <a:off x="4919760" y="1189800"/>
            <a:ext cx="32616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ea typeface="DejaVu Sans"/>
              </a:rPr>
              <a:t>ThingsBoard IoT Platform</a:t>
            </a:r>
            <a:endParaRPr b="0" lang="en-US" sz="1800" spc="-1" strike="noStrike">
              <a:latin typeface="Arial"/>
            </a:endParaRPr>
          </a:p>
        </p:txBody>
      </p:sp>
      <p:pic>
        <p:nvPicPr>
          <p:cNvPr id="142" name="Immagine 30" descr=""/>
          <p:cNvPicPr/>
          <p:nvPr/>
        </p:nvPicPr>
        <p:blipFill>
          <a:blip r:embed="rId14"/>
          <a:stretch/>
        </p:blipFill>
        <p:spPr>
          <a:xfrm>
            <a:off x="11110680" y="3843720"/>
            <a:ext cx="603720" cy="603720"/>
          </a:xfrm>
          <a:prstGeom prst="rect">
            <a:avLst/>
          </a:prstGeom>
          <a:ln>
            <a:noFill/>
          </a:ln>
        </p:spPr>
      </p:pic>
      <p:pic>
        <p:nvPicPr>
          <p:cNvPr id="143" name="Immagine 31" descr=""/>
          <p:cNvPicPr/>
          <p:nvPr/>
        </p:nvPicPr>
        <p:blipFill>
          <a:blip r:embed="rId15"/>
          <a:stretch/>
        </p:blipFill>
        <p:spPr>
          <a:xfrm>
            <a:off x="11157480" y="5010480"/>
            <a:ext cx="603720" cy="603720"/>
          </a:xfrm>
          <a:prstGeom prst="rect">
            <a:avLst/>
          </a:prstGeom>
          <a:ln>
            <a:noFill/>
          </a:ln>
        </p:spPr>
      </p:pic>
      <p:pic>
        <p:nvPicPr>
          <p:cNvPr id="144" name="Immagine 32" descr=""/>
          <p:cNvPicPr/>
          <p:nvPr/>
        </p:nvPicPr>
        <p:blipFill>
          <a:blip r:embed="rId16"/>
          <a:stretch/>
        </p:blipFill>
        <p:spPr>
          <a:xfrm>
            <a:off x="9926640" y="5675760"/>
            <a:ext cx="603720" cy="603720"/>
          </a:xfrm>
          <a:prstGeom prst="rect">
            <a:avLst/>
          </a:prstGeom>
          <a:ln>
            <a:noFill/>
          </a:ln>
        </p:spPr>
      </p:pic>
      <p:sp>
        <p:nvSpPr>
          <p:cNvPr id="145" name="CustomShape 17"/>
          <p:cNvSpPr/>
          <p:nvPr/>
        </p:nvSpPr>
        <p:spPr>
          <a:xfrm rot="10800000">
            <a:off x="11893320" y="4488480"/>
            <a:ext cx="977760" cy="20016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46" name="CustomShape 18"/>
          <p:cNvSpPr/>
          <p:nvPr/>
        </p:nvSpPr>
        <p:spPr>
          <a:xfrm rot="12061800">
            <a:off x="9860760" y="4866840"/>
            <a:ext cx="1260720" cy="19332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47" name="CustomShape 19"/>
          <p:cNvSpPr/>
          <p:nvPr/>
        </p:nvSpPr>
        <p:spPr>
          <a:xfrm rot="14502600">
            <a:off x="9459720" y="5182560"/>
            <a:ext cx="707400" cy="22356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90c226"/>
                </a:solidFill>
                <a:latin typeface="Trebuchet MS"/>
              </a:rPr>
              <a:t>Implementation</a:t>
            </a:r>
            <a:endParaRPr b="0" lang="en-US" sz="4400" spc="-1" strike="noStrike">
              <a:latin typeface="Arial"/>
            </a:endParaRPr>
          </a:p>
        </p:txBody>
      </p:sp>
      <p:sp>
        <p:nvSpPr>
          <p:cNvPr id="149" name="CustomShape 2"/>
          <p:cNvSpPr/>
          <p:nvPr/>
        </p:nvSpPr>
        <p:spPr>
          <a:xfrm>
            <a:off x="828720" y="1930320"/>
            <a:ext cx="8829000" cy="265032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2400" spc="-1" strike="noStrike">
                <a:solidFill>
                  <a:srgbClr val="000000"/>
                </a:solidFill>
                <a:latin typeface="Trebuchet MS"/>
                <a:ea typeface="DejaVu Sans"/>
              </a:rPr>
              <a:t>The sensors and environmental stations are simulated by a simple program done with Node.js</a:t>
            </a:r>
            <a:endParaRPr b="0" lang="en-US" sz="2400" spc="-1" strike="noStrike">
              <a:latin typeface="Arial"/>
            </a:endParaRPr>
          </a:p>
          <a:p>
            <a:pPr>
              <a:lnSpc>
                <a:spcPct val="100000"/>
              </a:lnSpc>
            </a:pPr>
            <a:endParaRPr b="0" lang="en-US" sz="2400" spc="-1" strike="noStrike">
              <a:latin typeface="Arial"/>
            </a:endParaRPr>
          </a:p>
          <a:p>
            <a:pPr marL="285840" indent="-285120">
              <a:lnSpc>
                <a:spcPct val="100000"/>
              </a:lnSpc>
              <a:buClr>
                <a:srgbClr val="000000"/>
              </a:buClr>
              <a:buFont typeface="Arial"/>
              <a:buChar char="•"/>
            </a:pPr>
            <a:r>
              <a:rPr b="0" lang="en-US" sz="2400" spc="-1" strike="noStrike">
                <a:solidFill>
                  <a:srgbClr val="000000"/>
                </a:solidFill>
                <a:latin typeface="Trebuchet MS"/>
                <a:ea typeface="DejaVu Sans"/>
              </a:rPr>
              <a:t>ThingsBoard IoT platform collects data through the MQTT channel (MQTT broker integrated in the platform) and shows it on its dashboard, which is public so that anyone could check it out.</a:t>
            </a: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43960" y="258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rPr>
              <a:t>Technology: MQTT Protocol</a:t>
            </a:r>
            <a:endParaRPr b="0" lang="en-US" sz="3600" spc="-1" strike="noStrike">
              <a:latin typeface="Arial"/>
            </a:endParaRPr>
          </a:p>
        </p:txBody>
      </p:sp>
      <p:sp>
        <p:nvSpPr>
          <p:cNvPr id="151" name="CustomShape 2"/>
          <p:cNvSpPr/>
          <p:nvPr/>
        </p:nvSpPr>
        <p:spPr>
          <a:xfrm>
            <a:off x="258840" y="918720"/>
            <a:ext cx="9775080" cy="1461600"/>
          </a:xfrm>
          <a:prstGeom prst="rect">
            <a:avLst/>
          </a:prstGeom>
          <a:noFill/>
          <a:ln>
            <a:noFill/>
          </a:ln>
        </p:spPr>
        <p:style>
          <a:lnRef idx="0"/>
          <a:fillRef idx="0"/>
          <a:effectRef idx="0"/>
          <a:fontRef idx="minor"/>
        </p:style>
        <p:txBody>
          <a:bodyPr wrap="none" lIns="90000" rIns="90000" tIns="45000" bIns="45000"/>
          <a:p>
            <a:pPr marL="285840" indent="-285120">
              <a:lnSpc>
                <a:spcPct val="100000"/>
              </a:lnSpc>
              <a:buClr>
                <a:srgbClr val="000000"/>
              </a:buClr>
              <a:buFont typeface="Arial"/>
              <a:buChar char="•"/>
            </a:pPr>
            <a:r>
              <a:rPr b="0" lang="en-US" sz="1800" spc="-1" strike="noStrike">
                <a:solidFill>
                  <a:srgbClr val="000000"/>
                </a:solidFill>
                <a:latin typeface="Trebuchet MS"/>
                <a:ea typeface="DejaVu Sans"/>
              </a:rPr>
              <a:t>MQTT is a machine-to-machine connectivity protocol, designed to be lightweight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and work well even in situations where little resources are provided.</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Because of this, it’s ideal for sensor communication.</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Trebuchet MS"/>
                <a:ea typeface="DejaVu Sans"/>
              </a:rPr>
              <a:t>It’s based on the publish subscriber paradigm </a:t>
            </a:r>
            <a:endParaRPr b="0" lang="en-US" sz="1800" spc="-1" strike="noStrike">
              <a:latin typeface="Arial"/>
            </a:endParaRPr>
          </a:p>
        </p:txBody>
      </p:sp>
      <p:pic>
        <p:nvPicPr>
          <p:cNvPr id="152" name="Immagine 4" descr=""/>
          <p:cNvPicPr/>
          <p:nvPr/>
        </p:nvPicPr>
        <p:blipFill>
          <a:blip r:embed="rId1"/>
          <a:stretch/>
        </p:blipFill>
        <p:spPr>
          <a:xfrm>
            <a:off x="1610640" y="2535840"/>
            <a:ext cx="6694560" cy="3851640"/>
          </a:xfrm>
          <a:prstGeom prst="rect">
            <a:avLst/>
          </a:prstGeom>
          <a:ln>
            <a:solidFill>
              <a:schemeClr val="accent1"/>
            </a:solid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71520" y="333360"/>
            <a:ext cx="8596080" cy="1320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4400" spc="-1" strike="noStrike">
                <a:solidFill>
                  <a:srgbClr val="90c226"/>
                </a:solidFill>
                <a:latin typeface="Trebuchet MS"/>
              </a:rPr>
              <a:t>Technology: Node.js</a:t>
            </a:r>
            <a:endParaRPr b="0" lang="en-US" sz="4400" spc="-1" strike="noStrike">
              <a:latin typeface="Arial"/>
            </a:endParaRPr>
          </a:p>
        </p:txBody>
      </p:sp>
      <p:pic>
        <p:nvPicPr>
          <p:cNvPr id="154" name="Immagine 3" descr=""/>
          <p:cNvPicPr/>
          <p:nvPr/>
        </p:nvPicPr>
        <p:blipFill>
          <a:blip r:embed="rId1"/>
          <a:stretch/>
        </p:blipFill>
        <p:spPr>
          <a:xfrm>
            <a:off x="5585760" y="1828800"/>
            <a:ext cx="4343760" cy="2656800"/>
          </a:xfrm>
          <a:prstGeom prst="rect">
            <a:avLst/>
          </a:prstGeom>
          <a:ln>
            <a:noFill/>
          </a:ln>
        </p:spPr>
      </p:pic>
      <p:sp>
        <p:nvSpPr>
          <p:cNvPr id="155" name="CustomShape 2"/>
          <p:cNvSpPr/>
          <p:nvPr/>
        </p:nvSpPr>
        <p:spPr>
          <a:xfrm>
            <a:off x="371520" y="1485720"/>
            <a:ext cx="4733280" cy="42048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1800" spc="-1" strike="noStrike">
                <a:solidFill>
                  <a:srgbClr val="000000"/>
                </a:solidFill>
                <a:latin typeface="Trebuchet MS"/>
                <a:ea typeface="DejaVu Sans"/>
              </a:rPr>
              <a:t>Node.js is a JavaScript runtime environment that uses V8 JavaScript Engine (which makes it very smooth and powerful).</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Trebuchet MS"/>
                <a:ea typeface="DejaVu Sans"/>
              </a:rPr>
              <a:t>It’s run in a single process, without creating a new thread for every connection. In general, it’s thought for an asynchronous and event-driven programming style.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Trebuchet MS"/>
                <a:ea typeface="DejaVu Sans"/>
              </a:rPr>
              <a:t>It’s very popular, and has a huge amount of frameworks and libraries.</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rPr>
              <a:t>Technology: ThingsBoard</a:t>
            </a:r>
            <a:endParaRPr b="0" lang="en-US" sz="3600" spc="-1" strike="noStrike">
              <a:latin typeface="Arial"/>
            </a:endParaRPr>
          </a:p>
        </p:txBody>
      </p:sp>
      <p:pic>
        <p:nvPicPr>
          <p:cNvPr id="157" name="Immagine 3" descr=""/>
          <p:cNvPicPr/>
          <p:nvPr/>
        </p:nvPicPr>
        <p:blipFill>
          <a:blip r:embed="rId1"/>
          <a:stretch/>
        </p:blipFill>
        <p:spPr>
          <a:xfrm>
            <a:off x="1001160" y="1930320"/>
            <a:ext cx="2818800" cy="2818800"/>
          </a:xfrm>
          <a:prstGeom prst="rect">
            <a:avLst/>
          </a:prstGeom>
          <a:ln>
            <a:noFill/>
          </a:ln>
        </p:spPr>
      </p:pic>
      <p:sp>
        <p:nvSpPr>
          <p:cNvPr id="158" name="CustomShape 2"/>
          <p:cNvSpPr/>
          <p:nvPr/>
        </p:nvSpPr>
        <p:spPr>
          <a:xfrm>
            <a:off x="4572000" y="1724040"/>
            <a:ext cx="4701240" cy="405324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2000" spc="-1" strike="noStrike">
                <a:solidFill>
                  <a:srgbClr val="000000"/>
                </a:solidFill>
                <a:latin typeface="Trebuchet MS"/>
                <a:ea typeface="DejaVu Sans"/>
              </a:rPr>
              <a:t>ThingsBoard is an open-source IoT platform to collect, process, visualize data and manage devices.</a:t>
            </a:r>
            <a:endParaRPr b="0" lang="en-US" sz="2000" spc="-1" strike="noStrike">
              <a:latin typeface="Arial"/>
            </a:endParaRPr>
          </a:p>
          <a:p>
            <a:pPr>
              <a:lnSpc>
                <a:spcPct val="100000"/>
              </a:lnSpc>
            </a:pPr>
            <a:endParaRPr b="0" lang="en-US" sz="2000" spc="-1" strike="noStrike">
              <a:latin typeface="Arial"/>
            </a:endParaRPr>
          </a:p>
          <a:p>
            <a:pPr marL="285840" indent="-285120">
              <a:lnSpc>
                <a:spcPct val="100000"/>
              </a:lnSpc>
              <a:buClr>
                <a:srgbClr val="000000"/>
              </a:buClr>
              <a:buFont typeface="Arial"/>
              <a:buChar char="•"/>
            </a:pPr>
            <a:r>
              <a:rPr b="0" lang="en-US" sz="2000" spc="-1" strike="noStrike">
                <a:solidFill>
                  <a:srgbClr val="000000"/>
                </a:solidFill>
                <a:latin typeface="Trebuchet MS"/>
                <a:ea typeface="DejaVu Sans"/>
              </a:rPr>
              <a:t>Enables connectivity through standard IoT protocols like CoAP, HTTP, MQTT and supports cloud deployment.</a:t>
            </a:r>
            <a:endParaRPr b="0" lang="en-US" sz="2000" spc="-1" strike="noStrike">
              <a:latin typeface="Arial"/>
            </a:endParaRPr>
          </a:p>
          <a:p>
            <a:pPr>
              <a:lnSpc>
                <a:spcPct val="100000"/>
              </a:lnSpc>
            </a:pPr>
            <a:endParaRPr b="0" lang="en-US" sz="2000" spc="-1" strike="noStrike">
              <a:latin typeface="Arial"/>
            </a:endParaRPr>
          </a:p>
          <a:p>
            <a:pPr marL="285840" indent="-285120">
              <a:lnSpc>
                <a:spcPct val="100000"/>
              </a:lnSpc>
              <a:buClr>
                <a:srgbClr val="000000"/>
              </a:buClr>
              <a:buFont typeface="Arial"/>
              <a:buChar char="•"/>
            </a:pPr>
            <a:r>
              <a:rPr b="0" lang="en-US" sz="2000" spc="-1" strike="noStrike">
                <a:solidFill>
                  <a:srgbClr val="000000"/>
                </a:solidFill>
                <a:latin typeface="Trebuchet MS"/>
                <a:ea typeface="DejaVu Sans"/>
              </a:rPr>
              <a:t>The pillars of this platform are scalability, fault-tolerance and performance.</a:t>
            </a: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4400" spc="-1" strike="noStrike">
                <a:solidFill>
                  <a:srgbClr val="90c226"/>
                </a:solidFill>
                <a:latin typeface="Trebuchet MS"/>
              </a:rPr>
              <a:t>References</a:t>
            </a:r>
            <a:endParaRPr b="0" lang="en-US" sz="4400" spc="-1" strike="noStrike">
              <a:latin typeface="Arial"/>
            </a:endParaRPr>
          </a:p>
        </p:txBody>
      </p:sp>
      <p:sp>
        <p:nvSpPr>
          <p:cNvPr id="160" name="CustomShape 2"/>
          <p:cNvSpPr/>
          <p:nvPr/>
        </p:nvSpPr>
        <p:spPr>
          <a:xfrm>
            <a:off x="1634400" y="1809720"/>
            <a:ext cx="5853960" cy="2101680"/>
          </a:xfrm>
          <a:prstGeom prst="rect">
            <a:avLst/>
          </a:prstGeom>
          <a:noFill/>
          <a:ln>
            <a:noFill/>
          </a:ln>
        </p:spPr>
        <p:style>
          <a:lnRef idx="0"/>
          <a:fillRef idx="0"/>
          <a:effectRef idx="0"/>
          <a:fontRef idx="minor"/>
        </p:style>
        <p:txBody>
          <a:bodyPr wrap="none" lIns="90000" rIns="90000" tIns="45000" bIns="45000"/>
          <a:p>
            <a:pPr marL="285840" indent="-285120">
              <a:lnSpc>
                <a:spcPct val="100000"/>
              </a:lnSpc>
              <a:buClr>
                <a:srgbClr val="000000"/>
              </a:buClr>
              <a:buFont typeface="Arial"/>
              <a:buChar char="•"/>
            </a:pPr>
            <a:r>
              <a:rPr b="0" lang="en-US" sz="2400" spc="-1" strike="noStrike">
                <a:solidFill>
                  <a:srgbClr val="000000"/>
                </a:solidFill>
                <a:latin typeface="Trebuchet MS"/>
                <a:ea typeface="DejaVu Sans"/>
              </a:rPr>
              <a:t>Node.js: </a:t>
            </a:r>
            <a:r>
              <a:rPr b="0" lang="en-US" sz="2400" spc="-1" strike="noStrike" u="sng">
                <a:solidFill>
                  <a:srgbClr val="99ca3c"/>
                </a:solidFill>
                <a:uFillTx/>
                <a:latin typeface="Trebuchet MS"/>
                <a:ea typeface="DejaVu Sans"/>
                <a:hlinkClick r:id="rId1"/>
              </a:rPr>
              <a:t>https://nodejs.org/en</a:t>
            </a:r>
            <a:endParaRPr b="0" lang="en-US" sz="2400" spc="-1" strike="noStrike">
              <a:latin typeface="Arial"/>
            </a:endParaRPr>
          </a:p>
          <a:p>
            <a:pPr>
              <a:lnSpc>
                <a:spcPct val="100000"/>
              </a:lnSpc>
            </a:pPr>
            <a:endParaRPr b="0" lang="en-US" sz="2400" spc="-1" strike="noStrike">
              <a:latin typeface="Arial"/>
            </a:endParaRPr>
          </a:p>
          <a:p>
            <a:pPr marL="285840" indent="-285120">
              <a:lnSpc>
                <a:spcPct val="100000"/>
              </a:lnSpc>
              <a:buClr>
                <a:srgbClr val="000000"/>
              </a:buClr>
              <a:buFont typeface="Arial"/>
              <a:buChar char="•"/>
            </a:pPr>
            <a:r>
              <a:rPr b="0" lang="en-US" sz="2400" spc="-1" strike="noStrike">
                <a:solidFill>
                  <a:srgbClr val="000000"/>
                </a:solidFill>
                <a:latin typeface="Trebuchet MS"/>
                <a:ea typeface="DejaVu Sans"/>
              </a:rPr>
              <a:t>MQTT: </a:t>
            </a:r>
            <a:r>
              <a:rPr b="0" lang="en-US" sz="2400" spc="-1" strike="noStrike" u="sng">
                <a:solidFill>
                  <a:srgbClr val="99ca3c"/>
                </a:solidFill>
                <a:uFillTx/>
                <a:latin typeface="Trebuchet MS"/>
                <a:ea typeface="DejaVu Sans"/>
                <a:hlinkClick r:id="rId2"/>
              </a:rPr>
              <a:t>https://mqtt.org/</a:t>
            </a:r>
            <a:endParaRPr b="0" lang="en-US" sz="2400" spc="-1" strike="noStrike">
              <a:latin typeface="Arial"/>
            </a:endParaRPr>
          </a:p>
          <a:p>
            <a:pPr>
              <a:lnSpc>
                <a:spcPct val="100000"/>
              </a:lnSpc>
            </a:pPr>
            <a:endParaRPr b="0" lang="en-US" sz="2400" spc="-1" strike="noStrike">
              <a:latin typeface="Arial"/>
            </a:endParaRPr>
          </a:p>
          <a:p>
            <a:pPr marL="285840" indent="-285120">
              <a:lnSpc>
                <a:spcPct val="100000"/>
              </a:lnSpc>
              <a:buClr>
                <a:srgbClr val="000000"/>
              </a:buClr>
              <a:buFont typeface="Arial"/>
              <a:buChar char="•"/>
            </a:pPr>
            <a:r>
              <a:rPr b="0" lang="en-US" sz="2400" spc="-1" strike="noStrike">
                <a:solidFill>
                  <a:srgbClr val="000000"/>
                </a:solidFill>
                <a:latin typeface="Trebuchet MS"/>
                <a:ea typeface="DejaVu Sans"/>
              </a:rPr>
              <a:t>ThingsBoard: </a:t>
            </a:r>
            <a:r>
              <a:rPr b="0" lang="en-US" sz="2400" spc="-1" strike="noStrike" u="sng">
                <a:solidFill>
                  <a:srgbClr val="99ca3c"/>
                </a:solidFill>
                <a:uFillTx/>
                <a:latin typeface="Trebuchet MS"/>
                <a:ea typeface="DejaVu Sans"/>
                <a:hlinkClick r:id="rId3"/>
              </a:rPr>
              <a:t>https://thingsboard.io</a:t>
            </a: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91640" y="2333520"/>
            <a:ext cx="8596080" cy="1320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5400" spc="-1" strike="noStrike">
                <a:solidFill>
                  <a:srgbClr val="90c226"/>
                </a:solidFill>
                <a:latin typeface="Trebuchet MS"/>
              </a:rPr>
              <a:t>Thank you for you attention!</a:t>
            </a:r>
            <a:endParaRPr b="0" lang="en-US" sz="5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148</TotalTime>
  <Application>LibreOffice/6.0.7.3$Linux_X86_64 LibreOffice_project/00m0$Build-3</Application>
  <Words>374</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2020-03-25T15:45:03Z</dcterms:created>
  <dc:creator>pc</dc:creator>
  <dc:description/>
  <dc:language>en-US</dc:language>
  <cp:lastModifiedBy/>
  <dcterms:modified xsi:type="dcterms:W3CDTF">2020-03-26T02:14:58Z</dcterms:modified>
  <cp:revision>15</cp:revision>
  <dc:subject/>
  <dc:title>Environmental Station Monitoring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