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6"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qtt.org/" TargetMode="External"/><Relationship Id="rId2" Type="http://schemas.openxmlformats.org/officeDocument/2006/relationships/hyperlink" Target="http://riot-os.org/"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639D1E-FA97-4241-BDD8-0372A9B13DAD}"/>
              </a:ext>
            </a:extLst>
          </p:cNvPr>
          <p:cNvSpPr>
            <a:spLocks noGrp="1"/>
          </p:cNvSpPr>
          <p:nvPr>
            <p:ph type="ctrTitle"/>
          </p:nvPr>
        </p:nvSpPr>
        <p:spPr/>
        <p:txBody>
          <a:bodyPr/>
          <a:lstStyle/>
          <a:p>
            <a:r>
              <a:rPr lang="it-IT" dirty="0" err="1"/>
              <a:t>Environmental</a:t>
            </a:r>
            <a:r>
              <a:rPr lang="it-IT" dirty="0"/>
              <a:t> Station Monitoring System</a:t>
            </a:r>
          </a:p>
        </p:txBody>
      </p:sp>
      <p:sp>
        <p:nvSpPr>
          <p:cNvPr id="3" name="Sottotitolo 2">
            <a:extLst>
              <a:ext uri="{FF2B5EF4-FFF2-40B4-BE49-F238E27FC236}">
                <a16:creationId xmlns:a16="http://schemas.microsoft.com/office/drawing/2014/main" id="{FE4BE058-7CD1-41CB-815A-CDCAE17890A1}"/>
              </a:ext>
            </a:extLst>
          </p:cNvPr>
          <p:cNvSpPr>
            <a:spLocks noGrp="1"/>
          </p:cNvSpPr>
          <p:nvPr>
            <p:ph type="subTitle" idx="1"/>
          </p:nvPr>
        </p:nvSpPr>
        <p:spPr/>
        <p:txBody>
          <a:bodyPr/>
          <a:lstStyle/>
          <a:p>
            <a:r>
              <a:rPr lang="it-IT" dirty="0"/>
              <a:t>Made with </a:t>
            </a:r>
            <a:r>
              <a:rPr lang="it-IT" dirty="0" err="1"/>
              <a:t>ThingsBoard</a:t>
            </a:r>
            <a:r>
              <a:rPr lang="it-IT" dirty="0"/>
              <a:t> and RIOT OS</a:t>
            </a:r>
          </a:p>
        </p:txBody>
      </p:sp>
    </p:spTree>
    <p:extLst>
      <p:ext uri="{BB962C8B-B14F-4D97-AF65-F5344CB8AC3E}">
        <p14:creationId xmlns:p14="http://schemas.microsoft.com/office/powerpoint/2010/main" val="367709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87601-1CB1-4176-9EBE-D2DBFBBDEFD2}"/>
              </a:ext>
            </a:extLst>
          </p:cNvPr>
          <p:cNvSpPr>
            <a:spLocks noGrp="1"/>
          </p:cNvSpPr>
          <p:nvPr>
            <p:ph type="title"/>
          </p:nvPr>
        </p:nvSpPr>
        <p:spPr/>
        <p:txBody>
          <a:bodyPr>
            <a:normAutofit/>
          </a:bodyPr>
          <a:lstStyle/>
          <a:p>
            <a:r>
              <a:rPr lang="en-US" sz="4400" dirty="0"/>
              <a:t>References</a:t>
            </a:r>
          </a:p>
        </p:txBody>
      </p:sp>
      <p:sp>
        <p:nvSpPr>
          <p:cNvPr id="3" name="CasellaDiTesto 2">
            <a:extLst>
              <a:ext uri="{FF2B5EF4-FFF2-40B4-BE49-F238E27FC236}">
                <a16:creationId xmlns:a16="http://schemas.microsoft.com/office/drawing/2014/main" id="{75B578CD-2959-4BE6-8CBE-D15BBECC1CB6}"/>
              </a:ext>
            </a:extLst>
          </p:cNvPr>
          <p:cNvSpPr txBox="1"/>
          <p:nvPr/>
        </p:nvSpPr>
        <p:spPr>
          <a:xfrm>
            <a:off x="781050" y="1819275"/>
            <a:ext cx="9055684"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a:t>RIOT OS: </a:t>
            </a:r>
            <a:r>
              <a:rPr lang="en-US" sz="2400" u="sng" dirty="0">
                <a:solidFill>
                  <a:schemeClr val="accent1"/>
                </a:solidFill>
                <a:hlinkClick r:id="rId2"/>
              </a:rPr>
              <a:t>http://riot-os.org/</a:t>
            </a:r>
            <a:endParaRPr lang="en-US" sz="2400" u="sng" dirty="0">
              <a:solidFill>
                <a:schemeClr val="accent1"/>
              </a:solidFill>
            </a:endParaRPr>
          </a:p>
          <a:p>
            <a:endParaRPr lang="en-US" sz="2400" u="sng" dirty="0">
              <a:solidFill>
                <a:schemeClr val="accent1"/>
              </a:solidFill>
            </a:endParaRPr>
          </a:p>
          <a:p>
            <a:pPr marL="285750" indent="-285750">
              <a:buFont typeface="Arial" panose="020B0604020202020204" pitchFamily="34" charset="0"/>
              <a:buChar char="•"/>
            </a:pPr>
            <a:r>
              <a:rPr lang="en-US" sz="2400" dirty="0"/>
              <a:t>MQTT/MQTT-SN: </a:t>
            </a:r>
            <a:r>
              <a:rPr lang="en-US" sz="2400" dirty="0">
                <a:hlinkClick r:id="rId3"/>
              </a:rPr>
              <a:t>https://mqtt.org/</a:t>
            </a:r>
            <a:endParaRPr lang="en-US" sz="2400" dirty="0"/>
          </a:p>
          <a:p>
            <a:endParaRPr lang="en-US" sz="2400" dirty="0"/>
          </a:p>
          <a:p>
            <a:pPr marL="342900" indent="-342900">
              <a:buFont typeface="Arial" panose="020B0604020202020204" pitchFamily="34" charset="0"/>
              <a:buChar char="•"/>
            </a:pPr>
            <a:r>
              <a:rPr lang="en-US" sz="2400" dirty="0" err="1"/>
              <a:t>Mosquitto</a:t>
            </a:r>
            <a:r>
              <a:rPr lang="en-US" sz="2400" dirty="0"/>
              <a:t> RSMB: </a:t>
            </a:r>
            <a:r>
              <a:rPr lang="en-US" sz="2400" u="sng" dirty="0">
                <a:solidFill>
                  <a:schemeClr val="accent1"/>
                </a:solidFill>
              </a:rPr>
              <a:t>https://github.com/eclipse/mosquitto.rsmb</a:t>
            </a:r>
          </a:p>
          <a:p>
            <a:pPr marL="457200" indent="-45720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ThingsBoard</a:t>
            </a:r>
            <a:r>
              <a:rPr lang="en-US" sz="2400" dirty="0"/>
              <a:t>: </a:t>
            </a:r>
            <a:r>
              <a:rPr lang="en-US" sz="2400" u="sng" dirty="0">
                <a:solidFill>
                  <a:schemeClr val="accent1"/>
                </a:solidFill>
              </a:rPr>
              <a:t>https://thingsboard.io</a:t>
            </a:r>
          </a:p>
        </p:txBody>
      </p:sp>
    </p:spTree>
    <p:extLst>
      <p:ext uri="{BB962C8B-B14F-4D97-AF65-F5344CB8AC3E}">
        <p14:creationId xmlns:p14="http://schemas.microsoft.com/office/powerpoint/2010/main" val="232504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42F73-479A-4BB7-B314-A5C0137D6525}"/>
              </a:ext>
            </a:extLst>
          </p:cNvPr>
          <p:cNvSpPr>
            <a:spLocks noGrp="1"/>
          </p:cNvSpPr>
          <p:nvPr>
            <p:ph type="title"/>
          </p:nvPr>
        </p:nvSpPr>
        <p:spPr>
          <a:xfrm>
            <a:off x="791634" y="2333625"/>
            <a:ext cx="8596668" cy="1320800"/>
          </a:xfrm>
        </p:spPr>
        <p:txBody>
          <a:bodyPr>
            <a:normAutofit fontScale="90000"/>
          </a:bodyPr>
          <a:lstStyle/>
          <a:p>
            <a:r>
              <a:rPr lang="en-US" sz="5400" dirty="0"/>
              <a:t>Thank you for you attention!</a:t>
            </a:r>
          </a:p>
        </p:txBody>
      </p:sp>
    </p:spTree>
    <p:extLst>
      <p:ext uri="{BB962C8B-B14F-4D97-AF65-F5344CB8AC3E}">
        <p14:creationId xmlns:p14="http://schemas.microsoft.com/office/powerpoint/2010/main" val="417882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2CC6D-C86D-422B-8BD9-4A45396A04B1}"/>
              </a:ext>
            </a:extLst>
          </p:cNvPr>
          <p:cNvSpPr>
            <a:spLocks noGrp="1"/>
          </p:cNvSpPr>
          <p:nvPr>
            <p:ph type="title"/>
          </p:nvPr>
        </p:nvSpPr>
        <p:spPr/>
        <p:txBody>
          <a:bodyPr/>
          <a:lstStyle/>
          <a:p>
            <a:r>
              <a:rPr lang="it-IT" dirty="0" err="1"/>
              <a:t>Main</a:t>
            </a:r>
            <a:r>
              <a:rPr lang="it-IT" dirty="0"/>
              <a:t> idea</a:t>
            </a:r>
          </a:p>
        </p:txBody>
      </p:sp>
      <p:sp>
        <p:nvSpPr>
          <p:cNvPr id="3" name="CasellaDiTesto 2">
            <a:extLst>
              <a:ext uri="{FF2B5EF4-FFF2-40B4-BE49-F238E27FC236}">
                <a16:creationId xmlns:a16="http://schemas.microsoft.com/office/drawing/2014/main" id="{5D1A6C1C-FF35-4F43-8D6B-2781C54DC733}"/>
              </a:ext>
            </a:extLst>
          </p:cNvPr>
          <p:cNvSpPr txBox="1"/>
          <p:nvPr/>
        </p:nvSpPr>
        <p:spPr>
          <a:xfrm>
            <a:off x="677334" y="1685925"/>
            <a:ext cx="9246249" cy="3693319"/>
          </a:xfrm>
          <a:prstGeom prst="rect">
            <a:avLst/>
          </a:prstGeom>
          <a:noFill/>
        </p:spPr>
        <p:txBody>
          <a:bodyPr wrap="none" rtlCol="0">
            <a:spAutoFit/>
          </a:bodyPr>
          <a:lstStyle/>
          <a:p>
            <a:pPr marL="285750" indent="-285750">
              <a:buFont typeface="Arial" panose="020B0604020202020204" pitchFamily="34" charset="0"/>
              <a:buChar char="•"/>
            </a:pPr>
            <a:r>
              <a:rPr lang="it-IT" dirty="0" err="1"/>
              <a:t>We</a:t>
            </a:r>
            <a:r>
              <a:rPr lang="it-IT" dirty="0"/>
              <a:t> </a:t>
            </a:r>
            <a:r>
              <a:rPr lang="it-IT" dirty="0" err="1"/>
              <a:t>want</a:t>
            </a:r>
            <a:r>
              <a:rPr lang="it-IT" dirty="0"/>
              <a:t> to monitor 2 </a:t>
            </a:r>
            <a:r>
              <a:rPr lang="it-IT" dirty="0" err="1"/>
              <a:t>environmental</a:t>
            </a:r>
            <a:r>
              <a:rPr lang="it-IT" dirty="0"/>
              <a:t> stations, </a:t>
            </a:r>
            <a:r>
              <a:rPr lang="it-IT" dirty="0" err="1"/>
              <a:t>each</a:t>
            </a:r>
            <a:r>
              <a:rPr lang="it-IT" dirty="0"/>
              <a:t> with 5 </a:t>
            </a:r>
            <a:r>
              <a:rPr lang="it-IT" dirty="0" err="1"/>
              <a:t>sensors</a:t>
            </a:r>
            <a:r>
              <a:rPr lang="it-IT" dirty="0"/>
              <a:t>:</a:t>
            </a:r>
          </a:p>
          <a:p>
            <a:pPr lvl="1"/>
            <a:r>
              <a:rPr lang="it-IT" dirty="0"/>
              <a:t>- </a:t>
            </a:r>
            <a:r>
              <a:rPr lang="it-IT" dirty="0" err="1"/>
              <a:t>Temperaure</a:t>
            </a:r>
            <a:r>
              <a:rPr lang="it-IT" dirty="0"/>
              <a:t> (- 50 … 50 °C)</a:t>
            </a:r>
          </a:p>
          <a:p>
            <a:pPr lvl="1"/>
            <a:r>
              <a:rPr lang="it-IT" dirty="0"/>
              <a:t>- </a:t>
            </a:r>
            <a:r>
              <a:rPr lang="it-IT" dirty="0" err="1"/>
              <a:t>Humidity</a:t>
            </a:r>
            <a:r>
              <a:rPr lang="it-IT" dirty="0"/>
              <a:t> (0 … 100 %)</a:t>
            </a:r>
          </a:p>
          <a:p>
            <a:pPr lvl="1"/>
            <a:r>
              <a:rPr lang="it-IT" dirty="0"/>
              <a:t>- Wind </a:t>
            </a:r>
            <a:r>
              <a:rPr lang="it-IT" dirty="0" err="1"/>
              <a:t>Direction</a:t>
            </a:r>
            <a:r>
              <a:rPr lang="it-IT" dirty="0"/>
              <a:t> (0 … 360 Degrees)</a:t>
            </a:r>
          </a:p>
          <a:p>
            <a:pPr lvl="1"/>
            <a:r>
              <a:rPr lang="it-IT" dirty="0"/>
              <a:t>- Wind </a:t>
            </a:r>
            <a:r>
              <a:rPr lang="it-IT" dirty="0" err="1"/>
              <a:t>Intensity</a:t>
            </a:r>
            <a:r>
              <a:rPr lang="it-IT" dirty="0"/>
              <a:t> (0 … 100 m/s)</a:t>
            </a:r>
          </a:p>
          <a:p>
            <a:pPr lvl="1"/>
            <a:r>
              <a:rPr lang="it-IT" dirty="0"/>
              <a:t>- </a:t>
            </a:r>
            <a:r>
              <a:rPr lang="it-IT" dirty="0" err="1"/>
              <a:t>Rain</a:t>
            </a:r>
            <a:r>
              <a:rPr lang="it-IT" dirty="0"/>
              <a:t> </a:t>
            </a:r>
            <a:r>
              <a:rPr lang="it-IT" dirty="0" err="1"/>
              <a:t>Height</a:t>
            </a:r>
            <a:r>
              <a:rPr lang="it-IT" dirty="0"/>
              <a:t> (0 … 50  mm/h)</a:t>
            </a:r>
          </a:p>
          <a:p>
            <a:endParaRPr lang="it-IT" dirty="0"/>
          </a:p>
          <a:p>
            <a:endParaRPr lang="it-IT" dirty="0"/>
          </a:p>
          <a:p>
            <a:pPr marL="285750" indent="-285750">
              <a:buFont typeface="Arial" panose="020B0604020202020204" pitchFamily="34" charset="0"/>
              <a:buChar char="•"/>
            </a:pPr>
            <a:r>
              <a:rPr lang="it-IT" dirty="0" err="1"/>
              <a:t>We</a:t>
            </a:r>
            <a:r>
              <a:rPr lang="it-IT" dirty="0"/>
              <a:t> </a:t>
            </a:r>
            <a:r>
              <a:rPr lang="it-IT" dirty="0" err="1"/>
              <a:t>send</a:t>
            </a:r>
            <a:r>
              <a:rPr lang="it-IT" dirty="0"/>
              <a:t> the data via MQTT-SN to a broker, </a:t>
            </a:r>
            <a:r>
              <a:rPr lang="it-IT" dirty="0" err="1"/>
              <a:t>which</a:t>
            </a:r>
            <a:r>
              <a:rPr lang="it-IT" dirty="0"/>
              <a:t> </a:t>
            </a:r>
            <a:r>
              <a:rPr lang="it-IT" dirty="0" err="1"/>
              <a:t>will</a:t>
            </a:r>
            <a:r>
              <a:rPr lang="it-IT" dirty="0"/>
              <a:t> </a:t>
            </a:r>
            <a:r>
              <a:rPr lang="it-IT" dirty="0" err="1"/>
              <a:t>then</a:t>
            </a:r>
            <a:r>
              <a:rPr lang="it-IT" dirty="0"/>
              <a:t> </a:t>
            </a:r>
            <a:r>
              <a:rPr lang="it-IT" dirty="0" err="1"/>
              <a:t>forward</a:t>
            </a:r>
            <a:r>
              <a:rPr lang="it-IT" dirty="0"/>
              <a:t> the </a:t>
            </a:r>
            <a:r>
              <a:rPr lang="it-IT" dirty="0" err="1"/>
              <a:t>messages</a:t>
            </a:r>
            <a:r>
              <a:rPr lang="it-IT" dirty="0"/>
              <a:t> to </a:t>
            </a:r>
          </a:p>
          <a:p>
            <a:r>
              <a:rPr lang="it-IT" dirty="0"/>
              <a:t>    </a:t>
            </a:r>
            <a:r>
              <a:rPr lang="it-IT" dirty="0" err="1"/>
              <a:t>ThingsBoard</a:t>
            </a:r>
            <a:r>
              <a:rPr lang="it-IT" dirty="0"/>
              <a:t> </a:t>
            </a:r>
            <a:r>
              <a:rPr lang="it-IT" dirty="0" err="1"/>
              <a:t>through</a:t>
            </a:r>
            <a:r>
              <a:rPr lang="it-IT" dirty="0"/>
              <a:t> an MQTT </a:t>
            </a:r>
            <a:r>
              <a:rPr lang="it-IT" dirty="0" err="1"/>
              <a:t>channel</a:t>
            </a:r>
            <a:r>
              <a:rPr lang="it-IT"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it-IT" dirty="0" err="1"/>
              <a:t>We</a:t>
            </a:r>
            <a:r>
              <a:rPr lang="it-IT" dirty="0"/>
              <a:t> </a:t>
            </a:r>
            <a:r>
              <a:rPr lang="en-US" dirty="0"/>
              <a:t>visualize</a:t>
            </a:r>
            <a:r>
              <a:rPr lang="it-IT" dirty="0"/>
              <a:t> the data making </a:t>
            </a:r>
            <a:r>
              <a:rPr lang="it-IT" dirty="0" err="1"/>
              <a:t>it</a:t>
            </a:r>
            <a:r>
              <a:rPr lang="it-IT" dirty="0"/>
              <a:t> </a:t>
            </a:r>
            <a:r>
              <a:rPr lang="it-IT" dirty="0" err="1"/>
              <a:t>visible</a:t>
            </a:r>
            <a:r>
              <a:rPr lang="it-IT" dirty="0"/>
              <a:t> to </a:t>
            </a:r>
            <a:r>
              <a:rPr lang="it-IT" dirty="0" err="1"/>
              <a:t>anyone</a:t>
            </a:r>
            <a:r>
              <a:rPr lang="it-IT" dirty="0"/>
              <a:t> </a:t>
            </a:r>
            <a:r>
              <a:rPr lang="it-IT" dirty="0" err="1"/>
              <a:t>who’d</a:t>
            </a:r>
            <a:r>
              <a:rPr lang="it-IT" dirty="0"/>
              <a:t> like to.</a:t>
            </a:r>
          </a:p>
          <a:p>
            <a:endParaRPr lang="it-IT" dirty="0"/>
          </a:p>
        </p:txBody>
      </p:sp>
    </p:spTree>
    <p:extLst>
      <p:ext uri="{BB962C8B-B14F-4D97-AF65-F5344CB8AC3E}">
        <p14:creationId xmlns:p14="http://schemas.microsoft.com/office/powerpoint/2010/main" val="305616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ttangolo con angoli arrotondati 49">
            <a:extLst>
              <a:ext uri="{FF2B5EF4-FFF2-40B4-BE49-F238E27FC236}">
                <a16:creationId xmlns:a16="http://schemas.microsoft.com/office/drawing/2014/main" id="{1FC49B14-7680-4A7E-BB9E-82BDCA8A42D5}"/>
              </a:ext>
            </a:extLst>
          </p:cNvPr>
          <p:cNvSpPr/>
          <p:nvPr/>
        </p:nvSpPr>
        <p:spPr>
          <a:xfrm>
            <a:off x="3682136" y="5398578"/>
            <a:ext cx="1340376" cy="284715"/>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ttangolo 47">
            <a:extLst>
              <a:ext uri="{FF2B5EF4-FFF2-40B4-BE49-F238E27FC236}">
                <a16:creationId xmlns:a16="http://schemas.microsoft.com/office/drawing/2014/main" id="{0BC399F4-71D1-4FE5-A3B0-1ACB93252FEF}"/>
              </a:ext>
            </a:extLst>
          </p:cNvPr>
          <p:cNvSpPr/>
          <p:nvPr/>
        </p:nvSpPr>
        <p:spPr>
          <a:xfrm>
            <a:off x="3743078" y="4082870"/>
            <a:ext cx="1204668" cy="1153823"/>
          </a:xfrm>
          <a:prstGeom prst="rect">
            <a:avLst/>
          </a:prstGeom>
          <a:solidFill>
            <a:srgbClr val="FFFFCC"/>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ttangolo con angoli arrotondati 44">
            <a:extLst>
              <a:ext uri="{FF2B5EF4-FFF2-40B4-BE49-F238E27FC236}">
                <a16:creationId xmlns:a16="http://schemas.microsoft.com/office/drawing/2014/main" id="{AF9EB9CF-1645-466E-ACEE-2E5EC69AD319}"/>
              </a:ext>
            </a:extLst>
          </p:cNvPr>
          <p:cNvSpPr/>
          <p:nvPr/>
        </p:nvSpPr>
        <p:spPr>
          <a:xfrm>
            <a:off x="368034" y="3419536"/>
            <a:ext cx="1794552" cy="240556"/>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ttangolo con angoli arrotondati 40">
            <a:extLst>
              <a:ext uri="{FF2B5EF4-FFF2-40B4-BE49-F238E27FC236}">
                <a16:creationId xmlns:a16="http://schemas.microsoft.com/office/drawing/2014/main" id="{C39B5AD3-58EF-4552-B57A-C97C2D396E18}"/>
              </a:ext>
            </a:extLst>
          </p:cNvPr>
          <p:cNvSpPr/>
          <p:nvPr/>
        </p:nvSpPr>
        <p:spPr>
          <a:xfrm>
            <a:off x="2345132" y="2267438"/>
            <a:ext cx="1864918" cy="304470"/>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e 38">
            <a:extLst>
              <a:ext uri="{FF2B5EF4-FFF2-40B4-BE49-F238E27FC236}">
                <a16:creationId xmlns:a16="http://schemas.microsoft.com/office/drawing/2014/main" id="{B3F520A5-01AC-4F99-920E-C510038CCFC0}"/>
              </a:ext>
            </a:extLst>
          </p:cNvPr>
          <p:cNvSpPr/>
          <p:nvPr/>
        </p:nvSpPr>
        <p:spPr>
          <a:xfrm>
            <a:off x="2290952" y="2599605"/>
            <a:ext cx="2043507" cy="1816524"/>
          </a:xfrm>
          <a:prstGeom prst="ellipse">
            <a:avLst/>
          </a:prstGeom>
          <a:solidFill>
            <a:srgbClr val="FF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F5BD7D-AC83-4FD5-B9AC-81B0D2751D7B}"/>
              </a:ext>
            </a:extLst>
          </p:cNvPr>
          <p:cNvSpPr>
            <a:spLocks noGrp="1"/>
          </p:cNvSpPr>
          <p:nvPr>
            <p:ph type="title"/>
          </p:nvPr>
        </p:nvSpPr>
        <p:spPr>
          <a:xfrm>
            <a:off x="486833" y="93917"/>
            <a:ext cx="9771591" cy="577690"/>
          </a:xfrm>
        </p:spPr>
        <p:txBody>
          <a:bodyPr>
            <a:noAutofit/>
          </a:bodyPr>
          <a:lstStyle/>
          <a:p>
            <a:pPr algn="ctr"/>
            <a:r>
              <a:rPr lang="it-IT" sz="4400" dirty="0"/>
              <a:t>Architecture</a:t>
            </a:r>
          </a:p>
        </p:txBody>
      </p:sp>
      <p:sp>
        <p:nvSpPr>
          <p:cNvPr id="3" name="Rettangolo con angoli arrotondati 2">
            <a:extLst>
              <a:ext uri="{FF2B5EF4-FFF2-40B4-BE49-F238E27FC236}">
                <a16:creationId xmlns:a16="http://schemas.microsoft.com/office/drawing/2014/main" id="{3D3DF308-E291-42B5-9045-0C183E2F0704}"/>
              </a:ext>
            </a:extLst>
          </p:cNvPr>
          <p:cNvSpPr/>
          <p:nvPr/>
        </p:nvSpPr>
        <p:spPr>
          <a:xfrm>
            <a:off x="8118500" y="256203"/>
            <a:ext cx="2499530" cy="369332"/>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4BE5B4FE-F035-461D-B22B-5A29E007A4F7}"/>
              </a:ext>
            </a:extLst>
          </p:cNvPr>
          <p:cNvSpPr/>
          <p:nvPr/>
        </p:nvSpPr>
        <p:spPr>
          <a:xfrm>
            <a:off x="5458252" y="4371535"/>
            <a:ext cx="1590040" cy="273971"/>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con angoli arrotondati 5">
            <a:extLst>
              <a:ext uri="{FF2B5EF4-FFF2-40B4-BE49-F238E27FC236}">
                <a16:creationId xmlns:a16="http://schemas.microsoft.com/office/drawing/2014/main" id="{B32A6FD4-B2E6-437A-B744-96F137111D4F}"/>
              </a:ext>
            </a:extLst>
          </p:cNvPr>
          <p:cNvSpPr/>
          <p:nvPr/>
        </p:nvSpPr>
        <p:spPr>
          <a:xfrm>
            <a:off x="368034" y="6402280"/>
            <a:ext cx="2666011" cy="334106"/>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con angoli arrotondati 6">
            <a:extLst>
              <a:ext uri="{FF2B5EF4-FFF2-40B4-BE49-F238E27FC236}">
                <a16:creationId xmlns:a16="http://schemas.microsoft.com/office/drawing/2014/main" id="{4DE35F21-D2D1-4455-B6EB-056B3F3DCAFC}"/>
              </a:ext>
            </a:extLst>
          </p:cNvPr>
          <p:cNvSpPr/>
          <p:nvPr/>
        </p:nvSpPr>
        <p:spPr>
          <a:xfrm>
            <a:off x="197090" y="426953"/>
            <a:ext cx="2570761" cy="41004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4CBDB301-194C-42F2-99F0-56436EC6BDFE}"/>
              </a:ext>
            </a:extLst>
          </p:cNvPr>
          <p:cNvSpPr/>
          <p:nvPr/>
        </p:nvSpPr>
        <p:spPr>
          <a:xfrm>
            <a:off x="486833" y="4506875"/>
            <a:ext cx="1675753" cy="181652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5EF92DA4-2D90-4623-9BE2-08CFA260E651}"/>
              </a:ext>
            </a:extLst>
          </p:cNvPr>
          <p:cNvSpPr/>
          <p:nvPr/>
        </p:nvSpPr>
        <p:spPr>
          <a:xfrm>
            <a:off x="325171" y="944462"/>
            <a:ext cx="1673276" cy="1816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965B6C73-A9E2-4CE4-8744-12FB9F49A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1" y="1096764"/>
            <a:ext cx="535469" cy="357426"/>
          </a:xfrm>
          <a:prstGeom prst="rect">
            <a:avLst/>
          </a:prstGeom>
          <a:ln>
            <a:solidFill>
              <a:schemeClr val="tx1"/>
            </a:solidFill>
          </a:ln>
        </p:spPr>
      </p:pic>
      <p:pic>
        <p:nvPicPr>
          <p:cNvPr id="11" name="Immagine 10">
            <a:extLst>
              <a:ext uri="{FF2B5EF4-FFF2-40B4-BE49-F238E27FC236}">
                <a16:creationId xmlns:a16="http://schemas.microsoft.com/office/drawing/2014/main" id="{05C9BB2F-709F-4991-8DE4-8A8B1EA2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1" y="1687314"/>
            <a:ext cx="535469" cy="357426"/>
          </a:xfrm>
          <a:prstGeom prst="rect">
            <a:avLst/>
          </a:prstGeom>
          <a:ln>
            <a:solidFill>
              <a:schemeClr val="tx1"/>
            </a:solidFill>
          </a:ln>
        </p:spPr>
      </p:pic>
      <p:pic>
        <p:nvPicPr>
          <p:cNvPr id="12" name="Immagine 11">
            <a:extLst>
              <a:ext uri="{FF2B5EF4-FFF2-40B4-BE49-F238E27FC236}">
                <a16:creationId xmlns:a16="http://schemas.microsoft.com/office/drawing/2014/main" id="{27AB0E84-9549-47F3-A8CD-131A87762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36" y="1096764"/>
            <a:ext cx="535469" cy="357426"/>
          </a:xfrm>
          <a:prstGeom prst="rect">
            <a:avLst/>
          </a:prstGeom>
          <a:ln>
            <a:solidFill>
              <a:schemeClr val="tx1"/>
            </a:solidFill>
          </a:ln>
        </p:spPr>
      </p:pic>
      <p:pic>
        <p:nvPicPr>
          <p:cNvPr id="13" name="Immagine 12">
            <a:extLst>
              <a:ext uri="{FF2B5EF4-FFF2-40B4-BE49-F238E27FC236}">
                <a16:creationId xmlns:a16="http://schemas.microsoft.com/office/drawing/2014/main" id="{3975F538-6271-41C9-97CE-53D661CC0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35" y="1687313"/>
            <a:ext cx="535469" cy="357426"/>
          </a:xfrm>
          <a:prstGeom prst="rect">
            <a:avLst/>
          </a:prstGeom>
          <a:ln>
            <a:solidFill>
              <a:schemeClr val="tx1"/>
            </a:solidFill>
          </a:ln>
        </p:spPr>
      </p:pic>
      <p:pic>
        <p:nvPicPr>
          <p:cNvPr id="14" name="Immagine 13">
            <a:extLst>
              <a:ext uri="{FF2B5EF4-FFF2-40B4-BE49-F238E27FC236}">
                <a16:creationId xmlns:a16="http://schemas.microsoft.com/office/drawing/2014/main" id="{7C969461-80F8-4635-B0F2-133AA7190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29" y="2244760"/>
            <a:ext cx="535469" cy="357426"/>
          </a:xfrm>
          <a:prstGeom prst="rect">
            <a:avLst/>
          </a:prstGeom>
          <a:ln>
            <a:solidFill>
              <a:schemeClr val="tx1"/>
            </a:solidFill>
          </a:ln>
        </p:spPr>
      </p:pic>
      <p:sp>
        <p:nvSpPr>
          <p:cNvPr id="15" name="CasellaDiTesto 14">
            <a:extLst>
              <a:ext uri="{FF2B5EF4-FFF2-40B4-BE49-F238E27FC236}">
                <a16:creationId xmlns:a16="http://schemas.microsoft.com/office/drawing/2014/main" id="{2DDAF526-890F-422A-8539-33B3AA3809B6}"/>
              </a:ext>
            </a:extLst>
          </p:cNvPr>
          <p:cNvSpPr txBox="1"/>
          <p:nvPr/>
        </p:nvSpPr>
        <p:spPr>
          <a:xfrm>
            <a:off x="159323" y="459698"/>
            <a:ext cx="2433871" cy="369332"/>
          </a:xfrm>
          <a:prstGeom prst="rect">
            <a:avLst/>
          </a:prstGeom>
          <a:noFill/>
        </p:spPr>
        <p:txBody>
          <a:bodyPr wrap="none" rtlCol="0">
            <a:spAutoFit/>
          </a:bodyPr>
          <a:lstStyle/>
          <a:p>
            <a:r>
              <a:rPr lang="it-IT" dirty="0" err="1"/>
              <a:t>Environmental</a:t>
            </a:r>
            <a:r>
              <a:rPr lang="it-IT" dirty="0"/>
              <a:t> Station 1</a:t>
            </a:r>
          </a:p>
        </p:txBody>
      </p:sp>
      <p:pic>
        <p:nvPicPr>
          <p:cNvPr id="16" name="Immagine 15">
            <a:extLst>
              <a:ext uri="{FF2B5EF4-FFF2-40B4-BE49-F238E27FC236}">
                <a16:creationId xmlns:a16="http://schemas.microsoft.com/office/drawing/2014/main" id="{C279482F-E6F1-4173-8D79-E6A3E1469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39" y="4692207"/>
            <a:ext cx="540113" cy="360526"/>
          </a:xfrm>
          <a:prstGeom prst="rect">
            <a:avLst/>
          </a:prstGeom>
          <a:ln>
            <a:solidFill>
              <a:schemeClr val="tx1"/>
            </a:solidFill>
          </a:ln>
        </p:spPr>
      </p:pic>
      <p:pic>
        <p:nvPicPr>
          <p:cNvPr id="17" name="Immagine 16">
            <a:extLst>
              <a:ext uri="{FF2B5EF4-FFF2-40B4-BE49-F238E27FC236}">
                <a16:creationId xmlns:a16="http://schemas.microsoft.com/office/drawing/2014/main" id="{6ACD2AD4-503F-4F85-8173-812EA3203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39" y="5282757"/>
            <a:ext cx="540113" cy="360526"/>
          </a:xfrm>
          <a:prstGeom prst="rect">
            <a:avLst/>
          </a:prstGeom>
          <a:ln>
            <a:solidFill>
              <a:schemeClr val="tx1"/>
            </a:solidFill>
          </a:ln>
        </p:spPr>
      </p:pic>
      <p:pic>
        <p:nvPicPr>
          <p:cNvPr id="18" name="Immagine 17">
            <a:extLst>
              <a:ext uri="{FF2B5EF4-FFF2-40B4-BE49-F238E27FC236}">
                <a16:creationId xmlns:a16="http://schemas.microsoft.com/office/drawing/2014/main" id="{0F124889-3567-4395-8D70-944E6C2CB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64" y="4692207"/>
            <a:ext cx="540113" cy="360526"/>
          </a:xfrm>
          <a:prstGeom prst="rect">
            <a:avLst/>
          </a:prstGeom>
          <a:ln>
            <a:solidFill>
              <a:schemeClr val="tx1"/>
            </a:solidFill>
          </a:ln>
        </p:spPr>
      </p:pic>
      <p:pic>
        <p:nvPicPr>
          <p:cNvPr id="19" name="Immagine 18">
            <a:extLst>
              <a:ext uri="{FF2B5EF4-FFF2-40B4-BE49-F238E27FC236}">
                <a16:creationId xmlns:a16="http://schemas.microsoft.com/office/drawing/2014/main" id="{69B043C4-ABFC-4556-9800-BA946B1B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63" y="5282757"/>
            <a:ext cx="540113" cy="360526"/>
          </a:xfrm>
          <a:prstGeom prst="rect">
            <a:avLst/>
          </a:prstGeom>
          <a:ln>
            <a:solidFill>
              <a:schemeClr val="tx1"/>
            </a:solidFill>
          </a:ln>
        </p:spPr>
      </p:pic>
      <p:pic>
        <p:nvPicPr>
          <p:cNvPr id="20" name="Immagine 19">
            <a:extLst>
              <a:ext uri="{FF2B5EF4-FFF2-40B4-BE49-F238E27FC236}">
                <a16:creationId xmlns:a16="http://schemas.microsoft.com/office/drawing/2014/main" id="{3E05BB94-6071-485F-A09A-01AF66598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57" y="5840203"/>
            <a:ext cx="540113" cy="360526"/>
          </a:xfrm>
          <a:prstGeom prst="rect">
            <a:avLst/>
          </a:prstGeom>
          <a:ln>
            <a:solidFill>
              <a:schemeClr val="tx1"/>
            </a:solidFill>
          </a:ln>
        </p:spPr>
      </p:pic>
      <p:sp>
        <p:nvSpPr>
          <p:cNvPr id="21" name="CasellaDiTesto 20">
            <a:extLst>
              <a:ext uri="{FF2B5EF4-FFF2-40B4-BE49-F238E27FC236}">
                <a16:creationId xmlns:a16="http://schemas.microsoft.com/office/drawing/2014/main" id="{8B9ACFCE-8429-42D8-9DDA-DE67B94AA64E}"/>
              </a:ext>
            </a:extLst>
          </p:cNvPr>
          <p:cNvSpPr txBox="1"/>
          <p:nvPr/>
        </p:nvSpPr>
        <p:spPr>
          <a:xfrm>
            <a:off x="325171" y="6394751"/>
            <a:ext cx="2751736" cy="369332"/>
          </a:xfrm>
          <a:prstGeom prst="rect">
            <a:avLst/>
          </a:prstGeom>
          <a:noFill/>
          <a:ln>
            <a:noFill/>
          </a:ln>
        </p:spPr>
        <p:txBody>
          <a:bodyPr wrap="square" rtlCol="0">
            <a:spAutoFit/>
          </a:bodyPr>
          <a:lstStyle/>
          <a:p>
            <a:r>
              <a:rPr lang="it-IT" dirty="0" err="1"/>
              <a:t>Environmental</a:t>
            </a:r>
            <a:r>
              <a:rPr lang="it-IT" dirty="0"/>
              <a:t> Station 2</a:t>
            </a:r>
          </a:p>
        </p:txBody>
      </p:sp>
      <p:pic>
        <p:nvPicPr>
          <p:cNvPr id="22" name="Immagine 21">
            <a:extLst>
              <a:ext uri="{FF2B5EF4-FFF2-40B4-BE49-F238E27FC236}">
                <a16:creationId xmlns:a16="http://schemas.microsoft.com/office/drawing/2014/main" id="{D915B418-F6E2-4709-9893-0B13EF9BA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298" y="836444"/>
            <a:ext cx="4734315" cy="3441669"/>
          </a:xfrm>
          <a:prstGeom prst="rect">
            <a:avLst/>
          </a:prstGeom>
        </p:spPr>
      </p:pic>
      <p:pic>
        <p:nvPicPr>
          <p:cNvPr id="23" name="Immagine 22">
            <a:extLst>
              <a:ext uri="{FF2B5EF4-FFF2-40B4-BE49-F238E27FC236}">
                <a16:creationId xmlns:a16="http://schemas.microsoft.com/office/drawing/2014/main" id="{3C9FAAB3-1D7C-4F1C-982C-939DAF671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05" y="1933636"/>
            <a:ext cx="1485900" cy="1485900"/>
          </a:xfrm>
          <a:prstGeom prst="rect">
            <a:avLst/>
          </a:prstGeom>
        </p:spPr>
      </p:pic>
      <p:sp>
        <p:nvSpPr>
          <p:cNvPr id="24" name="Freccia a destra 23">
            <a:extLst>
              <a:ext uri="{FF2B5EF4-FFF2-40B4-BE49-F238E27FC236}">
                <a16:creationId xmlns:a16="http://schemas.microsoft.com/office/drawing/2014/main" id="{6C31D65D-C94E-4C20-8C49-4DF53C3CA170}"/>
              </a:ext>
            </a:extLst>
          </p:cNvPr>
          <p:cNvSpPr/>
          <p:nvPr/>
        </p:nvSpPr>
        <p:spPr>
          <a:xfrm rot="19521444">
            <a:off x="4984295" y="4072377"/>
            <a:ext cx="798702" cy="261719"/>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CasellaDiTesto 25">
            <a:extLst>
              <a:ext uri="{FF2B5EF4-FFF2-40B4-BE49-F238E27FC236}">
                <a16:creationId xmlns:a16="http://schemas.microsoft.com/office/drawing/2014/main" id="{A52F16EF-3596-4F3F-A7A6-2FDAE7606BD7}"/>
              </a:ext>
            </a:extLst>
          </p:cNvPr>
          <p:cNvSpPr txBox="1"/>
          <p:nvPr/>
        </p:nvSpPr>
        <p:spPr>
          <a:xfrm>
            <a:off x="5447299" y="4307121"/>
            <a:ext cx="1580304" cy="369332"/>
          </a:xfrm>
          <a:prstGeom prst="rect">
            <a:avLst/>
          </a:prstGeom>
          <a:noFill/>
        </p:spPr>
        <p:txBody>
          <a:bodyPr wrap="none" rtlCol="0">
            <a:spAutoFit/>
          </a:bodyPr>
          <a:lstStyle/>
          <a:p>
            <a:r>
              <a:rPr lang="it-IT" dirty="0"/>
              <a:t>MQTT Channel</a:t>
            </a:r>
          </a:p>
        </p:txBody>
      </p:sp>
      <p:pic>
        <p:nvPicPr>
          <p:cNvPr id="27" name="Immagine 26">
            <a:extLst>
              <a:ext uri="{FF2B5EF4-FFF2-40B4-BE49-F238E27FC236}">
                <a16:creationId xmlns:a16="http://schemas.microsoft.com/office/drawing/2014/main" id="{259FDFAD-E154-4726-A784-AEC17E8A1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1584" y="764331"/>
            <a:ext cx="3043658" cy="1217463"/>
          </a:xfrm>
          <a:prstGeom prst="rect">
            <a:avLst/>
          </a:prstGeom>
        </p:spPr>
      </p:pic>
      <p:sp>
        <p:nvSpPr>
          <p:cNvPr id="28" name="CasellaDiTesto 27">
            <a:extLst>
              <a:ext uri="{FF2B5EF4-FFF2-40B4-BE49-F238E27FC236}">
                <a16:creationId xmlns:a16="http://schemas.microsoft.com/office/drawing/2014/main" id="{96219417-2A60-4CDB-801D-3001AB466829}"/>
              </a:ext>
            </a:extLst>
          </p:cNvPr>
          <p:cNvSpPr txBox="1"/>
          <p:nvPr/>
        </p:nvSpPr>
        <p:spPr>
          <a:xfrm>
            <a:off x="8098372" y="250751"/>
            <a:ext cx="2499530" cy="369332"/>
          </a:xfrm>
          <a:prstGeom prst="rect">
            <a:avLst/>
          </a:prstGeom>
          <a:noFill/>
        </p:spPr>
        <p:txBody>
          <a:bodyPr wrap="none" rtlCol="0">
            <a:spAutoFit/>
          </a:bodyPr>
          <a:lstStyle/>
          <a:p>
            <a:r>
              <a:rPr lang="it-IT" dirty="0" err="1"/>
              <a:t>ThingsBoard</a:t>
            </a:r>
            <a:r>
              <a:rPr lang="it-IT" dirty="0"/>
              <a:t> Dashboard</a:t>
            </a:r>
          </a:p>
        </p:txBody>
      </p:sp>
      <p:sp>
        <p:nvSpPr>
          <p:cNvPr id="29" name="Rettangolo con angoli arrotondati 28">
            <a:extLst>
              <a:ext uri="{FF2B5EF4-FFF2-40B4-BE49-F238E27FC236}">
                <a16:creationId xmlns:a16="http://schemas.microsoft.com/office/drawing/2014/main" id="{2BE17D53-6DAE-42DB-8565-7314201DD550}"/>
              </a:ext>
            </a:extLst>
          </p:cNvPr>
          <p:cNvSpPr/>
          <p:nvPr/>
        </p:nvSpPr>
        <p:spPr>
          <a:xfrm>
            <a:off x="4919588" y="1264334"/>
            <a:ext cx="2805187" cy="286304"/>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1E51066B-8655-409F-B5EE-463C202672DB}"/>
              </a:ext>
            </a:extLst>
          </p:cNvPr>
          <p:cNvSpPr txBox="1"/>
          <p:nvPr/>
        </p:nvSpPr>
        <p:spPr>
          <a:xfrm>
            <a:off x="4919588" y="1226359"/>
            <a:ext cx="2805187" cy="373043"/>
          </a:xfrm>
          <a:prstGeom prst="rect">
            <a:avLst/>
          </a:prstGeom>
          <a:noFill/>
        </p:spPr>
        <p:txBody>
          <a:bodyPr wrap="square" rtlCol="0">
            <a:spAutoFit/>
          </a:bodyPr>
          <a:lstStyle/>
          <a:p>
            <a:r>
              <a:rPr lang="it-IT" dirty="0" err="1"/>
              <a:t>ThingsBoard</a:t>
            </a:r>
            <a:r>
              <a:rPr lang="it-IT" dirty="0"/>
              <a:t> IoT Platform</a:t>
            </a:r>
          </a:p>
        </p:txBody>
      </p:sp>
      <p:pic>
        <p:nvPicPr>
          <p:cNvPr id="31" name="Immagine 30">
            <a:extLst>
              <a:ext uri="{FF2B5EF4-FFF2-40B4-BE49-F238E27FC236}">
                <a16:creationId xmlns:a16="http://schemas.microsoft.com/office/drawing/2014/main" id="{5A8D6DF6-4D4A-4A65-B4AD-00A2283A3F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02905" y="150987"/>
            <a:ext cx="604523" cy="604523"/>
          </a:xfrm>
          <a:prstGeom prst="rect">
            <a:avLst/>
          </a:prstGeom>
        </p:spPr>
      </p:pic>
      <p:pic>
        <p:nvPicPr>
          <p:cNvPr id="32" name="Immagine 31">
            <a:extLst>
              <a:ext uri="{FF2B5EF4-FFF2-40B4-BE49-F238E27FC236}">
                <a16:creationId xmlns:a16="http://schemas.microsoft.com/office/drawing/2014/main" id="{B702B040-47FB-4397-8973-CD3277F83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46933" y="1092760"/>
            <a:ext cx="604523" cy="604523"/>
          </a:xfrm>
          <a:prstGeom prst="rect">
            <a:avLst/>
          </a:prstGeom>
        </p:spPr>
      </p:pic>
      <p:pic>
        <p:nvPicPr>
          <p:cNvPr id="33" name="Immagine 32">
            <a:extLst>
              <a:ext uri="{FF2B5EF4-FFF2-40B4-BE49-F238E27FC236}">
                <a16:creationId xmlns:a16="http://schemas.microsoft.com/office/drawing/2014/main" id="{1103FD1D-7113-48C4-8FA8-7BACD0E2BA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9782" y="2254431"/>
            <a:ext cx="604523" cy="604523"/>
          </a:xfrm>
          <a:prstGeom prst="rect">
            <a:avLst/>
          </a:prstGeom>
        </p:spPr>
      </p:pic>
      <p:sp>
        <p:nvSpPr>
          <p:cNvPr id="34" name="Freccia a destra 33">
            <a:extLst>
              <a:ext uri="{FF2B5EF4-FFF2-40B4-BE49-F238E27FC236}">
                <a16:creationId xmlns:a16="http://schemas.microsoft.com/office/drawing/2014/main" id="{6ECC51BA-0F00-4A63-802E-FC1C0383B564}"/>
              </a:ext>
            </a:extLst>
          </p:cNvPr>
          <p:cNvSpPr/>
          <p:nvPr/>
        </p:nvSpPr>
        <p:spPr>
          <a:xfrm rot="9398036">
            <a:off x="11017405" y="658240"/>
            <a:ext cx="417256" cy="212179"/>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CABF6383-C5E4-4713-B7BE-3B5FF7A3E1DB}"/>
              </a:ext>
            </a:extLst>
          </p:cNvPr>
          <p:cNvSpPr/>
          <p:nvPr/>
        </p:nvSpPr>
        <p:spPr>
          <a:xfrm rot="10800000">
            <a:off x="11004843" y="1359583"/>
            <a:ext cx="398062" cy="239819"/>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5A904DD9-241F-43F0-8E4A-749E047E99E2}"/>
              </a:ext>
            </a:extLst>
          </p:cNvPr>
          <p:cNvSpPr/>
          <p:nvPr/>
        </p:nvSpPr>
        <p:spPr>
          <a:xfrm rot="13503196">
            <a:off x="11030284" y="2147290"/>
            <a:ext cx="408703" cy="240296"/>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8" name="Immagine 37">
            <a:extLst>
              <a:ext uri="{FF2B5EF4-FFF2-40B4-BE49-F238E27FC236}">
                <a16:creationId xmlns:a16="http://schemas.microsoft.com/office/drawing/2014/main" id="{8F31F26E-373C-4FD5-8221-96040A11071F}"/>
              </a:ext>
            </a:extLst>
          </p:cNvPr>
          <p:cNvPicPr>
            <a:picLocks noChangeAspect="1"/>
          </p:cNvPicPr>
          <p:nvPr/>
        </p:nvPicPr>
        <p:blipFill>
          <a:blip r:embed="rId7"/>
          <a:stretch>
            <a:fillRect/>
          </a:stretch>
        </p:blipFill>
        <p:spPr>
          <a:xfrm>
            <a:off x="2593194" y="2799147"/>
            <a:ext cx="1439025" cy="1417440"/>
          </a:xfrm>
          <a:prstGeom prst="rect">
            <a:avLst/>
          </a:prstGeom>
        </p:spPr>
      </p:pic>
      <p:sp>
        <p:nvSpPr>
          <p:cNvPr id="40" name="CasellaDiTesto 39">
            <a:extLst>
              <a:ext uri="{FF2B5EF4-FFF2-40B4-BE49-F238E27FC236}">
                <a16:creationId xmlns:a16="http://schemas.microsoft.com/office/drawing/2014/main" id="{323DF3CD-59B5-4FDD-8847-877150B8CAFC}"/>
              </a:ext>
            </a:extLst>
          </p:cNvPr>
          <p:cNvSpPr txBox="1"/>
          <p:nvPr/>
        </p:nvSpPr>
        <p:spPr>
          <a:xfrm>
            <a:off x="2345132" y="2222301"/>
            <a:ext cx="1935145" cy="369332"/>
          </a:xfrm>
          <a:prstGeom prst="rect">
            <a:avLst/>
          </a:prstGeom>
          <a:noFill/>
        </p:spPr>
        <p:txBody>
          <a:bodyPr wrap="none" rtlCol="0">
            <a:spAutoFit/>
          </a:bodyPr>
          <a:lstStyle/>
          <a:p>
            <a:r>
              <a:rPr lang="en-US" dirty="0" err="1"/>
              <a:t>Mosquitto</a:t>
            </a:r>
            <a:r>
              <a:rPr lang="en-US" dirty="0"/>
              <a:t> broker</a:t>
            </a:r>
          </a:p>
        </p:txBody>
      </p:sp>
      <p:sp>
        <p:nvSpPr>
          <p:cNvPr id="42" name="Freccia in giù 41">
            <a:extLst>
              <a:ext uri="{FF2B5EF4-FFF2-40B4-BE49-F238E27FC236}">
                <a16:creationId xmlns:a16="http://schemas.microsoft.com/office/drawing/2014/main" id="{F2411683-B763-4997-B6DB-84ECC9788415}"/>
              </a:ext>
            </a:extLst>
          </p:cNvPr>
          <p:cNvSpPr/>
          <p:nvPr/>
        </p:nvSpPr>
        <p:spPr>
          <a:xfrm rot="18840768">
            <a:off x="2009866" y="2755547"/>
            <a:ext cx="285046" cy="410049"/>
          </a:xfrm>
          <a:prstGeom prst="downArrow">
            <a:avLst/>
          </a:prstGeom>
          <a:solidFill>
            <a:srgbClr val="FF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ccia in giù 42">
            <a:extLst>
              <a:ext uri="{FF2B5EF4-FFF2-40B4-BE49-F238E27FC236}">
                <a16:creationId xmlns:a16="http://schemas.microsoft.com/office/drawing/2014/main" id="{4A9303B1-3E98-4AF0-B3B8-E6F5216ED41E}"/>
              </a:ext>
            </a:extLst>
          </p:cNvPr>
          <p:cNvSpPr/>
          <p:nvPr/>
        </p:nvSpPr>
        <p:spPr>
          <a:xfrm rot="13008991">
            <a:off x="2391333" y="4358746"/>
            <a:ext cx="256467" cy="479998"/>
          </a:xfrm>
          <a:prstGeom prst="downArrow">
            <a:avLst/>
          </a:prstGeom>
          <a:solidFill>
            <a:srgbClr val="FFCCF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asellaDiTesto 43">
            <a:extLst>
              <a:ext uri="{FF2B5EF4-FFF2-40B4-BE49-F238E27FC236}">
                <a16:creationId xmlns:a16="http://schemas.microsoft.com/office/drawing/2014/main" id="{7F699BBE-A85A-4903-8A48-85E550BAB426}"/>
              </a:ext>
            </a:extLst>
          </p:cNvPr>
          <p:cNvSpPr txBox="1"/>
          <p:nvPr/>
        </p:nvSpPr>
        <p:spPr>
          <a:xfrm>
            <a:off x="325171" y="3321538"/>
            <a:ext cx="1906291" cy="338554"/>
          </a:xfrm>
          <a:prstGeom prst="rect">
            <a:avLst/>
          </a:prstGeom>
          <a:noFill/>
        </p:spPr>
        <p:txBody>
          <a:bodyPr wrap="none" rtlCol="0">
            <a:spAutoFit/>
          </a:bodyPr>
          <a:lstStyle/>
          <a:p>
            <a:r>
              <a:rPr lang="en-US" sz="1600" dirty="0"/>
              <a:t>MQTT-SN Messages</a:t>
            </a:r>
          </a:p>
        </p:txBody>
      </p:sp>
      <p:pic>
        <p:nvPicPr>
          <p:cNvPr id="47" name="Immagine 46">
            <a:extLst>
              <a:ext uri="{FF2B5EF4-FFF2-40B4-BE49-F238E27FC236}">
                <a16:creationId xmlns:a16="http://schemas.microsoft.com/office/drawing/2014/main" id="{A95F0F3A-946C-4D27-9C05-50EC13FB386C}"/>
              </a:ext>
            </a:extLst>
          </p:cNvPr>
          <p:cNvPicPr>
            <a:picLocks noChangeAspect="1"/>
          </p:cNvPicPr>
          <p:nvPr/>
        </p:nvPicPr>
        <p:blipFill>
          <a:blip r:embed="rId8"/>
          <a:stretch>
            <a:fillRect/>
          </a:stretch>
        </p:blipFill>
        <p:spPr>
          <a:xfrm>
            <a:off x="3749990" y="4118137"/>
            <a:ext cx="1204668" cy="1204668"/>
          </a:xfrm>
          <a:prstGeom prst="rect">
            <a:avLst/>
          </a:prstGeom>
          <a:ln>
            <a:noFill/>
          </a:ln>
        </p:spPr>
      </p:pic>
      <p:sp>
        <p:nvSpPr>
          <p:cNvPr id="49" name="CasellaDiTesto 48">
            <a:extLst>
              <a:ext uri="{FF2B5EF4-FFF2-40B4-BE49-F238E27FC236}">
                <a16:creationId xmlns:a16="http://schemas.microsoft.com/office/drawing/2014/main" id="{405F2C05-E8C8-4F5F-983E-31D6B367E7D1}"/>
              </a:ext>
            </a:extLst>
          </p:cNvPr>
          <p:cNvSpPr txBox="1"/>
          <p:nvPr/>
        </p:nvSpPr>
        <p:spPr>
          <a:xfrm>
            <a:off x="3621194" y="5353484"/>
            <a:ext cx="1462260" cy="338554"/>
          </a:xfrm>
          <a:prstGeom prst="rect">
            <a:avLst/>
          </a:prstGeom>
          <a:noFill/>
        </p:spPr>
        <p:txBody>
          <a:bodyPr wrap="none" rtlCol="0">
            <a:spAutoFit/>
          </a:bodyPr>
          <a:lstStyle/>
          <a:p>
            <a:r>
              <a:rPr lang="en-US" sz="1600" dirty="0"/>
              <a:t>Python Bridge</a:t>
            </a:r>
          </a:p>
        </p:txBody>
      </p:sp>
    </p:spTree>
    <p:extLst>
      <p:ext uri="{BB962C8B-B14F-4D97-AF65-F5344CB8AC3E}">
        <p14:creationId xmlns:p14="http://schemas.microsoft.com/office/powerpoint/2010/main" val="190878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41E1C-3934-4D72-AC6A-72D1F78FBDE6}"/>
              </a:ext>
            </a:extLst>
          </p:cNvPr>
          <p:cNvSpPr>
            <a:spLocks noGrp="1"/>
          </p:cNvSpPr>
          <p:nvPr>
            <p:ph type="title"/>
          </p:nvPr>
        </p:nvSpPr>
        <p:spPr/>
        <p:txBody>
          <a:bodyPr/>
          <a:lstStyle/>
          <a:p>
            <a:r>
              <a:rPr lang="en-US" sz="4400" dirty="0"/>
              <a:t>Implementation</a:t>
            </a:r>
            <a:endParaRPr lang="en-US" dirty="0"/>
          </a:p>
        </p:txBody>
      </p:sp>
      <p:sp>
        <p:nvSpPr>
          <p:cNvPr id="3" name="CasellaDiTesto 2">
            <a:extLst>
              <a:ext uri="{FF2B5EF4-FFF2-40B4-BE49-F238E27FC236}">
                <a16:creationId xmlns:a16="http://schemas.microsoft.com/office/drawing/2014/main" id="{F264ABB7-2950-4957-85CA-2BACD2CD3782}"/>
              </a:ext>
            </a:extLst>
          </p:cNvPr>
          <p:cNvSpPr txBox="1"/>
          <p:nvPr/>
        </p:nvSpPr>
        <p:spPr>
          <a:xfrm>
            <a:off x="752475" y="1597025"/>
            <a:ext cx="892492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sensors and environmental stations are simulated by a simple program done RIOT OS</a:t>
            </a:r>
          </a:p>
          <a:p>
            <a:endParaRPr lang="en-US" sz="2400" dirty="0"/>
          </a:p>
          <a:p>
            <a:pPr marL="342900" indent="-342900">
              <a:buFont typeface="Arial" panose="020B0604020202020204" pitchFamily="34" charset="0"/>
              <a:buChar char="•"/>
            </a:pPr>
            <a:r>
              <a:rPr lang="en-US" sz="2400" dirty="0"/>
              <a:t>The data is sent with MQTT-SN messages to the </a:t>
            </a:r>
            <a:r>
              <a:rPr lang="en-US" sz="2400" dirty="0" err="1"/>
              <a:t>Mosquitto</a:t>
            </a:r>
            <a:r>
              <a:rPr lang="en-US" sz="2400" dirty="0"/>
              <a:t> broker, which forwards them to a bridge made with Python.</a:t>
            </a:r>
          </a:p>
          <a:p>
            <a:r>
              <a:rPr lang="en-US" sz="2400" dirty="0"/>
              <a:t>    The bridge indeed  is subscribed to the topics that </a:t>
            </a:r>
          </a:p>
          <a:p>
            <a:r>
              <a:rPr lang="en-US" sz="2400" dirty="0"/>
              <a:t>    represent telemetries, and sends them to </a:t>
            </a:r>
            <a:r>
              <a:rPr lang="en-US" sz="2400" dirty="0" err="1"/>
              <a:t>ThingsBoard</a:t>
            </a:r>
            <a:r>
              <a:rPr lang="en-US" sz="2400" dirty="0"/>
              <a:t> </a:t>
            </a:r>
          </a:p>
          <a:p>
            <a:r>
              <a:rPr lang="en-US" sz="2400" dirty="0"/>
              <a:t>    through MQTT messages.</a:t>
            </a:r>
          </a:p>
          <a:p>
            <a:endParaRPr lang="en-US" sz="2400" dirty="0"/>
          </a:p>
          <a:p>
            <a:pPr marL="342900" indent="-342900">
              <a:buFont typeface="Arial" panose="020B0604020202020204" pitchFamily="34" charset="0"/>
              <a:buChar char="•"/>
            </a:pPr>
            <a:r>
              <a:rPr lang="en-US" sz="2400" dirty="0" err="1"/>
              <a:t>ThingsBoard</a:t>
            </a:r>
            <a:r>
              <a:rPr lang="en-US" sz="2400" dirty="0"/>
              <a:t> IoT platform collects data through the MQTT channel (MQTT broker integrated in the platform) and shows it on its dashboard, which is public so that anyone could check it out.</a:t>
            </a:r>
          </a:p>
        </p:txBody>
      </p:sp>
    </p:spTree>
    <p:extLst>
      <p:ext uri="{BB962C8B-B14F-4D97-AF65-F5344CB8AC3E}">
        <p14:creationId xmlns:p14="http://schemas.microsoft.com/office/powerpoint/2010/main" val="140839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476D2-6741-424B-B854-70A41711331E}"/>
              </a:ext>
            </a:extLst>
          </p:cNvPr>
          <p:cNvSpPr>
            <a:spLocks noGrp="1"/>
          </p:cNvSpPr>
          <p:nvPr>
            <p:ph type="title"/>
          </p:nvPr>
        </p:nvSpPr>
        <p:spPr>
          <a:xfrm>
            <a:off x="543984" y="258324"/>
            <a:ext cx="8596668" cy="1320800"/>
          </a:xfrm>
        </p:spPr>
        <p:txBody>
          <a:bodyPr/>
          <a:lstStyle/>
          <a:p>
            <a:r>
              <a:rPr lang="it-IT" dirty="0"/>
              <a:t>Technology: MQTT </a:t>
            </a:r>
            <a:r>
              <a:rPr lang="it-IT" dirty="0" err="1"/>
              <a:t>Protocol</a:t>
            </a:r>
            <a:endParaRPr lang="it-IT" dirty="0"/>
          </a:p>
        </p:txBody>
      </p:sp>
      <p:sp>
        <p:nvSpPr>
          <p:cNvPr id="3" name="CasellaDiTesto 2">
            <a:extLst>
              <a:ext uri="{FF2B5EF4-FFF2-40B4-BE49-F238E27FC236}">
                <a16:creationId xmlns:a16="http://schemas.microsoft.com/office/drawing/2014/main" id="{81640BEA-28A1-4E1D-87F0-43A557BDA280}"/>
              </a:ext>
            </a:extLst>
          </p:cNvPr>
          <p:cNvSpPr txBox="1"/>
          <p:nvPr/>
        </p:nvSpPr>
        <p:spPr>
          <a:xfrm>
            <a:off x="685800" y="918724"/>
            <a:ext cx="8921673" cy="1477328"/>
          </a:xfrm>
          <a:prstGeom prst="rect">
            <a:avLst/>
          </a:prstGeom>
          <a:noFill/>
        </p:spPr>
        <p:txBody>
          <a:bodyPr wrap="none" rtlCol="0">
            <a:spAutoFit/>
          </a:bodyPr>
          <a:lstStyle/>
          <a:p>
            <a:pPr marL="285750" indent="-285750">
              <a:buFont typeface="Arial" panose="020B0604020202020204" pitchFamily="34" charset="0"/>
              <a:buChar char="•"/>
            </a:pPr>
            <a:r>
              <a:rPr lang="it-IT" dirty="0"/>
              <a:t>MQTT </a:t>
            </a:r>
            <a:r>
              <a:rPr lang="it-IT" dirty="0" err="1"/>
              <a:t>is</a:t>
            </a:r>
            <a:r>
              <a:rPr lang="it-IT" dirty="0"/>
              <a:t> a machine-to-machine</a:t>
            </a:r>
            <a:r>
              <a:rPr lang="en-US" dirty="0"/>
              <a:t> connectivity protocol, designed to be lightweight </a:t>
            </a:r>
          </a:p>
          <a:p>
            <a:r>
              <a:rPr lang="en-US" dirty="0"/>
              <a:t>	and work well even in situations where little resources are provided.</a:t>
            </a:r>
          </a:p>
          <a:p>
            <a:r>
              <a:rPr lang="en-US" dirty="0"/>
              <a:t>	Because of this, it’s ideal for sensor communication.</a:t>
            </a:r>
          </a:p>
          <a:p>
            <a:endParaRPr lang="en-US" dirty="0"/>
          </a:p>
          <a:p>
            <a:pPr marL="285750" indent="-285750">
              <a:buFont typeface="Arial" panose="020B0604020202020204" pitchFamily="34" charset="0"/>
              <a:buChar char="•"/>
            </a:pPr>
            <a:r>
              <a:rPr lang="en-US" dirty="0"/>
              <a:t>It’s based on the publish subscriber paradigm </a:t>
            </a:r>
          </a:p>
        </p:txBody>
      </p:sp>
      <p:pic>
        <p:nvPicPr>
          <p:cNvPr id="5" name="Immagine 4">
            <a:extLst>
              <a:ext uri="{FF2B5EF4-FFF2-40B4-BE49-F238E27FC236}">
                <a16:creationId xmlns:a16="http://schemas.microsoft.com/office/drawing/2014/main" id="{305B7C7A-60B8-47FA-B631-E8BB245DC74A}"/>
              </a:ext>
            </a:extLst>
          </p:cNvPr>
          <p:cNvPicPr>
            <a:picLocks noChangeAspect="1"/>
          </p:cNvPicPr>
          <p:nvPr/>
        </p:nvPicPr>
        <p:blipFill>
          <a:blip r:embed="rId2"/>
          <a:stretch>
            <a:fillRect/>
          </a:stretch>
        </p:blipFill>
        <p:spPr>
          <a:xfrm>
            <a:off x="1610479" y="2535775"/>
            <a:ext cx="6695321" cy="3852348"/>
          </a:xfrm>
          <a:prstGeom prst="rect">
            <a:avLst/>
          </a:prstGeom>
          <a:ln>
            <a:solidFill>
              <a:schemeClr val="accent1"/>
            </a:solidFill>
          </a:ln>
        </p:spPr>
      </p:pic>
    </p:spTree>
    <p:extLst>
      <p:ext uri="{BB962C8B-B14F-4D97-AF65-F5344CB8AC3E}">
        <p14:creationId xmlns:p14="http://schemas.microsoft.com/office/powerpoint/2010/main" val="319482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CA35A-154B-47C5-BF8A-027B722690F5}"/>
              </a:ext>
            </a:extLst>
          </p:cNvPr>
          <p:cNvSpPr>
            <a:spLocks noGrp="1"/>
          </p:cNvSpPr>
          <p:nvPr>
            <p:ph type="title"/>
          </p:nvPr>
        </p:nvSpPr>
        <p:spPr/>
        <p:txBody>
          <a:bodyPr/>
          <a:lstStyle/>
          <a:p>
            <a:r>
              <a:rPr lang="en-US" dirty="0"/>
              <a:t>Technology: MQTT-SN </a:t>
            </a:r>
          </a:p>
        </p:txBody>
      </p:sp>
      <p:sp>
        <p:nvSpPr>
          <p:cNvPr id="3" name="CasellaDiTesto 2">
            <a:extLst>
              <a:ext uri="{FF2B5EF4-FFF2-40B4-BE49-F238E27FC236}">
                <a16:creationId xmlns:a16="http://schemas.microsoft.com/office/drawing/2014/main" id="{F2030585-8EF7-4E46-98DF-8596C723CF79}"/>
              </a:ext>
            </a:extLst>
          </p:cNvPr>
          <p:cNvSpPr txBox="1"/>
          <p:nvPr/>
        </p:nvSpPr>
        <p:spPr>
          <a:xfrm>
            <a:off x="561975" y="1476375"/>
            <a:ext cx="9058275"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MQTT-SN stands for MQTT for Sensor Network, and it was designed specifically for this environment. Unlike MQTT, it doesn’t rely on TCP, as it would be too much for devices with low power and little memory and computing capabilities.</a:t>
            </a:r>
          </a:p>
          <a:p>
            <a:endParaRPr lang="en-US" sz="2000" dirty="0"/>
          </a:p>
          <a:p>
            <a:pPr marL="285750" indent="-285750">
              <a:buFont typeface="Arial" panose="020B0604020202020204" pitchFamily="34" charset="0"/>
              <a:buChar char="•"/>
            </a:pPr>
            <a:r>
              <a:rPr lang="en-US" sz="2000" dirty="0"/>
              <a:t>Main differences in respect to MQTT:</a:t>
            </a:r>
          </a:p>
          <a:p>
            <a:pPr marL="285750" indent="-285750">
              <a:buFont typeface="Arial" panose="020B0604020202020204" pitchFamily="34" charset="0"/>
              <a:buChar char="•"/>
            </a:pPr>
            <a:endParaRPr lang="en-US" sz="2000" dirty="0"/>
          </a:p>
          <a:p>
            <a:r>
              <a:rPr lang="en-US" sz="2000" dirty="0"/>
              <a:t>	- CONNECT message is split in 3 smaller messages, so that also the will</a:t>
            </a:r>
          </a:p>
          <a:p>
            <a:r>
              <a:rPr lang="en-US" sz="2000" dirty="0"/>
              <a:t>        message is sent to broker. The will message specifies what to send in </a:t>
            </a:r>
          </a:p>
          <a:p>
            <a:r>
              <a:rPr lang="en-US" sz="2000" dirty="0"/>
              <a:t>        case the device is no longer connected to the network.</a:t>
            </a:r>
          </a:p>
          <a:p>
            <a:endParaRPr lang="en-US" sz="2000" dirty="0"/>
          </a:p>
          <a:p>
            <a:r>
              <a:rPr lang="en-US" sz="2000" dirty="0"/>
              <a:t>	- to identify the topic an ID of 2 bytes is used, instead of a string.</a:t>
            </a:r>
          </a:p>
          <a:p>
            <a:r>
              <a:rPr lang="en-US" sz="2000" dirty="0"/>
              <a:t>	</a:t>
            </a:r>
          </a:p>
          <a:p>
            <a:r>
              <a:rPr lang="en-US" sz="2000" dirty="0"/>
              <a:t>	There are other differences but are not so relevant to us.</a:t>
            </a:r>
          </a:p>
        </p:txBody>
      </p:sp>
    </p:spTree>
    <p:extLst>
      <p:ext uri="{BB962C8B-B14F-4D97-AF65-F5344CB8AC3E}">
        <p14:creationId xmlns:p14="http://schemas.microsoft.com/office/powerpoint/2010/main" val="30007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9574F-9096-49CE-8393-8A6420825733}"/>
              </a:ext>
            </a:extLst>
          </p:cNvPr>
          <p:cNvSpPr>
            <a:spLocks noGrp="1"/>
          </p:cNvSpPr>
          <p:nvPr>
            <p:ph type="title"/>
          </p:nvPr>
        </p:nvSpPr>
        <p:spPr>
          <a:xfrm>
            <a:off x="371474" y="333375"/>
            <a:ext cx="8596668" cy="1320800"/>
          </a:xfrm>
        </p:spPr>
        <p:txBody>
          <a:bodyPr>
            <a:normAutofit/>
          </a:bodyPr>
          <a:lstStyle/>
          <a:p>
            <a:r>
              <a:rPr lang="en-US" sz="4400" dirty="0"/>
              <a:t>Technology: RIOT OS</a:t>
            </a:r>
          </a:p>
        </p:txBody>
      </p:sp>
      <p:sp>
        <p:nvSpPr>
          <p:cNvPr id="5" name="CasellaDiTesto 4">
            <a:extLst>
              <a:ext uri="{FF2B5EF4-FFF2-40B4-BE49-F238E27FC236}">
                <a16:creationId xmlns:a16="http://schemas.microsoft.com/office/drawing/2014/main" id="{B2601891-D3DB-4558-9BC4-A12B059A2725}"/>
              </a:ext>
            </a:extLst>
          </p:cNvPr>
          <p:cNvSpPr txBox="1"/>
          <p:nvPr/>
        </p:nvSpPr>
        <p:spPr>
          <a:xfrm>
            <a:off x="371474" y="1485899"/>
            <a:ext cx="473392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RIOT OS is an open source operating </a:t>
            </a:r>
          </a:p>
          <a:p>
            <a:r>
              <a:rPr lang="en-US" dirty="0"/>
              <a:t>    system designed for the Internet of </a:t>
            </a:r>
          </a:p>
          <a:p>
            <a:r>
              <a:rPr lang="en-US" dirty="0"/>
              <a:t>    Things. Supports most low power devices</a:t>
            </a:r>
          </a:p>
          <a:p>
            <a:r>
              <a:rPr lang="en-US" dirty="0"/>
              <a:t>    and microcontroller architectures </a:t>
            </a:r>
          </a:p>
          <a:p>
            <a:r>
              <a:rPr lang="en-US" dirty="0"/>
              <a:t>    (32-bit, 16-bit and 8-bit).</a:t>
            </a:r>
          </a:p>
          <a:p>
            <a:endParaRPr lang="en-US" dirty="0"/>
          </a:p>
          <a:p>
            <a:pPr marL="285750" indent="-285750">
              <a:buFont typeface="Arial" panose="020B0604020202020204" pitchFamily="34" charset="0"/>
              <a:buChar char="•"/>
            </a:pPr>
            <a:r>
              <a:rPr lang="en-US" dirty="0"/>
              <a:t>It’s programmable in C and C++, uses wide spread tools such as </a:t>
            </a:r>
            <a:r>
              <a:rPr lang="en-US" dirty="0" err="1"/>
              <a:t>gcc</a:t>
            </a:r>
            <a:r>
              <a:rPr lang="en-US" dirty="0"/>
              <a:t> and </a:t>
            </a:r>
            <a:r>
              <a:rPr lang="en-US" dirty="0" err="1"/>
              <a:t>valgrind</a:t>
            </a:r>
            <a:r>
              <a:rPr lang="en-US" dirty="0"/>
              <a:t>, and it’s compliant with POSIX.</a:t>
            </a:r>
          </a:p>
          <a:p>
            <a:endParaRPr lang="en-US" dirty="0"/>
          </a:p>
          <a:p>
            <a:pPr marL="285750" indent="-285750">
              <a:buFont typeface="Arial" panose="020B0604020202020204" pitchFamily="34" charset="0"/>
              <a:buChar char="•"/>
            </a:pPr>
            <a:r>
              <a:rPr lang="en-US" dirty="0"/>
              <a:t>It supports most IoT standards and it’s resource friendly. When a program it’s executed usually there are two threads running: the main thread that executes the task, and the idle thread which runs when the main thread stops. The idle thread puts the device in a “sleep mode” to save energy and resources.</a:t>
            </a:r>
          </a:p>
        </p:txBody>
      </p:sp>
      <p:pic>
        <p:nvPicPr>
          <p:cNvPr id="6" name="Immagine 5">
            <a:extLst>
              <a:ext uri="{FF2B5EF4-FFF2-40B4-BE49-F238E27FC236}">
                <a16:creationId xmlns:a16="http://schemas.microsoft.com/office/drawing/2014/main" id="{3BF5F558-B641-4F58-BBC8-0C3AA663767B}"/>
              </a:ext>
            </a:extLst>
          </p:cNvPr>
          <p:cNvPicPr>
            <a:picLocks noChangeAspect="1"/>
          </p:cNvPicPr>
          <p:nvPr/>
        </p:nvPicPr>
        <p:blipFill>
          <a:blip r:embed="rId2"/>
          <a:stretch>
            <a:fillRect/>
          </a:stretch>
        </p:blipFill>
        <p:spPr>
          <a:xfrm>
            <a:off x="5291137" y="2383631"/>
            <a:ext cx="4652963" cy="2090738"/>
          </a:xfrm>
          <a:prstGeom prst="rect">
            <a:avLst/>
          </a:prstGeom>
        </p:spPr>
      </p:pic>
    </p:spTree>
    <p:extLst>
      <p:ext uri="{BB962C8B-B14F-4D97-AF65-F5344CB8AC3E}">
        <p14:creationId xmlns:p14="http://schemas.microsoft.com/office/powerpoint/2010/main" val="184015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1DA96A-8E21-4E19-9ABB-E7DB80B17687}"/>
              </a:ext>
            </a:extLst>
          </p:cNvPr>
          <p:cNvSpPr>
            <a:spLocks noGrp="1"/>
          </p:cNvSpPr>
          <p:nvPr>
            <p:ph type="title"/>
          </p:nvPr>
        </p:nvSpPr>
        <p:spPr/>
        <p:txBody>
          <a:bodyPr/>
          <a:lstStyle/>
          <a:p>
            <a:r>
              <a:rPr lang="en-US" dirty="0"/>
              <a:t>Technology: </a:t>
            </a:r>
            <a:r>
              <a:rPr lang="en-US" dirty="0" err="1"/>
              <a:t>Mosquitto</a:t>
            </a:r>
            <a:r>
              <a:rPr lang="en-US" dirty="0"/>
              <a:t> RSMB</a:t>
            </a:r>
          </a:p>
        </p:txBody>
      </p:sp>
      <p:sp>
        <p:nvSpPr>
          <p:cNvPr id="3" name="CasellaDiTesto 2">
            <a:extLst>
              <a:ext uri="{FF2B5EF4-FFF2-40B4-BE49-F238E27FC236}">
                <a16:creationId xmlns:a16="http://schemas.microsoft.com/office/drawing/2014/main" id="{EC9EE9D6-265A-4167-AD42-5FBBA9DCF6A9}"/>
              </a:ext>
            </a:extLst>
          </p:cNvPr>
          <p:cNvSpPr txBox="1"/>
          <p:nvPr/>
        </p:nvSpPr>
        <p:spPr>
          <a:xfrm>
            <a:off x="809625" y="1771650"/>
            <a:ext cx="8677275"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Mosquitto</a:t>
            </a:r>
            <a:r>
              <a:rPr lang="en-US" sz="2000" dirty="0"/>
              <a:t> Really Small Message Broker is a server implementation of MQTT and MQTT-SN protocols.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was first released under IBM, and now it’s open source as an Eclipse project. </a:t>
            </a:r>
          </a:p>
          <a:p>
            <a:endParaRPr lang="en-US" dirty="0"/>
          </a:p>
        </p:txBody>
      </p:sp>
      <p:pic>
        <p:nvPicPr>
          <p:cNvPr id="5" name="Immagine 4">
            <a:extLst>
              <a:ext uri="{FF2B5EF4-FFF2-40B4-BE49-F238E27FC236}">
                <a16:creationId xmlns:a16="http://schemas.microsoft.com/office/drawing/2014/main" id="{1B3C32C9-FFE2-4F71-B969-8C65C32D4468}"/>
              </a:ext>
            </a:extLst>
          </p:cNvPr>
          <p:cNvPicPr>
            <a:picLocks noChangeAspect="1"/>
          </p:cNvPicPr>
          <p:nvPr/>
        </p:nvPicPr>
        <p:blipFill>
          <a:blip r:embed="rId2"/>
          <a:stretch>
            <a:fillRect/>
          </a:stretch>
        </p:blipFill>
        <p:spPr>
          <a:xfrm>
            <a:off x="3788122" y="3705285"/>
            <a:ext cx="2307878" cy="2273260"/>
          </a:xfrm>
          <a:prstGeom prst="rect">
            <a:avLst/>
          </a:prstGeom>
        </p:spPr>
      </p:pic>
    </p:spTree>
    <p:extLst>
      <p:ext uri="{BB962C8B-B14F-4D97-AF65-F5344CB8AC3E}">
        <p14:creationId xmlns:p14="http://schemas.microsoft.com/office/powerpoint/2010/main" val="73698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2519E5-6FD0-4E92-8585-7FFFE7FF2483}"/>
              </a:ext>
            </a:extLst>
          </p:cNvPr>
          <p:cNvSpPr>
            <a:spLocks noGrp="1"/>
          </p:cNvSpPr>
          <p:nvPr>
            <p:ph type="title"/>
          </p:nvPr>
        </p:nvSpPr>
        <p:spPr/>
        <p:txBody>
          <a:bodyPr/>
          <a:lstStyle/>
          <a:p>
            <a:r>
              <a:rPr lang="en-US" dirty="0"/>
              <a:t>Technology: </a:t>
            </a:r>
            <a:r>
              <a:rPr lang="en-US" dirty="0" err="1"/>
              <a:t>ThingsBoard</a:t>
            </a:r>
            <a:endParaRPr lang="en-US" dirty="0"/>
          </a:p>
        </p:txBody>
      </p:sp>
      <p:pic>
        <p:nvPicPr>
          <p:cNvPr id="4" name="Immagine 3">
            <a:extLst>
              <a:ext uri="{FF2B5EF4-FFF2-40B4-BE49-F238E27FC236}">
                <a16:creationId xmlns:a16="http://schemas.microsoft.com/office/drawing/2014/main" id="{12F12E22-2BD2-4E1E-B8BA-6C1C124C2828}"/>
              </a:ext>
            </a:extLst>
          </p:cNvPr>
          <p:cNvPicPr>
            <a:picLocks noChangeAspect="1"/>
          </p:cNvPicPr>
          <p:nvPr/>
        </p:nvPicPr>
        <p:blipFill>
          <a:blip r:embed="rId2"/>
          <a:stretch>
            <a:fillRect/>
          </a:stretch>
        </p:blipFill>
        <p:spPr>
          <a:xfrm>
            <a:off x="1001184" y="1930400"/>
            <a:ext cx="2819400" cy="2819400"/>
          </a:xfrm>
          <a:prstGeom prst="rect">
            <a:avLst/>
          </a:prstGeom>
        </p:spPr>
      </p:pic>
      <p:sp>
        <p:nvSpPr>
          <p:cNvPr id="5" name="CasellaDiTesto 4">
            <a:extLst>
              <a:ext uri="{FF2B5EF4-FFF2-40B4-BE49-F238E27FC236}">
                <a16:creationId xmlns:a16="http://schemas.microsoft.com/office/drawing/2014/main" id="{1C5080CE-FD00-4D8F-A0FC-72B15935D3E8}"/>
              </a:ext>
            </a:extLst>
          </p:cNvPr>
          <p:cNvSpPr txBox="1"/>
          <p:nvPr/>
        </p:nvSpPr>
        <p:spPr>
          <a:xfrm>
            <a:off x="4572001" y="1724025"/>
            <a:ext cx="470200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ThingsBoard</a:t>
            </a:r>
            <a:r>
              <a:rPr lang="en-US" sz="2000" dirty="0"/>
              <a:t> is an open-source IoT platform to collect, process, visualize data and manage devices.</a:t>
            </a:r>
          </a:p>
          <a:p>
            <a:endParaRPr lang="en-US" sz="2000" dirty="0"/>
          </a:p>
          <a:p>
            <a:pPr marL="285750" indent="-285750">
              <a:buFont typeface="Arial" panose="020B0604020202020204" pitchFamily="34" charset="0"/>
              <a:buChar char="•"/>
            </a:pPr>
            <a:r>
              <a:rPr lang="en-US" sz="2000" dirty="0"/>
              <a:t>Enables connectivity through standard IoT protocols like </a:t>
            </a:r>
            <a:r>
              <a:rPr lang="en-US" sz="2000" dirty="0" err="1"/>
              <a:t>CoAP</a:t>
            </a:r>
            <a:r>
              <a:rPr lang="en-US" sz="2000" dirty="0"/>
              <a:t>, HTTP, MQTT and supports cloud deployment.</a:t>
            </a:r>
          </a:p>
          <a:p>
            <a:endParaRPr lang="en-US" sz="2000" dirty="0"/>
          </a:p>
          <a:p>
            <a:pPr marL="285750" indent="-285750">
              <a:buFont typeface="Arial" panose="020B0604020202020204" pitchFamily="34" charset="0"/>
              <a:buChar char="•"/>
            </a:pPr>
            <a:r>
              <a:rPr lang="en-US" sz="2000" dirty="0"/>
              <a:t>The pillars of this platform are scalability, fault-tolerance and performance.</a:t>
            </a:r>
          </a:p>
        </p:txBody>
      </p:sp>
    </p:spTree>
    <p:extLst>
      <p:ext uri="{BB962C8B-B14F-4D97-AF65-F5344CB8AC3E}">
        <p14:creationId xmlns:p14="http://schemas.microsoft.com/office/powerpoint/2010/main" val="1805945606"/>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234</TotalTime>
  <Words>654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Trebuchet MS</vt:lpstr>
      <vt:lpstr>Wingdings 3</vt:lpstr>
      <vt:lpstr>Sfaccettatura</vt:lpstr>
      <vt:lpstr>Environmental Station Monitoring System</vt:lpstr>
      <vt:lpstr>Main idea</vt:lpstr>
      <vt:lpstr>Architecture</vt:lpstr>
      <vt:lpstr>Implementation</vt:lpstr>
      <vt:lpstr>Technology: MQTT Protocol</vt:lpstr>
      <vt:lpstr>Technology: MQTT-SN </vt:lpstr>
      <vt:lpstr>Technology: RIOT OS</vt:lpstr>
      <vt:lpstr>Technology: Mosquitto RSMB</vt:lpstr>
      <vt:lpstr>Technology: ThingsBoard</vt:lpstr>
      <vt:lpstr>References</vt:lpstr>
      <vt:lpstr>Thank you for you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Station Monitoring System</dc:title>
  <dc:creator>pc</dc:creator>
  <cp:lastModifiedBy>pc</cp:lastModifiedBy>
  <cp:revision>23</cp:revision>
  <dcterms:created xsi:type="dcterms:W3CDTF">2020-03-25T15:45:03Z</dcterms:created>
  <dcterms:modified xsi:type="dcterms:W3CDTF">2020-04-03T08:53:04Z</dcterms:modified>
</cp:coreProperties>
</file>