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jpeg" ContentType="image/jpe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6.jpeg" ContentType="image/jpeg"/>
  <Override PartName="/ppt/media/image5.jpeg" ContentType="image/jpeg"/>
  <Override PartName="/ppt/media/image4.jpeg" ContentType="image/jpeg"/>
  <Override PartName="/ppt/media/image14.png" ContentType="image/png"/>
  <Override PartName="/ppt/media/image3.jpeg" ContentType="image/jpeg"/>
  <Override PartName="/ppt/media/image11.png" ContentType="image/png"/>
  <Override PartName="/ppt/media/image1.jpeg" ContentType="image/jpeg"/>
  <Override PartName="/ppt/media/image2.jpeg" ContentType="image/jpeg"/>
  <Override PartName="/ppt/media/image7.jpeg" ContentType="image/jpeg"/>
  <Override PartName="/ppt/media/image8.jpeg" ContentType="image/jpeg"/>
  <Override PartName="/ppt/media/image9.jpeg" ContentType="image/jpeg"/>
  <Override PartName="/ppt/media/image12.png" ContentType="image/png"/>
  <Override PartName="/ppt/media/image13.png" ContentType="image/png"/>
  <Override PartName="/ppt/media/image15.png" ContentType="image/png"/>
  <Override PartName="/ppt/media/image1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90c226"/>
                </a:solidFill>
                <a:latin typeface="Trebuchet MS"/>
              </a:rPr>
              <a:t>Fare </a:t>
            </a:r>
            <a:r>
              <a:rPr b="0" lang="en-US" sz="5400" spc="-1" strike="noStrike">
                <a:solidFill>
                  <a:srgbClr val="90c226"/>
                </a:solidFill>
                <a:latin typeface="Trebuchet MS"/>
              </a:rPr>
              <a:t>clic </a:t>
            </a:r>
            <a:r>
              <a:rPr b="0" lang="en-US" sz="5400" spc="-1" strike="noStrike">
                <a:solidFill>
                  <a:srgbClr val="90c226"/>
                </a:solidFill>
                <a:latin typeface="Trebuchet MS"/>
              </a:rPr>
              <a:t>per </a:t>
            </a:r>
            <a:r>
              <a:rPr b="0" lang="en-US" sz="5400" spc="-1" strike="noStrike">
                <a:solidFill>
                  <a:srgbClr val="90c226"/>
                </a:solidFill>
                <a:latin typeface="Trebuchet MS"/>
              </a:rPr>
              <a:t>modifi</a:t>
            </a:r>
            <a:r>
              <a:rPr b="0" lang="en-US" sz="5400" spc="-1" strike="noStrike">
                <a:solidFill>
                  <a:srgbClr val="90c226"/>
                </a:solidFill>
                <a:latin typeface="Trebuchet MS"/>
              </a:rPr>
              <a:t>care </a:t>
            </a:r>
            <a:r>
              <a:rPr b="0" lang="en-US" sz="5400" spc="-1" strike="noStrike">
                <a:solidFill>
                  <a:srgbClr val="90c226"/>
                </a:solidFill>
                <a:latin typeface="Trebuchet MS"/>
              </a:rPr>
              <a:t>lo stile </a:t>
            </a:r>
            <a:r>
              <a:rPr b="0" lang="en-US" sz="5400" spc="-1" strike="noStrike">
                <a:solidFill>
                  <a:srgbClr val="90c226"/>
                </a:solidFill>
                <a:latin typeface="Trebuchet MS"/>
              </a:rPr>
              <a:t>del </a:t>
            </a:r>
            <a:r>
              <a:rPr b="0" lang="en-US" sz="5400" spc="-1" strike="noStrike">
                <a:solidFill>
                  <a:srgbClr val="90c226"/>
                </a:solidFill>
                <a:latin typeface="Trebuchet MS"/>
              </a:rPr>
              <a:t>titolo </a:t>
            </a:r>
            <a:r>
              <a:rPr b="0" lang="en-US" sz="5400" spc="-1" strike="noStrike">
                <a:solidFill>
                  <a:srgbClr val="90c226"/>
                </a:solidFill>
                <a:latin typeface="Trebuchet MS"/>
              </a:rPr>
              <a:t>dello </a:t>
            </a:r>
            <a:r>
              <a:rPr b="0" lang="en-US" sz="5400" spc="-1" strike="noStrike">
                <a:solidFill>
                  <a:srgbClr val="90c226"/>
                </a:solidFill>
                <a:latin typeface="Trebuchet MS"/>
              </a:rPr>
              <a:t>schem</a:t>
            </a:r>
            <a:r>
              <a:rPr b="0" lang="en-US" sz="5400" spc="-1" strike="noStrike">
                <a:solidFill>
                  <a:srgbClr val="90c226"/>
                </a:solidFill>
                <a:latin typeface="Trebuchet MS"/>
              </a:rPr>
              <a:t>a</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p>
            <a:pPr algn="r">
              <a:lnSpc>
                <a:spcPct val="100000"/>
              </a:lnSpc>
            </a:pPr>
            <a:fld id="{270AFFC7-6E97-4BA3-943E-C88BF2CFBB76}" type="datetime">
              <a:rPr b="0" lang="en-US" sz="900" spc="-1" strike="noStrike">
                <a:solidFill>
                  <a:srgbClr val="8b8b8b"/>
                </a:solidFill>
                <a:latin typeface="Trebuchet MS"/>
              </a:rPr>
              <a:t>4/17/20</a:t>
            </a:fld>
            <a:endParaRPr b="0" lang="en-US"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p>
            <a:endParaRPr b="0" lang="en-US"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p>
            <a:pPr algn="r">
              <a:lnSpc>
                <a:spcPct val="100000"/>
              </a:lnSpc>
            </a:pPr>
            <a:fld id="{E6BB11A6-B390-45E3-80D2-763941E761D2}" type="slidenum">
              <a:rPr b="0" lang="en-US" sz="900" spc="-1" strike="noStrike">
                <a:solidFill>
                  <a:srgbClr val="90c226"/>
                </a:solidFill>
                <a:latin typeface="Trebuchet MS"/>
              </a:rPr>
              <a:t>&lt;number&gt;</a:t>
            </a:fld>
            <a:endParaRPr b="0" lang="en-US"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p>
            <a:pPr>
              <a:lnSpc>
                <a:spcPct val="100000"/>
              </a:lnSpc>
            </a:pPr>
            <a:r>
              <a:rPr b="0" lang="en-US" sz="3600" spc="-1" strike="noStrike">
                <a:solidFill>
                  <a:srgbClr val="90c226"/>
                </a:solidFill>
                <a:latin typeface="Trebuchet MS"/>
              </a:rPr>
              <a:t>Fare clic per modificare lo stile del titolo dello schema</a:t>
            </a:r>
            <a:endParaRPr b="0" lang="en-US" sz="3600" spc="-1" strike="noStrike">
              <a:solidFill>
                <a:srgbClr val="000000"/>
              </a:solidFill>
              <a:latin typeface="Trebuchet MS"/>
            </a:endParaRPr>
          </a:p>
        </p:txBody>
      </p:sp>
      <p:sp>
        <p:nvSpPr>
          <p:cNvPr id="75" name="PlaceHolder 13"/>
          <p:cNvSpPr>
            <a:spLocks noGrp="1"/>
          </p:cNvSpPr>
          <p:nvPr>
            <p:ph type="dt"/>
          </p:nvPr>
        </p:nvSpPr>
        <p:spPr>
          <a:xfrm>
            <a:off x="7205040" y="6041520"/>
            <a:ext cx="911520" cy="364680"/>
          </a:xfrm>
          <a:prstGeom prst="rect">
            <a:avLst/>
          </a:prstGeom>
        </p:spPr>
        <p:txBody>
          <a:bodyPr anchor="ctr"/>
          <a:p>
            <a:pPr algn="r">
              <a:lnSpc>
                <a:spcPct val="100000"/>
              </a:lnSpc>
            </a:pPr>
            <a:fld id="{6394044F-B3D2-4222-BEFC-82C65DDD0C96}" type="datetime">
              <a:rPr b="0" lang="en-US" sz="900" spc="-1" strike="noStrike">
                <a:solidFill>
                  <a:srgbClr val="8b8b8b"/>
                </a:solidFill>
                <a:latin typeface="Trebuchet MS"/>
              </a:rPr>
              <a:t>4/17/20</a:t>
            </a:fld>
            <a:endParaRPr b="0" lang="en-US" sz="900" spc="-1" strike="noStrike">
              <a:latin typeface="Times New Roman"/>
            </a:endParaRPr>
          </a:p>
        </p:txBody>
      </p:sp>
      <p:sp>
        <p:nvSpPr>
          <p:cNvPr id="76" name="PlaceHolder 14"/>
          <p:cNvSpPr>
            <a:spLocks noGrp="1"/>
          </p:cNvSpPr>
          <p:nvPr>
            <p:ph type="ftr"/>
          </p:nvPr>
        </p:nvSpPr>
        <p:spPr>
          <a:xfrm>
            <a:off x="677160" y="6041520"/>
            <a:ext cx="6297120" cy="364680"/>
          </a:xfrm>
          <a:prstGeom prst="rect">
            <a:avLst/>
          </a:prstGeom>
        </p:spPr>
        <p:txBody>
          <a:bodyPr anchor="ctr"/>
          <a:p>
            <a:endParaRPr b="0" lang="en-US" sz="2400" spc="-1" strike="noStrike">
              <a:latin typeface="Times New Roman"/>
            </a:endParaRPr>
          </a:p>
        </p:txBody>
      </p:sp>
      <p:sp>
        <p:nvSpPr>
          <p:cNvPr id="77" name="PlaceHolder 15"/>
          <p:cNvSpPr>
            <a:spLocks noGrp="1"/>
          </p:cNvSpPr>
          <p:nvPr>
            <p:ph type="sldNum"/>
          </p:nvPr>
        </p:nvSpPr>
        <p:spPr>
          <a:xfrm>
            <a:off x="8590680" y="6041520"/>
            <a:ext cx="682920" cy="364680"/>
          </a:xfrm>
          <a:prstGeom prst="rect">
            <a:avLst/>
          </a:prstGeom>
        </p:spPr>
        <p:txBody>
          <a:bodyPr anchor="ctr"/>
          <a:p>
            <a:pPr algn="r">
              <a:lnSpc>
                <a:spcPct val="100000"/>
              </a:lnSpc>
            </a:pPr>
            <a:fld id="{83900058-095D-4A30-A02D-2315715AC273}" type="slidenum">
              <a:rPr b="0" lang="en-US" sz="900" spc="-1" strike="noStrike">
                <a:solidFill>
                  <a:srgbClr val="90c226"/>
                </a:solidFill>
                <a:latin typeface="Trebuchet MS"/>
              </a:rPr>
              <a:t>1</a:t>
            </a:fld>
            <a:endParaRPr b="0" lang="en-US" sz="900" spc="-1" strike="noStrike">
              <a:latin typeface="Times New Roman"/>
            </a:endParaRPr>
          </a:p>
        </p:txBody>
      </p:sp>
      <p:sp>
        <p:nvSpPr>
          <p:cNvPr id="78"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hyperlink" Target="http://riot-os.org/" TargetMode="External"/><Relationship Id="rId2"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jpeg"/><Relationship Id="rId9" Type="http://schemas.openxmlformats.org/officeDocument/2006/relationships/image" Target="../media/image9.jpeg"/><Relationship Id="rId10" Type="http://schemas.openxmlformats.org/officeDocument/2006/relationships/image" Target="../media/image10.jpe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Environ</a:t>
            </a:r>
            <a:r>
              <a:rPr b="0" lang="en-US" sz="5400" spc="-1" strike="noStrike">
                <a:solidFill>
                  <a:srgbClr val="90c226"/>
                </a:solidFill>
                <a:latin typeface="Trebuchet MS"/>
              </a:rPr>
              <a:t>mental </a:t>
            </a:r>
            <a:r>
              <a:rPr b="0" lang="en-US" sz="5400" spc="-1" strike="noStrike">
                <a:solidFill>
                  <a:srgbClr val="90c226"/>
                </a:solidFill>
                <a:latin typeface="Trebuchet MS"/>
              </a:rPr>
              <a:t>Station </a:t>
            </a:r>
            <a:r>
              <a:rPr b="0" lang="en-US" sz="5400" spc="-1" strike="noStrike">
                <a:solidFill>
                  <a:srgbClr val="90c226"/>
                </a:solidFill>
                <a:latin typeface="Trebuchet MS"/>
              </a:rPr>
              <a:t>Monitor</a:t>
            </a:r>
            <a:r>
              <a:rPr b="0" lang="en-US" sz="5400" spc="-1" strike="noStrike">
                <a:solidFill>
                  <a:srgbClr val="90c226"/>
                </a:solidFill>
                <a:latin typeface="Trebuchet MS"/>
              </a:rPr>
              <a:t>ing </a:t>
            </a:r>
            <a:r>
              <a:rPr b="0" lang="en-US" sz="5400" spc="-1" strike="noStrike">
                <a:solidFill>
                  <a:srgbClr val="90c226"/>
                </a:solidFill>
                <a:latin typeface="Trebuchet MS"/>
              </a:rPr>
              <a:t>System</a:t>
            </a:r>
            <a:endParaRPr b="0" lang="en-US" sz="5400" spc="-1" strike="noStrike">
              <a:solidFill>
                <a:srgbClr val="000000"/>
              </a:solidFill>
              <a:latin typeface="Trebuchet MS"/>
            </a:endParaRPr>
          </a:p>
        </p:txBody>
      </p:sp>
      <p:sp>
        <p:nvSpPr>
          <p:cNvPr id="116" name="TextShape 2"/>
          <p:cNvSpPr txBox="1"/>
          <p:nvPr/>
        </p:nvSpPr>
        <p:spPr>
          <a:xfrm>
            <a:off x="1506960" y="4050720"/>
            <a:ext cx="7766640" cy="1096560"/>
          </a:xfrm>
          <a:prstGeom prst="rect">
            <a:avLst/>
          </a:prstGeom>
          <a:noFill/>
          <a:ln>
            <a:noFill/>
          </a:ln>
        </p:spPr>
        <p:txBody>
          <a:bodyPr/>
          <a:p>
            <a:pPr algn="r">
              <a:lnSpc>
                <a:spcPct val="100000"/>
              </a:lnSpc>
              <a:spcBef>
                <a:spcPts val="1001"/>
              </a:spcBef>
            </a:pPr>
            <a:r>
              <a:rPr b="0" lang="en-US" sz="1800" spc="-1" strike="noStrike">
                <a:solidFill>
                  <a:srgbClr val="808080"/>
                </a:solidFill>
                <a:latin typeface="Trebuchet MS"/>
              </a:rPr>
              <a:t>Ma</a:t>
            </a:r>
            <a:r>
              <a:rPr b="0" lang="en-US" sz="1800" spc="-1" strike="noStrike">
                <a:solidFill>
                  <a:srgbClr val="808080"/>
                </a:solidFill>
                <a:latin typeface="Trebuchet MS"/>
              </a:rPr>
              <a:t>de </a:t>
            </a:r>
            <a:r>
              <a:rPr b="0" lang="en-US" sz="1800" spc="-1" strike="noStrike">
                <a:solidFill>
                  <a:srgbClr val="808080"/>
                </a:solidFill>
                <a:latin typeface="Trebuchet MS"/>
              </a:rPr>
              <a:t>wit</a:t>
            </a:r>
            <a:r>
              <a:rPr b="0" lang="en-US" sz="1800" spc="-1" strike="noStrike">
                <a:solidFill>
                  <a:srgbClr val="808080"/>
                </a:solidFill>
                <a:latin typeface="Trebuchet MS"/>
              </a:rPr>
              <a:t>h </a:t>
            </a:r>
            <a:r>
              <a:rPr b="0" lang="en-US" sz="1800" spc="-1" strike="noStrike">
                <a:solidFill>
                  <a:srgbClr val="808080"/>
                </a:solidFill>
                <a:latin typeface="Trebuchet MS"/>
              </a:rPr>
              <a:t>Thi</a:t>
            </a:r>
            <a:r>
              <a:rPr b="0" lang="en-US" sz="1800" spc="-1" strike="noStrike">
                <a:solidFill>
                  <a:srgbClr val="808080"/>
                </a:solidFill>
                <a:latin typeface="Trebuchet MS"/>
              </a:rPr>
              <a:t>ngs</a:t>
            </a:r>
            <a:r>
              <a:rPr b="0" lang="en-US" sz="1800" spc="-1" strike="noStrike">
                <a:solidFill>
                  <a:srgbClr val="808080"/>
                </a:solidFill>
                <a:latin typeface="Trebuchet MS"/>
              </a:rPr>
              <a:t>Bo</a:t>
            </a:r>
            <a:r>
              <a:rPr b="0" lang="en-US" sz="1800" spc="-1" strike="noStrike">
                <a:solidFill>
                  <a:srgbClr val="808080"/>
                </a:solidFill>
                <a:latin typeface="Trebuchet MS"/>
              </a:rPr>
              <a:t>ard</a:t>
            </a:r>
            <a:r>
              <a:rPr b="0" lang="en-US" sz="1800" spc="-1" strike="noStrike">
                <a:solidFill>
                  <a:srgbClr val="808080"/>
                </a:solidFill>
                <a:latin typeface="Trebuchet MS"/>
              </a:rPr>
              <a:t>, </a:t>
            </a:r>
            <a:r>
              <a:rPr b="0" lang="en-US" sz="1800" spc="-1" strike="noStrike">
                <a:solidFill>
                  <a:srgbClr val="808080"/>
                </a:solidFill>
                <a:latin typeface="Trebuchet MS"/>
              </a:rPr>
              <a:t>RIO</a:t>
            </a:r>
            <a:r>
              <a:rPr b="0" lang="en-US" sz="1800" spc="-1" strike="noStrike">
                <a:solidFill>
                  <a:srgbClr val="808080"/>
                </a:solidFill>
                <a:latin typeface="Trebuchet MS"/>
              </a:rPr>
              <a:t>T </a:t>
            </a:r>
            <a:r>
              <a:rPr b="0" lang="en-US" sz="1800" spc="-1" strike="noStrike">
                <a:solidFill>
                  <a:srgbClr val="808080"/>
                </a:solidFill>
                <a:latin typeface="Trebuchet MS"/>
              </a:rPr>
              <a:t>OS </a:t>
            </a:r>
            <a:r>
              <a:rPr b="0" lang="en-US" sz="1800" spc="-1" strike="noStrike">
                <a:solidFill>
                  <a:srgbClr val="808080"/>
                </a:solidFill>
                <a:latin typeface="Trebuchet MS"/>
              </a:rPr>
              <a:t>an</a:t>
            </a:r>
            <a:r>
              <a:rPr b="0" lang="en-US" sz="1800" spc="-1" strike="noStrike">
                <a:solidFill>
                  <a:srgbClr val="808080"/>
                </a:solidFill>
                <a:latin typeface="Trebuchet MS"/>
              </a:rPr>
              <a:t>d </a:t>
            </a:r>
            <a:r>
              <a:rPr b="0" lang="en-US" sz="1800" spc="-1" strike="noStrike">
                <a:solidFill>
                  <a:srgbClr val="808080"/>
                </a:solidFill>
                <a:latin typeface="Trebuchet MS"/>
              </a:rPr>
              <a:t>LoR</a:t>
            </a:r>
            <a:r>
              <a:rPr b="0" lang="en-US" sz="1800" spc="-1" strike="noStrike">
                <a:solidFill>
                  <a:srgbClr val="808080"/>
                </a:solidFill>
                <a:latin typeface="Trebuchet MS"/>
              </a:rPr>
              <a:t>aW</a:t>
            </a:r>
            <a:r>
              <a:rPr b="0" lang="en-US" sz="1800" spc="-1" strike="noStrike">
                <a:solidFill>
                  <a:srgbClr val="808080"/>
                </a:solidFill>
                <a:latin typeface="Trebuchet MS"/>
              </a:rPr>
              <a:t>AN</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Techn</a:t>
            </a:r>
            <a:r>
              <a:rPr b="0" lang="en-US" sz="3600" spc="-1" strike="noStrike">
                <a:solidFill>
                  <a:srgbClr val="90c226"/>
                </a:solidFill>
                <a:latin typeface="Trebuchet MS"/>
              </a:rPr>
              <a:t>ology: </a:t>
            </a:r>
            <a:r>
              <a:rPr b="0" lang="en-US" sz="3600" spc="-1" strike="noStrike">
                <a:solidFill>
                  <a:srgbClr val="90c226"/>
                </a:solidFill>
                <a:latin typeface="Trebuchet MS"/>
              </a:rPr>
              <a:t>Thing</a:t>
            </a:r>
            <a:r>
              <a:rPr b="0" lang="en-US" sz="3600" spc="-1" strike="noStrike">
                <a:solidFill>
                  <a:srgbClr val="90c226"/>
                </a:solidFill>
                <a:latin typeface="Trebuchet MS"/>
              </a:rPr>
              <a:t>sBoar</a:t>
            </a:r>
            <a:r>
              <a:rPr b="0" lang="en-US" sz="3600" spc="-1" strike="noStrike">
                <a:solidFill>
                  <a:srgbClr val="90c226"/>
                </a:solidFill>
                <a:latin typeface="Trebuchet MS"/>
              </a:rPr>
              <a:t>d</a:t>
            </a:r>
            <a:endParaRPr b="0" lang="en-US" sz="3600" spc="-1" strike="noStrike">
              <a:solidFill>
                <a:srgbClr val="000000"/>
              </a:solidFill>
              <a:latin typeface="Trebuchet MS"/>
            </a:endParaRPr>
          </a:p>
        </p:txBody>
      </p:sp>
      <p:pic>
        <p:nvPicPr>
          <p:cNvPr id="186" name="Immagine 3" descr=""/>
          <p:cNvPicPr/>
          <p:nvPr/>
        </p:nvPicPr>
        <p:blipFill>
          <a:blip r:embed="rId1"/>
          <a:stretch/>
        </p:blipFill>
        <p:spPr>
          <a:xfrm>
            <a:off x="1001160" y="1930320"/>
            <a:ext cx="2819160" cy="2819160"/>
          </a:xfrm>
          <a:prstGeom prst="rect">
            <a:avLst/>
          </a:prstGeom>
          <a:ln>
            <a:noFill/>
          </a:ln>
        </p:spPr>
      </p:pic>
      <p:sp>
        <p:nvSpPr>
          <p:cNvPr id="187" name="CustomShape 2"/>
          <p:cNvSpPr/>
          <p:nvPr/>
        </p:nvSpPr>
        <p:spPr>
          <a:xfrm>
            <a:off x="4572000" y="1724040"/>
            <a:ext cx="4701600" cy="40536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2000" spc="-1" strike="noStrike">
                <a:solidFill>
                  <a:srgbClr val="000000"/>
                </a:solidFill>
                <a:latin typeface="Trebuchet MS"/>
              </a:rPr>
              <a:t>ThingsBoard is an open-source IoT platform to collect, process, visualize data and manage devices.</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Trebuchet MS"/>
              </a:rPr>
              <a:t>Enables connectivity through standard IoT protocols like CoAP, HTTP, MQTT and supports cloud deployment.</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Trebuchet MS"/>
              </a:rPr>
              <a:t>The pillars of this platform are scalability, fault-tolerance and performance.</a:t>
            </a:r>
            <a:endParaRPr b="0" lang="en-US"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77160" y="609480"/>
            <a:ext cx="8596440" cy="1320480"/>
          </a:xfrm>
          <a:prstGeom prst="rect">
            <a:avLst/>
          </a:prstGeom>
          <a:noFill/>
          <a:ln>
            <a:noFill/>
          </a:ln>
        </p:spPr>
        <p:txBody>
          <a:bodyPr>
            <a:normAutofit/>
          </a:bodyPr>
          <a:p>
            <a:pPr>
              <a:lnSpc>
                <a:spcPct val="100000"/>
              </a:lnSpc>
            </a:pPr>
            <a:r>
              <a:rPr b="0" lang="en-US" sz="4400" spc="-1" strike="noStrike">
                <a:solidFill>
                  <a:srgbClr val="90c226"/>
                </a:solidFill>
                <a:latin typeface="Trebuchet MS"/>
              </a:rPr>
              <a:t>References</a:t>
            </a:r>
            <a:endParaRPr b="0" lang="en-US" sz="4400" spc="-1" strike="noStrike">
              <a:solidFill>
                <a:srgbClr val="000000"/>
              </a:solidFill>
              <a:latin typeface="Trebuchet MS"/>
            </a:endParaRPr>
          </a:p>
        </p:txBody>
      </p:sp>
      <p:sp>
        <p:nvSpPr>
          <p:cNvPr id="189" name="CustomShape 2"/>
          <p:cNvSpPr/>
          <p:nvPr/>
        </p:nvSpPr>
        <p:spPr>
          <a:xfrm>
            <a:off x="510120" y="1819440"/>
            <a:ext cx="9055800" cy="265068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2400" spc="-1" strike="noStrike">
                <a:solidFill>
                  <a:srgbClr val="000000"/>
                </a:solidFill>
                <a:latin typeface="Trebuchet MS"/>
              </a:rPr>
              <a:t>RIOT OS: </a:t>
            </a:r>
            <a:r>
              <a:rPr b="0" lang="en-US" sz="2400" spc="-1" strike="noStrike" u="sng">
                <a:solidFill>
                  <a:srgbClr val="99ca3c"/>
                </a:solidFill>
                <a:uFillTx/>
                <a:latin typeface="Trebuchet MS"/>
                <a:hlinkClick r:id="rId1"/>
              </a:rPr>
              <a:t>http://riot-os.org/</a:t>
            </a:r>
            <a:endParaRPr b="0" lang="en-US" sz="2400" spc="-1" strike="noStrike">
              <a:latin typeface="Arial"/>
            </a:endParaRPr>
          </a:p>
          <a:p>
            <a:pPr>
              <a:lnSpc>
                <a:spcPct val="100000"/>
              </a:lnSpc>
            </a:pPr>
            <a:endParaRPr b="0" lang="en-US" sz="2400" spc="-1" strike="noStrike">
              <a:latin typeface="Arial"/>
            </a:endParaRPr>
          </a:p>
          <a:p>
            <a:pPr marL="343080" indent="-342720">
              <a:lnSpc>
                <a:spcPct val="100000"/>
              </a:lnSpc>
              <a:buClr>
                <a:srgbClr val="000000"/>
              </a:buClr>
              <a:buFont typeface="Arial"/>
              <a:buChar char="•"/>
            </a:pPr>
            <a:r>
              <a:rPr b="0" lang="en-US" sz="2400" spc="-1" strike="noStrike">
                <a:solidFill>
                  <a:srgbClr val="000000"/>
                </a:solidFill>
                <a:latin typeface="Trebuchet MS"/>
              </a:rPr>
              <a:t>FIT IoT-Lab: </a:t>
            </a:r>
            <a:r>
              <a:rPr b="0" lang="en-US" sz="2400" spc="-1" strike="noStrike" u="sng">
                <a:solidFill>
                  <a:srgbClr val="92d050"/>
                </a:solidFill>
                <a:uFillTx/>
                <a:latin typeface="Trebuchet MS"/>
              </a:rPr>
              <a:t>https://www.iot-lab.info/</a:t>
            </a:r>
            <a:endParaRPr b="0" lang="en-US" sz="2400" spc="-1" strike="noStrike">
              <a:latin typeface="Arial"/>
            </a:endParaRPr>
          </a:p>
          <a:p>
            <a:pPr>
              <a:lnSpc>
                <a:spcPct val="100000"/>
              </a:lnSpc>
            </a:pPr>
            <a:endParaRPr b="0" lang="en-US" sz="2400" spc="-1" strike="noStrike">
              <a:latin typeface="Arial"/>
            </a:endParaRPr>
          </a:p>
          <a:p>
            <a:pPr marL="343080" indent="-342720">
              <a:lnSpc>
                <a:spcPct val="100000"/>
              </a:lnSpc>
              <a:buClr>
                <a:srgbClr val="000000"/>
              </a:buClr>
              <a:buFont typeface="Arial"/>
              <a:buChar char="•"/>
            </a:pPr>
            <a:r>
              <a:rPr b="0" lang="en-US" sz="2400" spc="-1" strike="noStrike">
                <a:solidFill>
                  <a:srgbClr val="000000"/>
                </a:solidFill>
                <a:latin typeface="Trebuchet MS"/>
              </a:rPr>
              <a:t>The Things Network: </a:t>
            </a:r>
            <a:r>
              <a:rPr b="0" lang="en-US" sz="2400" spc="-1" strike="noStrike" u="sng">
                <a:solidFill>
                  <a:srgbClr val="92d050"/>
                </a:solidFill>
                <a:uFillTx/>
                <a:latin typeface="Trebuchet MS"/>
              </a:rPr>
              <a:t>https://www.thethingsnetwork.org/</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000000"/>
              </a:buClr>
              <a:buFont typeface="Arial"/>
              <a:buChar char="•"/>
            </a:pPr>
            <a:r>
              <a:rPr b="0" lang="en-US" sz="2400" spc="-1" strike="noStrike">
                <a:solidFill>
                  <a:srgbClr val="000000"/>
                </a:solidFill>
                <a:latin typeface="Trebuchet MS"/>
              </a:rPr>
              <a:t>ThingsBoard: </a:t>
            </a:r>
            <a:r>
              <a:rPr b="0" lang="en-US" sz="2400" spc="-1" strike="noStrike" u="sng">
                <a:solidFill>
                  <a:srgbClr val="90c226"/>
                </a:solidFill>
                <a:uFillTx/>
                <a:latin typeface="Trebuchet MS"/>
              </a:rPr>
              <a:t>https://thingsboard.io</a:t>
            </a:r>
            <a:endParaRPr b="0" lang="en-US" sz="24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791640" y="2333520"/>
            <a:ext cx="8596440" cy="1320480"/>
          </a:xfrm>
          <a:prstGeom prst="rect">
            <a:avLst/>
          </a:prstGeom>
          <a:noFill/>
          <a:ln>
            <a:noFill/>
          </a:ln>
        </p:spPr>
        <p:txBody>
          <a:bodyPr>
            <a:normAutofit/>
          </a:bodyPr>
          <a:p>
            <a:pPr>
              <a:lnSpc>
                <a:spcPct val="100000"/>
              </a:lnSpc>
            </a:pPr>
            <a:r>
              <a:rPr b="0" lang="en-US" sz="5400" spc="-1" strike="noStrike">
                <a:solidFill>
                  <a:srgbClr val="90c226"/>
                </a:solidFill>
                <a:latin typeface="Trebuchet MS"/>
              </a:rPr>
              <a:t>Thank you for you attention!</a:t>
            </a:r>
            <a:endParaRPr b="0" lang="en-US" sz="5400" spc="-1" strike="noStrike">
              <a:solidFill>
                <a:srgbClr val="000000"/>
              </a:solidFill>
              <a:latin typeface="Trebuchet MS"/>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Main </a:t>
            </a:r>
            <a:r>
              <a:rPr b="0" lang="en-US" sz="3600" spc="-1" strike="noStrike">
                <a:solidFill>
                  <a:srgbClr val="90c226"/>
                </a:solidFill>
                <a:latin typeface="Trebuchet MS"/>
              </a:rPr>
              <a:t>idea</a:t>
            </a:r>
            <a:endParaRPr b="0" lang="en-US" sz="3600" spc="-1" strike="noStrike">
              <a:solidFill>
                <a:srgbClr val="000000"/>
              </a:solidFill>
              <a:latin typeface="Trebuchet MS"/>
            </a:endParaRPr>
          </a:p>
        </p:txBody>
      </p:sp>
      <p:sp>
        <p:nvSpPr>
          <p:cNvPr id="118" name="CustomShape 2"/>
          <p:cNvSpPr/>
          <p:nvPr/>
        </p:nvSpPr>
        <p:spPr>
          <a:xfrm>
            <a:off x="181800" y="1685880"/>
            <a:ext cx="10438560" cy="365652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rebuchet MS"/>
              </a:rPr>
              <a:t>We want to monitor 2 environmental stations, each with 5 sensors:</a:t>
            </a:r>
            <a:endParaRPr b="0" lang="en-US" sz="1800" spc="-1" strike="noStrike">
              <a:latin typeface="Arial"/>
            </a:endParaRPr>
          </a:p>
          <a:p>
            <a:pPr marL="457200">
              <a:lnSpc>
                <a:spcPct val="100000"/>
              </a:lnSpc>
            </a:pPr>
            <a:r>
              <a:rPr b="0" lang="en-US" sz="1800" spc="-1" strike="noStrike">
                <a:solidFill>
                  <a:srgbClr val="000000"/>
                </a:solidFill>
                <a:latin typeface="Trebuchet MS"/>
              </a:rPr>
              <a:t>- Temperaure (- 50 … 50 °C)</a:t>
            </a:r>
            <a:endParaRPr b="0" lang="en-US" sz="1800" spc="-1" strike="noStrike">
              <a:latin typeface="Arial"/>
            </a:endParaRPr>
          </a:p>
          <a:p>
            <a:pPr marL="457200">
              <a:lnSpc>
                <a:spcPct val="100000"/>
              </a:lnSpc>
            </a:pPr>
            <a:r>
              <a:rPr b="0" lang="en-US" sz="1800" spc="-1" strike="noStrike">
                <a:solidFill>
                  <a:srgbClr val="000000"/>
                </a:solidFill>
                <a:latin typeface="Trebuchet MS"/>
              </a:rPr>
              <a:t>- Humidity (0 … 100 %)</a:t>
            </a:r>
            <a:endParaRPr b="0" lang="en-US" sz="1800" spc="-1" strike="noStrike">
              <a:latin typeface="Arial"/>
            </a:endParaRPr>
          </a:p>
          <a:p>
            <a:pPr marL="457200">
              <a:lnSpc>
                <a:spcPct val="100000"/>
              </a:lnSpc>
            </a:pPr>
            <a:r>
              <a:rPr b="0" lang="en-US" sz="1800" spc="-1" strike="noStrike">
                <a:solidFill>
                  <a:srgbClr val="000000"/>
                </a:solidFill>
                <a:latin typeface="Trebuchet MS"/>
              </a:rPr>
              <a:t>- Wind Direction (0 … 360 Degrees)</a:t>
            </a:r>
            <a:endParaRPr b="0" lang="en-US" sz="1800" spc="-1" strike="noStrike">
              <a:latin typeface="Arial"/>
            </a:endParaRPr>
          </a:p>
          <a:p>
            <a:pPr marL="457200">
              <a:lnSpc>
                <a:spcPct val="100000"/>
              </a:lnSpc>
            </a:pPr>
            <a:r>
              <a:rPr b="0" lang="en-US" sz="1800" spc="-1" strike="noStrike">
                <a:solidFill>
                  <a:srgbClr val="000000"/>
                </a:solidFill>
                <a:latin typeface="Trebuchet MS"/>
              </a:rPr>
              <a:t>- Wind Intensity (0 … 100 m/s)</a:t>
            </a:r>
            <a:endParaRPr b="0" lang="en-US" sz="1800" spc="-1" strike="noStrike">
              <a:latin typeface="Arial"/>
            </a:endParaRPr>
          </a:p>
          <a:p>
            <a:pPr marL="457200">
              <a:lnSpc>
                <a:spcPct val="100000"/>
              </a:lnSpc>
            </a:pPr>
            <a:r>
              <a:rPr b="0" lang="en-US" sz="1800" spc="-1" strike="noStrike">
                <a:solidFill>
                  <a:srgbClr val="000000"/>
                </a:solidFill>
                <a:latin typeface="Trebuchet MS"/>
              </a:rPr>
              <a:t>- Rain Height (0 … 50  mm/h)</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rebuchet MS"/>
              </a:rPr>
              <a:t>We use the LoRaWAN network to provide communication between the stations and our</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application.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To do this we’ll need a LoRaWAN network server and a bridge to </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forward data to the dashboard where we’ll visualize it.</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23160" y="6239880"/>
            <a:ext cx="1812960" cy="271080"/>
          </a:xfrm>
          <a:prstGeom prst="roundRect">
            <a:avLst>
              <a:gd name="adj" fmla="val 16667"/>
            </a:avLst>
          </a:prstGeom>
          <a:solidFill>
            <a:schemeClr val="bg1"/>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102600" y="671760"/>
            <a:ext cx="3123720" cy="5341680"/>
          </a:xfrm>
          <a:prstGeom prst="roundRect">
            <a:avLst>
              <a:gd name="adj" fmla="val 16667"/>
            </a:avLst>
          </a:prstGeom>
          <a:solidFill>
            <a:srgbClr val="ccffff"/>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21" name="CustomShape 3"/>
          <p:cNvSpPr/>
          <p:nvPr/>
        </p:nvSpPr>
        <p:spPr>
          <a:xfrm>
            <a:off x="7537320" y="6097320"/>
            <a:ext cx="1472400" cy="284400"/>
          </a:xfrm>
          <a:prstGeom prst="roundRect">
            <a:avLst>
              <a:gd name="adj" fmla="val 16667"/>
            </a:avLst>
          </a:prstGeom>
          <a:solidFill>
            <a:schemeClr val="bg1"/>
          </a:solidFill>
          <a:ln>
            <a:solidFill>
              <a:srgbClr val="0070c0"/>
            </a:solidFill>
            <a:round/>
          </a:ln>
        </p:spPr>
        <p:style>
          <a:lnRef idx="2">
            <a:schemeClr val="accent1">
              <a:shade val="50000"/>
            </a:schemeClr>
          </a:lnRef>
          <a:fillRef idx="1">
            <a:schemeClr val="accent1"/>
          </a:fillRef>
          <a:effectRef idx="0">
            <a:schemeClr val="accent1"/>
          </a:effectRef>
          <a:fontRef idx="minor"/>
        </p:style>
      </p:sp>
      <p:sp>
        <p:nvSpPr>
          <p:cNvPr id="122" name="CustomShape 4"/>
          <p:cNvSpPr/>
          <p:nvPr/>
        </p:nvSpPr>
        <p:spPr>
          <a:xfrm>
            <a:off x="7598160" y="4781880"/>
            <a:ext cx="1204200" cy="1153440"/>
          </a:xfrm>
          <a:prstGeom prst="rect">
            <a:avLst/>
          </a:prstGeom>
          <a:solidFill>
            <a:srgbClr val="ffffcc"/>
          </a:solidFill>
          <a:ln>
            <a:solidFill>
              <a:srgbClr val="0070c0"/>
            </a:solidFill>
            <a:round/>
          </a:ln>
        </p:spPr>
        <p:style>
          <a:lnRef idx="2">
            <a:schemeClr val="accent1">
              <a:shade val="50000"/>
            </a:schemeClr>
          </a:lnRef>
          <a:fillRef idx="1">
            <a:schemeClr val="accent1"/>
          </a:fillRef>
          <a:effectRef idx="0">
            <a:schemeClr val="accent1"/>
          </a:effectRef>
          <a:fontRef idx="minor"/>
        </p:style>
      </p:sp>
      <p:sp>
        <p:nvSpPr>
          <p:cNvPr id="123" name="TextShape 5"/>
          <p:cNvSpPr txBox="1"/>
          <p:nvPr/>
        </p:nvSpPr>
        <p:spPr>
          <a:xfrm>
            <a:off x="486720" y="93960"/>
            <a:ext cx="9771120" cy="577440"/>
          </a:xfrm>
          <a:prstGeom prst="rect">
            <a:avLst/>
          </a:prstGeom>
          <a:noFill/>
          <a:ln>
            <a:noFill/>
          </a:ln>
        </p:spPr>
        <p:txBody>
          <a:bodyPr/>
          <a:p>
            <a:pPr algn="ctr">
              <a:lnSpc>
                <a:spcPct val="100000"/>
              </a:lnSpc>
            </a:pPr>
            <a:r>
              <a:rPr b="0" lang="en-US" sz="4400" spc="-1" strike="noStrike">
                <a:solidFill>
                  <a:srgbClr val="90c226"/>
                </a:solidFill>
                <a:latin typeface="Trebuchet MS"/>
              </a:rPr>
              <a:t>Architecture</a:t>
            </a:r>
            <a:endParaRPr b="0" lang="en-US" sz="4400" spc="-1" strike="noStrike">
              <a:solidFill>
                <a:srgbClr val="000000"/>
              </a:solidFill>
              <a:latin typeface="Trebuchet MS"/>
            </a:endParaRPr>
          </a:p>
        </p:txBody>
      </p:sp>
      <p:sp>
        <p:nvSpPr>
          <p:cNvPr id="124" name="CustomShape 6"/>
          <p:cNvSpPr/>
          <p:nvPr/>
        </p:nvSpPr>
        <p:spPr>
          <a:xfrm>
            <a:off x="8118360" y="256320"/>
            <a:ext cx="2763000" cy="369000"/>
          </a:xfrm>
          <a:prstGeom prst="roundRect">
            <a:avLst>
              <a:gd name="adj" fmla="val 16667"/>
            </a:avLst>
          </a:prstGeom>
          <a:solidFill>
            <a:schemeClr val="bg1"/>
          </a:solidFill>
          <a:ln>
            <a:solidFill>
              <a:schemeClr val="accent1">
                <a:lumMod val="75000"/>
              </a:schemeClr>
            </a:solidFill>
            <a:round/>
          </a:ln>
        </p:spPr>
        <p:style>
          <a:lnRef idx="2">
            <a:schemeClr val="accent1">
              <a:shade val="50000"/>
            </a:schemeClr>
          </a:lnRef>
          <a:fillRef idx="1">
            <a:schemeClr val="accent1"/>
          </a:fillRef>
          <a:effectRef idx="0">
            <a:schemeClr val="accent1"/>
          </a:effectRef>
          <a:fontRef idx="minor"/>
        </p:style>
      </p:sp>
      <p:sp>
        <p:nvSpPr>
          <p:cNvPr id="125" name="CustomShape 7"/>
          <p:cNvSpPr/>
          <p:nvPr/>
        </p:nvSpPr>
        <p:spPr>
          <a:xfrm>
            <a:off x="8609040" y="4345200"/>
            <a:ext cx="1723680" cy="273600"/>
          </a:xfrm>
          <a:prstGeom prst="roundRect">
            <a:avLst>
              <a:gd name="adj" fmla="val 16667"/>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26" name="CustomShape 8"/>
          <p:cNvSpPr/>
          <p:nvPr/>
        </p:nvSpPr>
        <p:spPr>
          <a:xfrm>
            <a:off x="299160" y="5486400"/>
            <a:ext cx="2901240" cy="333720"/>
          </a:xfrm>
          <a:prstGeom prst="roundRect">
            <a:avLst>
              <a:gd name="adj" fmla="val 16667"/>
            </a:avLst>
          </a:prstGeom>
          <a:solidFill>
            <a:schemeClr val="bg1"/>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127" name="CustomShape 9"/>
          <p:cNvSpPr/>
          <p:nvPr/>
        </p:nvSpPr>
        <p:spPr>
          <a:xfrm>
            <a:off x="292320" y="687600"/>
            <a:ext cx="2816640" cy="409680"/>
          </a:xfrm>
          <a:prstGeom prst="roundRect">
            <a:avLst>
              <a:gd name="adj" fmla="val 16667"/>
            </a:avLst>
          </a:prstGeom>
          <a:solidFill>
            <a:schemeClr val="bg1"/>
          </a:solidFill>
          <a:ln>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128" name="CustomShape 10"/>
          <p:cNvSpPr/>
          <p:nvPr/>
        </p:nvSpPr>
        <p:spPr>
          <a:xfrm>
            <a:off x="417960" y="3415320"/>
            <a:ext cx="1675440" cy="1816200"/>
          </a:xfrm>
          <a:prstGeom prst="rect">
            <a:avLst/>
          </a:prstGeom>
          <a:solidFill>
            <a:schemeClr val="accent6"/>
          </a:solidFill>
          <a:ln>
            <a:round/>
          </a:ln>
        </p:spPr>
        <p:style>
          <a:lnRef idx="2">
            <a:schemeClr val="accent1">
              <a:shade val="50000"/>
            </a:schemeClr>
          </a:lnRef>
          <a:fillRef idx="1">
            <a:schemeClr val="accent1"/>
          </a:fillRef>
          <a:effectRef idx="0">
            <a:schemeClr val="accent1"/>
          </a:effectRef>
          <a:fontRef idx="minor"/>
        </p:style>
      </p:sp>
      <p:sp>
        <p:nvSpPr>
          <p:cNvPr id="129" name="CustomShape 11"/>
          <p:cNvSpPr/>
          <p:nvPr/>
        </p:nvSpPr>
        <p:spPr>
          <a:xfrm>
            <a:off x="420480" y="1402200"/>
            <a:ext cx="1672920" cy="1816200"/>
          </a:xfrm>
          <a:prstGeom prst="rect">
            <a:avLst/>
          </a:prstGeom>
          <a:ln>
            <a:round/>
          </a:ln>
        </p:spPr>
        <p:style>
          <a:lnRef idx="2">
            <a:schemeClr val="accent1">
              <a:shade val="50000"/>
            </a:schemeClr>
          </a:lnRef>
          <a:fillRef idx="1">
            <a:schemeClr val="accent1"/>
          </a:fillRef>
          <a:effectRef idx="0">
            <a:schemeClr val="accent1"/>
          </a:effectRef>
          <a:fontRef idx="minor"/>
        </p:style>
      </p:sp>
      <p:pic>
        <p:nvPicPr>
          <p:cNvPr id="130" name="Immagine 9" descr=""/>
          <p:cNvPicPr/>
          <p:nvPr/>
        </p:nvPicPr>
        <p:blipFill>
          <a:blip r:embed="rId1"/>
          <a:stretch/>
        </p:blipFill>
        <p:spPr>
          <a:xfrm>
            <a:off x="541800" y="1554480"/>
            <a:ext cx="534960" cy="357120"/>
          </a:xfrm>
          <a:prstGeom prst="rect">
            <a:avLst/>
          </a:prstGeom>
          <a:ln>
            <a:solidFill>
              <a:schemeClr val="tx1"/>
            </a:solidFill>
          </a:ln>
        </p:spPr>
      </p:pic>
      <p:pic>
        <p:nvPicPr>
          <p:cNvPr id="131" name="Immagine 10" descr=""/>
          <p:cNvPicPr/>
          <p:nvPr/>
        </p:nvPicPr>
        <p:blipFill>
          <a:blip r:embed="rId2"/>
          <a:stretch/>
        </p:blipFill>
        <p:spPr>
          <a:xfrm>
            <a:off x="541800" y="2144880"/>
            <a:ext cx="534960" cy="357120"/>
          </a:xfrm>
          <a:prstGeom prst="rect">
            <a:avLst/>
          </a:prstGeom>
          <a:ln>
            <a:solidFill>
              <a:schemeClr val="tx1"/>
            </a:solidFill>
          </a:ln>
        </p:spPr>
      </p:pic>
      <p:pic>
        <p:nvPicPr>
          <p:cNvPr id="132" name="Immagine 11" descr=""/>
          <p:cNvPicPr/>
          <p:nvPr/>
        </p:nvPicPr>
        <p:blipFill>
          <a:blip r:embed="rId3"/>
          <a:stretch/>
        </p:blipFill>
        <p:spPr>
          <a:xfrm>
            <a:off x="1351440" y="1554480"/>
            <a:ext cx="534960" cy="357120"/>
          </a:xfrm>
          <a:prstGeom prst="rect">
            <a:avLst/>
          </a:prstGeom>
          <a:ln>
            <a:solidFill>
              <a:schemeClr val="tx1"/>
            </a:solidFill>
          </a:ln>
        </p:spPr>
      </p:pic>
      <p:pic>
        <p:nvPicPr>
          <p:cNvPr id="133" name="Immagine 12" descr=""/>
          <p:cNvPicPr/>
          <p:nvPr/>
        </p:nvPicPr>
        <p:blipFill>
          <a:blip r:embed="rId4"/>
          <a:stretch/>
        </p:blipFill>
        <p:spPr>
          <a:xfrm>
            <a:off x="1351440" y="2144880"/>
            <a:ext cx="534960" cy="357120"/>
          </a:xfrm>
          <a:prstGeom prst="rect">
            <a:avLst/>
          </a:prstGeom>
          <a:ln>
            <a:solidFill>
              <a:schemeClr val="tx1"/>
            </a:solidFill>
          </a:ln>
        </p:spPr>
      </p:pic>
      <p:pic>
        <p:nvPicPr>
          <p:cNvPr id="134" name="Immagine 13" descr=""/>
          <p:cNvPicPr/>
          <p:nvPr/>
        </p:nvPicPr>
        <p:blipFill>
          <a:blip r:embed="rId5"/>
          <a:stretch/>
        </p:blipFill>
        <p:spPr>
          <a:xfrm>
            <a:off x="552960" y="2702160"/>
            <a:ext cx="534960" cy="357120"/>
          </a:xfrm>
          <a:prstGeom prst="rect">
            <a:avLst/>
          </a:prstGeom>
          <a:ln>
            <a:solidFill>
              <a:schemeClr val="tx1"/>
            </a:solidFill>
          </a:ln>
        </p:spPr>
      </p:pic>
      <p:sp>
        <p:nvSpPr>
          <p:cNvPr id="135" name="CustomShape 12"/>
          <p:cNvSpPr/>
          <p:nvPr/>
        </p:nvSpPr>
        <p:spPr>
          <a:xfrm>
            <a:off x="277560" y="671760"/>
            <a:ext cx="2948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Environmental Station 1</a:t>
            </a:r>
            <a:endParaRPr b="0" lang="en-US" sz="1800" spc="-1" strike="noStrike">
              <a:latin typeface="Arial"/>
            </a:endParaRPr>
          </a:p>
        </p:txBody>
      </p:sp>
      <p:pic>
        <p:nvPicPr>
          <p:cNvPr id="136" name="Immagine 15" descr=""/>
          <p:cNvPicPr/>
          <p:nvPr/>
        </p:nvPicPr>
        <p:blipFill>
          <a:blip r:embed="rId6"/>
          <a:stretch/>
        </p:blipFill>
        <p:spPr>
          <a:xfrm>
            <a:off x="585000" y="3600720"/>
            <a:ext cx="539640" cy="360000"/>
          </a:xfrm>
          <a:prstGeom prst="rect">
            <a:avLst/>
          </a:prstGeom>
          <a:ln>
            <a:solidFill>
              <a:schemeClr val="tx1"/>
            </a:solidFill>
          </a:ln>
        </p:spPr>
      </p:pic>
      <p:pic>
        <p:nvPicPr>
          <p:cNvPr id="137" name="Immagine 16" descr=""/>
          <p:cNvPicPr/>
          <p:nvPr/>
        </p:nvPicPr>
        <p:blipFill>
          <a:blip r:embed="rId7"/>
          <a:stretch/>
        </p:blipFill>
        <p:spPr>
          <a:xfrm>
            <a:off x="585000" y="4191480"/>
            <a:ext cx="539640" cy="360000"/>
          </a:xfrm>
          <a:prstGeom prst="rect">
            <a:avLst/>
          </a:prstGeom>
          <a:ln>
            <a:solidFill>
              <a:schemeClr val="tx1"/>
            </a:solidFill>
          </a:ln>
        </p:spPr>
      </p:pic>
      <p:pic>
        <p:nvPicPr>
          <p:cNvPr id="138" name="Immagine 17" descr=""/>
          <p:cNvPicPr/>
          <p:nvPr/>
        </p:nvPicPr>
        <p:blipFill>
          <a:blip r:embed="rId8"/>
          <a:stretch/>
        </p:blipFill>
        <p:spPr>
          <a:xfrm>
            <a:off x="1394640" y="3600720"/>
            <a:ext cx="539640" cy="360000"/>
          </a:xfrm>
          <a:prstGeom prst="rect">
            <a:avLst/>
          </a:prstGeom>
          <a:ln>
            <a:solidFill>
              <a:schemeClr val="tx1"/>
            </a:solidFill>
          </a:ln>
        </p:spPr>
      </p:pic>
      <p:pic>
        <p:nvPicPr>
          <p:cNvPr id="139" name="Immagine 18" descr=""/>
          <p:cNvPicPr/>
          <p:nvPr/>
        </p:nvPicPr>
        <p:blipFill>
          <a:blip r:embed="rId9"/>
          <a:stretch/>
        </p:blipFill>
        <p:spPr>
          <a:xfrm>
            <a:off x="1394640" y="4191480"/>
            <a:ext cx="539640" cy="360000"/>
          </a:xfrm>
          <a:prstGeom prst="rect">
            <a:avLst/>
          </a:prstGeom>
          <a:ln>
            <a:solidFill>
              <a:schemeClr val="tx1"/>
            </a:solidFill>
          </a:ln>
        </p:spPr>
      </p:pic>
      <p:pic>
        <p:nvPicPr>
          <p:cNvPr id="140" name="Immagine 19" descr=""/>
          <p:cNvPicPr/>
          <p:nvPr/>
        </p:nvPicPr>
        <p:blipFill>
          <a:blip r:embed="rId10"/>
          <a:stretch/>
        </p:blipFill>
        <p:spPr>
          <a:xfrm>
            <a:off x="596160" y="4748760"/>
            <a:ext cx="539640" cy="360000"/>
          </a:xfrm>
          <a:prstGeom prst="rect">
            <a:avLst/>
          </a:prstGeom>
          <a:ln>
            <a:solidFill>
              <a:schemeClr val="tx1"/>
            </a:solidFill>
          </a:ln>
        </p:spPr>
      </p:pic>
      <p:sp>
        <p:nvSpPr>
          <p:cNvPr id="141" name="CustomShape 13"/>
          <p:cNvSpPr/>
          <p:nvPr/>
        </p:nvSpPr>
        <p:spPr>
          <a:xfrm>
            <a:off x="299160" y="5455440"/>
            <a:ext cx="3051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rebuchet MS"/>
              </a:rPr>
              <a:t>Environmental Station 2</a:t>
            </a:r>
            <a:endParaRPr b="0" lang="en-US" sz="1800" spc="-1" strike="noStrike">
              <a:latin typeface="Arial"/>
            </a:endParaRPr>
          </a:p>
        </p:txBody>
      </p:sp>
      <p:pic>
        <p:nvPicPr>
          <p:cNvPr id="142" name="Immagine 21" descr=""/>
          <p:cNvPicPr/>
          <p:nvPr/>
        </p:nvPicPr>
        <p:blipFill>
          <a:blip r:embed="rId11"/>
          <a:stretch/>
        </p:blipFill>
        <p:spPr>
          <a:xfrm>
            <a:off x="5109120" y="749520"/>
            <a:ext cx="4734000" cy="3441240"/>
          </a:xfrm>
          <a:prstGeom prst="rect">
            <a:avLst/>
          </a:prstGeom>
          <a:ln>
            <a:noFill/>
          </a:ln>
        </p:spPr>
      </p:pic>
      <p:pic>
        <p:nvPicPr>
          <p:cNvPr id="143" name="Immagine 22" descr=""/>
          <p:cNvPicPr/>
          <p:nvPr/>
        </p:nvPicPr>
        <p:blipFill>
          <a:blip r:embed="rId12"/>
          <a:stretch/>
        </p:blipFill>
        <p:spPr>
          <a:xfrm>
            <a:off x="6759360" y="1933560"/>
            <a:ext cx="1485720" cy="1485720"/>
          </a:xfrm>
          <a:prstGeom prst="rect">
            <a:avLst/>
          </a:prstGeom>
          <a:ln>
            <a:noFill/>
          </a:ln>
        </p:spPr>
      </p:pic>
      <p:sp>
        <p:nvSpPr>
          <p:cNvPr id="144" name="CustomShape 14"/>
          <p:cNvSpPr/>
          <p:nvPr/>
        </p:nvSpPr>
        <p:spPr>
          <a:xfrm rot="16007400">
            <a:off x="8002800" y="4269960"/>
            <a:ext cx="592200" cy="267840"/>
          </a:xfrm>
          <a:prstGeom prst="rightArrow">
            <a:avLst>
              <a:gd name="adj1" fmla="val 50000"/>
              <a:gd name="adj2" fmla="val 50000"/>
            </a:avLst>
          </a:prstGeom>
          <a:solidFill>
            <a:schemeClr val="accent4"/>
          </a:solidFill>
          <a:ln>
            <a:round/>
          </a:ln>
        </p:spPr>
        <p:style>
          <a:lnRef idx="2">
            <a:schemeClr val="accent1">
              <a:shade val="50000"/>
            </a:schemeClr>
          </a:lnRef>
          <a:fillRef idx="1">
            <a:schemeClr val="accent1"/>
          </a:fillRef>
          <a:effectRef idx="0">
            <a:schemeClr val="accent1"/>
          </a:effectRef>
          <a:fontRef idx="minor"/>
        </p:style>
      </p:sp>
      <p:sp>
        <p:nvSpPr>
          <p:cNvPr id="145" name="CustomShape 15"/>
          <p:cNvSpPr/>
          <p:nvPr/>
        </p:nvSpPr>
        <p:spPr>
          <a:xfrm>
            <a:off x="8503920" y="4298760"/>
            <a:ext cx="1843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MQTT Channel</a:t>
            </a:r>
            <a:endParaRPr b="0" lang="en-US" sz="1800" spc="-1" strike="noStrike">
              <a:latin typeface="Arial"/>
            </a:endParaRPr>
          </a:p>
        </p:txBody>
      </p:sp>
      <p:pic>
        <p:nvPicPr>
          <p:cNvPr id="146" name="Immagine 26" descr=""/>
          <p:cNvPicPr/>
          <p:nvPr/>
        </p:nvPicPr>
        <p:blipFill>
          <a:blip r:embed="rId13"/>
          <a:stretch/>
        </p:blipFill>
        <p:spPr>
          <a:xfrm>
            <a:off x="7871760" y="764280"/>
            <a:ext cx="3043440" cy="1217160"/>
          </a:xfrm>
          <a:prstGeom prst="rect">
            <a:avLst/>
          </a:prstGeom>
          <a:ln>
            <a:noFill/>
          </a:ln>
        </p:spPr>
      </p:pic>
      <p:sp>
        <p:nvSpPr>
          <p:cNvPr id="147" name="CustomShape 16"/>
          <p:cNvSpPr/>
          <p:nvPr/>
        </p:nvSpPr>
        <p:spPr>
          <a:xfrm>
            <a:off x="8046720" y="275400"/>
            <a:ext cx="2922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ThingsBoard Dashboard</a:t>
            </a:r>
            <a:endParaRPr b="0" lang="en-US" sz="1800" spc="-1" strike="noStrike">
              <a:latin typeface="Arial"/>
            </a:endParaRPr>
          </a:p>
        </p:txBody>
      </p:sp>
      <p:sp>
        <p:nvSpPr>
          <p:cNvPr id="148" name="CustomShape 17"/>
          <p:cNvSpPr/>
          <p:nvPr/>
        </p:nvSpPr>
        <p:spPr>
          <a:xfrm>
            <a:off x="4663440" y="1267560"/>
            <a:ext cx="3061080" cy="285840"/>
          </a:xfrm>
          <a:prstGeom prst="roundRect">
            <a:avLst>
              <a:gd name="adj" fmla="val 16667"/>
            </a:avLst>
          </a:prstGeom>
          <a:solidFill>
            <a:schemeClr val="bg1"/>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49" name="CustomShape 18"/>
          <p:cNvSpPr/>
          <p:nvPr/>
        </p:nvSpPr>
        <p:spPr>
          <a:xfrm>
            <a:off x="4663440" y="1188720"/>
            <a:ext cx="3719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rebuchet MS"/>
              </a:rPr>
              <a:t>ThingsBoard IoT Platform</a:t>
            </a:r>
            <a:endParaRPr b="0" lang="en-US" sz="1800" spc="-1" strike="noStrike">
              <a:latin typeface="Arial"/>
            </a:endParaRPr>
          </a:p>
        </p:txBody>
      </p:sp>
      <p:pic>
        <p:nvPicPr>
          <p:cNvPr id="150" name="Immagine 30" descr=""/>
          <p:cNvPicPr/>
          <p:nvPr/>
        </p:nvPicPr>
        <p:blipFill>
          <a:blip r:embed="rId14"/>
          <a:stretch/>
        </p:blipFill>
        <p:spPr>
          <a:xfrm>
            <a:off x="11403000" y="150840"/>
            <a:ext cx="604080" cy="604080"/>
          </a:xfrm>
          <a:prstGeom prst="rect">
            <a:avLst/>
          </a:prstGeom>
          <a:ln>
            <a:noFill/>
          </a:ln>
        </p:spPr>
      </p:pic>
      <p:pic>
        <p:nvPicPr>
          <p:cNvPr id="151" name="Immagine 31" descr=""/>
          <p:cNvPicPr/>
          <p:nvPr/>
        </p:nvPicPr>
        <p:blipFill>
          <a:blip r:embed="rId15"/>
          <a:stretch/>
        </p:blipFill>
        <p:spPr>
          <a:xfrm>
            <a:off x="11446920" y="1092600"/>
            <a:ext cx="604080" cy="604080"/>
          </a:xfrm>
          <a:prstGeom prst="rect">
            <a:avLst/>
          </a:prstGeom>
          <a:ln>
            <a:noFill/>
          </a:ln>
        </p:spPr>
      </p:pic>
      <p:pic>
        <p:nvPicPr>
          <p:cNvPr id="152" name="Immagine 32" descr=""/>
          <p:cNvPicPr/>
          <p:nvPr/>
        </p:nvPicPr>
        <p:blipFill>
          <a:blip r:embed="rId16"/>
          <a:stretch/>
        </p:blipFill>
        <p:spPr>
          <a:xfrm>
            <a:off x="11389680" y="2254320"/>
            <a:ext cx="604080" cy="604080"/>
          </a:xfrm>
          <a:prstGeom prst="rect">
            <a:avLst/>
          </a:prstGeom>
          <a:ln>
            <a:noFill/>
          </a:ln>
        </p:spPr>
      </p:pic>
      <p:sp>
        <p:nvSpPr>
          <p:cNvPr id="153" name="CustomShape 19"/>
          <p:cNvSpPr/>
          <p:nvPr/>
        </p:nvSpPr>
        <p:spPr>
          <a:xfrm rot="9397800">
            <a:off x="11017440" y="658440"/>
            <a:ext cx="416880" cy="21168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154" name="CustomShape 20"/>
          <p:cNvSpPr/>
          <p:nvPr/>
        </p:nvSpPr>
        <p:spPr>
          <a:xfrm rot="10800000">
            <a:off x="11403000" y="1599480"/>
            <a:ext cx="397800" cy="23940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155" name="CustomShape 21"/>
          <p:cNvSpPr/>
          <p:nvPr/>
        </p:nvSpPr>
        <p:spPr>
          <a:xfrm rot="13503600">
            <a:off x="11030400" y="2147760"/>
            <a:ext cx="408240" cy="23976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pic>
        <p:nvPicPr>
          <p:cNvPr id="156" name="Immagine 46" descr=""/>
          <p:cNvPicPr/>
          <p:nvPr/>
        </p:nvPicPr>
        <p:blipFill>
          <a:blip r:embed="rId17"/>
          <a:stretch/>
        </p:blipFill>
        <p:spPr>
          <a:xfrm>
            <a:off x="7616880" y="4772880"/>
            <a:ext cx="1204200" cy="1204200"/>
          </a:xfrm>
          <a:prstGeom prst="rect">
            <a:avLst/>
          </a:prstGeom>
          <a:ln>
            <a:noFill/>
          </a:ln>
        </p:spPr>
      </p:pic>
      <p:sp>
        <p:nvSpPr>
          <p:cNvPr id="157" name="CustomShape 22"/>
          <p:cNvSpPr/>
          <p:nvPr/>
        </p:nvSpPr>
        <p:spPr>
          <a:xfrm>
            <a:off x="7448040" y="6067080"/>
            <a:ext cx="16045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Trebuchet MS"/>
              </a:rPr>
              <a:t>Python Bridge</a:t>
            </a:r>
            <a:endParaRPr b="0" lang="en-US" sz="1600" spc="-1" strike="noStrike">
              <a:latin typeface="Arial"/>
            </a:endParaRPr>
          </a:p>
        </p:txBody>
      </p:sp>
      <p:sp>
        <p:nvSpPr>
          <p:cNvPr id="158" name="CustomShape 23"/>
          <p:cNvSpPr/>
          <p:nvPr/>
        </p:nvSpPr>
        <p:spPr>
          <a:xfrm>
            <a:off x="558360" y="6210360"/>
            <a:ext cx="1942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IoT-Lab testbed</a:t>
            </a:r>
            <a:endParaRPr b="0" lang="en-US" sz="1800" spc="-1" strike="noStrike">
              <a:latin typeface="Arial"/>
            </a:endParaRPr>
          </a:p>
        </p:txBody>
      </p:sp>
      <p:pic>
        <p:nvPicPr>
          <p:cNvPr id="159" name="Immagine 50" descr=""/>
          <p:cNvPicPr/>
          <p:nvPr/>
        </p:nvPicPr>
        <p:blipFill>
          <a:blip r:embed="rId18"/>
          <a:stretch/>
        </p:blipFill>
        <p:spPr>
          <a:xfrm>
            <a:off x="4228200" y="4714920"/>
            <a:ext cx="2288160" cy="1525320"/>
          </a:xfrm>
          <a:prstGeom prst="rect">
            <a:avLst/>
          </a:prstGeom>
          <a:ln>
            <a:solidFill>
              <a:srgbClr val="00b0f0"/>
            </a:solidFill>
          </a:ln>
        </p:spPr>
      </p:pic>
      <p:sp>
        <p:nvSpPr>
          <p:cNvPr id="160" name="CustomShape 24"/>
          <p:cNvSpPr/>
          <p:nvPr/>
        </p:nvSpPr>
        <p:spPr>
          <a:xfrm rot="1308600">
            <a:off x="2342160" y="4825800"/>
            <a:ext cx="1701720" cy="360000"/>
          </a:xfrm>
          <a:prstGeom prst="rightArrow">
            <a:avLst>
              <a:gd name="adj1" fmla="val 50000"/>
              <a:gd name="adj2" fmla="val 50000"/>
            </a:avLst>
          </a:prstGeom>
          <a:solidFill>
            <a:srgbClr val="ccffff"/>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61" name="CustomShape 25"/>
          <p:cNvSpPr/>
          <p:nvPr/>
        </p:nvSpPr>
        <p:spPr>
          <a:xfrm>
            <a:off x="6307200" y="5669280"/>
            <a:ext cx="1739520" cy="273600"/>
          </a:xfrm>
          <a:prstGeom prst="roundRect">
            <a:avLst>
              <a:gd name="adj" fmla="val 16667"/>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62" name="CustomShape 26"/>
          <p:cNvSpPr/>
          <p:nvPr/>
        </p:nvSpPr>
        <p:spPr>
          <a:xfrm>
            <a:off x="6751800" y="5309280"/>
            <a:ext cx="592200" cy="267840"/>
          </a:xfrm>
          <a:prstGeom prst="rightArrow">
            <a:avLst>
              <a:gd name="adj1" fmla="val 50000"/>
              <a:gd name="adj2" fmla="val 50000"/>
            </a:avLst>
          </a:prstGeom>
          <a:solidFill>
            <a:schemeClr val="accent4"/>
          </a:solidFill>
          <a:ln>
            <a:round/>
          </a:ln>
        </p:spPr>
        <p:style>
          <a:lnRef idx="2">
            <a:schemeClr val="accent1">
              <a:shade val="50000"/>
            </a:schemeClr>
          </a:lnRef>
          <a:fillRef idx="1">
            <a:schemeClr val="accent1"/>
          </a:fillRef>
          <a:effectRef idx="0">
            <a:schemeClr val="accent1"/>
          </a:effectRef>
          <a:fontRef idx="minor"/>
        </p:style>
      </p:sp>
      <p:sp>
        <p:nvSpPr>
          <p:cNvPr id="163" name="CustomShape 27"/>
          <p:cNvSpPr/>
          <p:nvPr/>
        </p:nvSpPr>
        <p:spPr>
          <a:xfrm>
            <a:off x="6294240" y="5578200"/>
            <a:ext cx="1843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MQTT Channel</a:t>
            </a:r>
            <a:endParaRPr b="0" lang="en-US" sz="1800" spc="-1" strike="noStrike">
              <a:latin typeface="Arial"/>
            </a:endParaRPr>
          </a:p>
        </p:txBody>
      </p:sp>
      <p:sp>
        <p:nvSpPr>
          <p:cNvPr id="164" name="CustomShape 28"/>
          <p:cNvSpPr/>
          <p:nvPr/>
        </p:nvSpPr>
        <p:spPr>
          <a:xfrm flipV="1" rot="2436600">
            <a:off x="1882080" y="3314880"/>
            <a:ext cx="3378960" cy="323640"/>
          </a:xfrm>
          <a:prstGeom prst="rightArrow">
            <a:avLst>
              <a:gd name="adj1" fmla="val 50000"/>
              <a:gd name="adj2" fmla="val 50000"/>
            </a:avLst>
          </a:prstGeom>
          <a:solidFill>
            <a:srgbClr val="ccffff"/>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65" name="CustomShape 29"/>
          <p:cNvSpPr/>
          <p:nvPr/>
        </p:nvSpPr>
        <p:spPr>
          <a:xfrm>
            <a:off x="2633400" y="4158000"/>
            <a:ext cx="1278360" cy="36468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LoRaWAN</a:t>
            </a:r>
            <a:endParaRPr b="0" lang="en-US" sz="1800" spc="-1" strike="noStrike">
              <a:latin typeface="Arial"/>
            </a:endParaRPr>
          </a:p>
        </p:txBody>
      </p:sp>
      <p:sp>
        <p:nvSpPr>
          <p:cNvPr id="166" name="CustomShape 30"/>
          <p:cNvSpPr/>
          <p:nvPr/>
        </p:nvSpPr>
        <p:spPr>
          <a:xfrm>
            <a:off x="2633400" y="4138560"/>
            <a:ext cx="1180800" cy="369000"/>
          </a:xfrm>
          <a:prstGeom prst="roundRect">
            <a:avLst>
              <a:gd name="adj" fmla="val 16667"/>
            </a:avLst>
          </a:prstGeom>
          <a:noFill/>
          <a:ln>
            <a:solidFill>
              <a:srgbClr val="00b0f0"/>
            </a:solidFill>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677160" y="609480"/>
            <a:ext cx="8596440" cy="1320480"/>
          </a:xfrm>
          <a:prstGeom prst="rect">
            <a:avLst/>
          </a:prstGeom>
          <a:noFill/>
          <a:ln>
            <a:noFill/>
          </a:ln>
        </p:spPr>
        <p:txBody>
          <a:bodyPr/>
          <a:p>
            <a:pPr>
              <a:lnSpc>
                <a:spcPct val="100000"/>
              </a:lnSpc>
            </a:pPr>
            <a:r>
              <a:rPr b="0" lang="en-US" sz="4400" spc="-1" strike="noStrike">
                <a:solidFill>
                  <a:srgbClr val="90c226"/>
                </a:solidFill>
                <a:latin typeface="Trebuchet MS"/>
              </a:rPr>
              <a:t>Impleme</a:t>
            </a:r>
            <a:r>
              <a:rPr b="0" lang="en-US" sz="4400" spc="-1" strike="noStrike">
                <a:solidFill>
                  <a:srgbClr val="90c226"/>
                </a:solidFill>
                <a:latin typeface="Trebuchet MS"/>
              </a:rPr>
              <a:t>ntation</a:t>
            </a:r>
            <a:endParaRPr b="0" lang="en-US" sz="4400" spc="-1" strike="noStrike">
              <a:solidFill>
                <a:srgbClr val="000000"/>
              </a:solidFill>
              <a:latin typeface="Trebuchet MS"/>
            </a:endParaRPr>
          </a:p>
        </p:txBody>
      </p:sp>
      <p:sp>
        <p:nvSpPr>
          <p:cNvPr id="168" name="CustomShape 2"/>
          <p:cNvSpPr/>
          <p:nvPr/>
        </p:nvSpPr>
        <p:spPr>
          <a:xfrm>
            <a:off x="752400" y="1596960"/>
            <a:ext cx="8924400" cy="40543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2000" spc="-1" strike="noStrike">
                <a:solidFill>
                  <a:srgbClr val="000000"/>
                </a:solidFill>
                <a:latin typeface="Trebuchet MS"/>
              </a:rPr>
              <a:t>The sensors and environmental stations are simulated by a simple program done with RIOT OS. This is deployed on two ST</a:t>
            </a:r>
            <a:r>
              <a:rPr b="0" lang="en-US" sz="1600" spc="-1" strike="noStrike">
                <a:solidFill>
                  <a:srgbClr val="000000"/>
                </a:solidFill>
                <a:latin typeface="Trebuchet MS"/>
              </a:rPr>
              <a:t> </a:t>
            </a:r>
            <a:r>
              <a:rPr b="0" lang="en-US" sz="2000" spc="-1" strike="noStrike">
                <a:solidFill>
                  <a:srgbClr val="000000"/>
                </a:solidFill>
                <a:latin typeface="Trebuchet MS"/>
              </a:rPr>
              <a:t>B-L072Z-LRWAN1</a:t>
            </a:r>
            <a:r>
              <a:rPr b="0" lang="en-US" sz="1600" spc="-1" strike="noStrike">
                <a:solidFill>
                  <a:srgbClr val="000000"/>
                </a:solidFill>
                <a:latin typeface="Trebuchet MS"/>
              </a:rPr>
              <a:t> </a:t>
            </a:r>
            <a:r>
              <a:rPr b="0" lang="en-US" sz="2000" spc="-1" strike="noStrike">
                <a:solidFill>
                  <a:srgbClr val="000000"/>
                </a:solidFill>
                <a:latin typeface="Trebuchet MS"/>
              </a:rPr>
              <a:t>IoT-Lab nodes, one for each station.</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Trebuchet MS"/>
              </a:rPr>
              <a:t>The data is sent through the LoRaWAN network to The Things Network server. A Python bridge is subscribed to it: the bridge receives data representing the sensors’ values, it puts the data in the appropriate format and then it forwards it to ThingsBoard.  All of this is done through MQTT messages.</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Trebuchet MS"/>
              </a:rPr>
              <a:t>ThingsBoard IoT platform collects data through the MQTT channel (MQTT broker integrated in the platform) and shows it on its dashboard, which is public so that anyone could check it out.</a:t>
            </a: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39360" y="34596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Technology: LoRaWAN</a:t>
            </a:r>
            <a:endParaRPr b="0" lang="en-US" sz="3600" spc="-1" strike="noStrike">
              <a:solidFill>
                <a:srgbClr val="000000"/>
              </a:solidFill>
              <a:latin typeface="Trebuchet MS"/>
            </a:endParaRPr>
          </a:p>
        </p:txBody>
      </p:sp>
      <p:sp>
        <p:nvSpPr>
          <p:cNvPr id="170" name="CustomShape 2"/>
          <p:cNvSpPr/>
          <p:nvPr/>
        </p:nvSpPr>
        <p:spPr>
          <a:xfrm>
            <a:off x="427320" y="1120680"/>
            <a:ext cx="9824400" cy="201060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rebuchet MS"/>
              </a:rPr>
              <a:t>LoRaWAN is a Low Power Wide Area Network protocol. It was designed to connect</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things’ in regional or global networks. It’s focus is on:</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 saving battery;</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 bi-directional communication;</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 security;</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 mobility and localization.</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rebuchet MS"/>
              </a:rPr>
              <a:t>The architecture is the following:  </a:t>
            </a:r>
            <a:endParaRPr b="0" lang="en-US" sz="1800" spc="-1" strike="noStrike">
              <a:latin typeface="Arial"/>
            </a:endParaRPr>
          </a:p>
        </p:txBody>
      </p:sp>
      <p:pic>
        <p:nvPicPr>
          <p:cNvPr id="171" name="Immagine 4" descr=""/>
          <p:cNvPicPr/>
          <p:nvPr/>
        </p:nvPicPr>
        <p:blipFill>
          <a:blip r:embed="rId1"/>
          <a:stretch/>
        </p:blipFill>
        <p:spPr>
          <a:xfrm>
            <a:off x="1980720" y="3257640"/>
            <a:ext cx="6877440" cy="33616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43960" y="258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Technology: MQTT Protocol</a:t>
            </a:r>
            <a:endParaRPr b="0" lang="en-US" sz="3600" spc="-1" strike="noStrike">
              <a:solidFill>
                <a:srgbClr val="000000"/>
              </a:solidFill>
              <a:latin typeface="Trebuchet MS"/>
            </a:endParaRPr>
          </a:p>
        </p:txBody>
      </p:sp>
      <p:sp>
        <p:nvSpPr>
          <p:cNvPr id="173" name="CustomShape 2"/>
          <p:cNvSpPr/>
          <p:nvPr/>
        </p:nvSpPr>
        <p:spPr>
          <a:xfrm>
            <a:off x="258840" y="918720"/>
            <a:ext cx="9775440" cy="146196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rebuchet MS"/>
              </a:rPr>
              <a:t>MQTT is a machine-to-machine connectivity protocol, designed to be lightweight </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and work well even in situations where little resources are provided.</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Because of this, it’s ideal for sensor communication.</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rebuchet MS"/>
              </a:rPr>
              <a:t>It’s based on the publish subscriber paradigm </a:t>
            </a:r>
            <a:endParaRPr b="0" lang="en-US" sz="1800" spc="-1" strike="noStrike">
              <a:latin typeface="Arial"/>
            </a:endParaRPr>
          </a:p>
        </p:txBody>
      </p:sp>
      <p:pic>
        <p:nvPicPr>
          <p:cNvPr id="174" name="Immagine 4" descr=""/>
          <p:cNvPicPr/>
          <p:nvPr/>
        </p:nvPicPr>
        <p:blipFill>
          <a:blip r:embed="rId1"/>
          <a:stretch/>
        </p:blipFill>
        <p:spPr>
          <a:xfrm>
            <a:off x="1610640" y="2535840"/>
            <a:ext cx="6694920" cy="3852000"/>
          </a:xfrm>
          <a:prstGeom prst="rect">
            <a:avLst/>
          </a:prstGeom>
          <a:ln>
            <a:solidFill>
              <a:schemeClr val="accent1"/>
            </a:solid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71520" y="333360"/>
            <a:ext cx="8596440" cy="1320480"/>
          </a:xfrm>
          <a:prstGeom prst="rect">
            <a:avLst/>
          </a:prstGeom>
          <a:noFill/>
          <a:ln>
            <a:noFill/>
          </a:ln>
        </p:spPr>
        <p:txBody>
          <a:bodyPr>
            <a:normAutofit/>
          </a:bodyPr>
          <a:p>
            <a:pPr>
              <a:lnSpc>
                <a:spcPct val="100000"/>
              </a:lnSpc>
            </a:pPr>
            <a:r>
              <a:rPr b="0" lang="en-US" sz="4400" spc="-1" strike="noStrike">
                <a:solidFill>
                  <a:srgbClr val="90c226"/>
                </a:solidFill>
                <a:latin typeface="Trebuchet MS"/>
              </a:rPr>
              <a:t>Technology: RIOT OS</a:t>
            </a:r>
            <a:endParaRPr b="0" lang="en-US" sz="4400" spc="-1" strike="noStrike">
              <a:solidFill>
                <a:srgbClr val="000000"/>
              </a:solidFill>
              <a:latin typeface="Trebuchet MS"/>
            </a:endParaRPr>
          </a:p>
        </p:txBody>
      </p:sp>
      <p:sp>
        <p:nvSpPr>
          <p:cNvPr id="176" name="CustomShape 2"/>
          <p:cNvSpPr/>
          <p:nvPr/>
        </p:nvSpPr>
        <p:spPr>
          <a:xfrm>
            <a:off x="371520" y="1005840"/>
            <a:ext cx="4840560" cy="58503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rebuchet MS"/>
              </a:rPr>
              <a:t>RIOT OS is an open source operating </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system designed for the Internet of </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Things. Supports most low power   </a:t>
            </a:r>
            <a:r>
              <a:rPr b="0" lang="en-US" sz="1800" spc="-1" strike="noStrike">
                <a:solidFill>
                  <a:srgbClr val="000000"/>
                </a:solidFill>
                <a:latin typeface="Trebuchet MS"/>
              </a:rPr>
              <a:t>	</a:t>
            </a:r>
            <a:r>
              <a:rPr b="0" lang="en-US" sz="1800" spc="-1" strike="noStrike">
                <a:solidFill>
                  <a:srgbClr val="000000"/>
                </a:solidFill>
                <a:latin typeface="Trebuchet MS"/>
              </a:rPr>
              <a:t>      devices and microcontroller                     architectures (32-bit, 16-bit and 8-          bit).</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rebuchet MS"/>
              </a:rPr>
              <a:t>It’s programmable in C and C++, uses wide spread tools such as gcc and valgrind, and it’s compliant with POSIX.</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rebuchet MS"/>
              </a:rPr>
              <a:t>It supports most IoT standards and it’s resource friendly. When a program it’s executed usually there are two threads running: the main thread that executes the task, and the idle thread which runs when the main thread stops. The idle thread puts the device in a “sleep mode” to save energy and resources.</a:t>
            </a:r>
            <a:endParaRPr b="0" lang="en-US" sz="1800" spc="-1" strike="noStrike">
              <a:latin typeface="Arial"/>
            </a:endParaRPr>
          </a:p>
        </p:txBody>
      </p:sp>
      <p:pic>
        <p:nvPicPr>
          <p:cNvPr id="177" name="Immagine 5" descr=""/>
          <p:cNvPicPr/>
          <p:nvPr/>
        </p:nvPicPr>
        <p:blipFill>
          <a:blip r:embed="rId1"/>
          <a:stretch/>
        </p:blipFill>
        <p:spPr>
          <a:xfrm>
            <a:off x="5291280" y="2383560"/>
            <a:ext cx="4652640" cy="20905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Technology: FIT IoT-Lab</a:t>
            </a:r>
            <a:endParaRPr b="0" lang="en-US" sz="3600" spc="-1" strike="noStrike">
              <a:solidFill>
                <a:srgbClr val="000000"/>
              </a:solidFill>
              <a:latin typeface="Trebuchet MS"/>
            </a:endParaRPr>
          </a:p>
        </p:txBody>
      </p:sp>
      <p:pic>
        <p:nvPicPr>
          <p:cNvPr id="179" name="Immagine 3" descr=""/>
          <p:cNvPicPr/>
          <p:nvPr/>
        </p:nvPicPr>
        <p:blipFill>
          <a:blip r:embed="rId1"/>
          <a:stretch/>
        </p:blipFill>
        <p:spPr>
          <a:xfrm>
            <a:off x="860400" y="1930320"/>
            <a:ext cx="2584080" cy="938520"/>
          </a:xfrm>
          <a:prstGeom prst="rect">
            <a:avLst/>
          </a:prstGeom>
          <a:ln>
            <a:noFill/>
          </a:ln>
        </p:spPr>
      </p:pic>
      <p:sp>
        <p:nvSpPr>
          <p:cNvPr id="180" name="CustomShape 2"/>
          <p:cNvSpPr/>
          <p:nvPr/>
        </p:nvSpPr>
        <p:spPr>
          <a:xfrm>
            <a:off x="3699360" y="1571760"/>
            <a:ext cx="6734520" cy="155340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2400" spc="-1" strike="noStrike">
                <a:solidFill>
                  <a:srgbClr val="000000"/>
                </a:solidFill>
                <a:latin typeface="Trebuchet MS"/>
              </a:rPr>
              <a:t>FIT IoT-Lab is an open testbed: it </a:t>
            </a:r>
            <a:endParaRPr b="0" lang="en-US" sz="2400" spc="-1" strike="noStrike">
              <a:latin typeface="Arial"/>
            </a:endParaRPr>
          </a:p>
          <a:p>
            <a:pPr>
              <a:lnSpc>
                <a:spcPct val="100000"/>
              </a:lnSpc>
            </a:pPr>
            <a:r>
              <a:rPr b="0" lang="en-US" sz="2400" spc="-1" strike="noStrike">
                <a:solidFill>
                  <a:srgbClr val="000000"/>
                </a:solidFill>
                <a:latin typeface="Trebuchet MS"/>
              </a:rPr>
              <a:t>   </a:t>
            </a:r>
            <a:r>
              <a:rPr b="0" lang="en-US" sz="2400" spc="-1" strike="noStrike">
                <a:solidFill>
                  <a:srgbClr val="000000"/>
                </a:solidFill>
                <a:latin typeface="Trebuchet MS"/>
              </a:rPr>
              <a:t>provides a very large scale infostructure </a:t>
            </a:r>
            <a:endParaRPr b="0" lang="en-US" sz="2400" spc="-1" strike="noStrike">
              <a:latin typeface="Arial"/>
            </a:endParaRPr>
          </a:p>
          <a:p>
            <a:pPr>
              <a:lnSpc>
                <a:spcPct val="100000"/>
              </a:lnSpc>
            </a:pPr>
            <a:r>
              <a:rPr b="0" lang="en-US" sz="2400" spc="-1" strike="noStrike">
                <a:solidFill>
                  <a:srgbClr val="000000"/>
                </a:solidFill>
                <a:latin typeface="Trebuchet MS"/>
              </a:rPr>
              <a:t>   </a:t>
            </a:r>
            <a:r>
              <a:rPr b="0" lang="en-US" sz="2400" spc="-1" strike="noStrike">
                <a:solidFill>
                  <a:srgbClr val="000000"/>
                </a:solidFill>
                <a:latin typeface="Trebuchet MS"/>
              </a:rPr>
              <a:t>to test your application on a real </a:t>
            </a:r>
            <a:endParaRPr b="0" lang="en-US" sz="2400" spc="-1" strike="noStrike">
              <a:latin typeface="Arial"/>
            </a:endParaRPr>
          </a:p>
          <a:p>
            <a:pPr>
              <a:lnSpc>
                <a:spcPct val="100000"/>
              </a:lnSpc>
            </a:pPr>
            <a:r>
              <a:rPr b="0" lang="en-US" sz="2400" spc="-1" strike="noStrike">
                <a:solidFill>
                  <a:srgbClr val="000000"/>
                </a:solidFill>
                <a:latin typeface="Trebuchet MS"/>
              </a:rPr>
              <a:t>   </a:t>
            </a:r>
            <a:r>
              <a:rPr b="0" lang="en-US" sz="2400" spc="-1" strike="noStrike">
                <a:solidFill>
                  <a:srgbClr val="000000"/>
                </a:solidFill>
                <a:latin typeface="Trebuchet MS"/>
              </a:rPr>
              <a:t>environment.</a:t>
            </a:r>
            <a:endParaRPr b="0" lang="en-US" sz="2400" spc="-1" strike="noStrike">
              <a:latin typeface="Arial"/>
            </a:endParaRPr>
          </a:p>
        </p:txBody>
      </p:sp>
      <p:sp>
        <p:nvSpPr>
          <p:cNvPr id="181" name="CustomShape 3"/>
          <p:cNvSpPr/>
          <p:nvPr/>
        </p:nvSpPr>
        <p:spPr>
          <a:xfrm>
            <a:off x="409680" y="3638520"/>
            <a:ext cx="9143640" cy="29242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2400" spc="-1" strike="noStrike">
                <a:solidFill>
                  <a:srgbClr val="000000"/>
                </a:solidFill>
                <a:latin typeface="Trebuchet MS"/>
              </a:rPr>
              <a:t>It offers a lot of different devices, either fixed or mobile, where you can deploy </a:t>
            </a:r>
            <a:endParaRPr b="0" lang="en-US" sz="2400" spc="-1" strike="noStrike">
              <a:latin typeface="Arial"/>
            </a:endParaRPr>
          </a:p>
          <a:p>
            <a:pPr>
              <a:lnSpc>
                <a:spcPct val="100000"/>
              </a:lnSpc>
            </a:pPr>
            <a:r>
              <a:rPr b="0" lang="en-US" sz="2400" spc="-1" strike="noStrike">
                <a:solidFill>
                  <a:srgbClr val="000000"/>
                </a:solidFill>
                <a:latin typeface="Trebuchet MS"/>
              </a:rPr>
              <a:t>   </a:t>
            </a:r>
            <a:r>
              <a:rPr b="0" lang="en-US" sz="2400" spc="-1" strike="noStrike">
                <a:solidFill>
                  <a:srgbClr val="000000"/>
                </a:solidFill>
                <a:latin typeface="Trebuchet MS"/>
              </a:rPr>
              <a:t>your code.</a:t>
            </a:r>
            <a:endParaRPr b="0" lang="en-US" sz="2400" spc="-1" strike="noStrike">
              <a:latin typeface="Arial"/>
            </a:endParaRPr>
          </a:p>
          <a:p>
            <a:pPr>
              <a:lnSpc>
                <a:spcPct val="100000"/>
              </a:lnSpc>
            </a:pPr>
            <a:endParaRPr b="0" lang="en-US" sz="2400" spc="-1" strike="noStrike">
              <a:latin typeface="Arial"/>
            </a:endParaRPr>
          </a:p>
          <a:p>
            <a:pPr marL="343080" indent="-342720">
              <a:lnSpc>
                <a:spcPct val="100000"/>
              </a:lnSpc>
              <a:buClr>
                <a:srgbClr val="000000"/>
              </a:buClr>
              <a:buFont typeface="Arial"/>
              <a:buChar char="•"/>
            </a:pPr>
            <a:r>
              <a:rPr b="0" lang="en-US" sz="2400" spc="-1" strike="noStrike">
                <a:solidFill>
                  <a:srgbClr val="000000"/>
                </a:solidFill>
                <a:latin typeface="Trebuchet MS"/>
              </a:rPr>
              <a:t>It’s part of the FIT experimental platform, a structure for  academic and industrial users to do research and experiment.</a:t>
            </a:r>
            <a:endParaRPr b="0" lang="en-US" sz="2400" spc="-1" strike="noStrike">
              <a:latin typeface="Arial"/>
            </a:endParaRPr>
          </a:p>
          <a:p>
            <a:pPr>
              <a:lnSpc>
                <a:spcPct val="100000"/>
              </a:lnSpc>
            </a:pP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43800" y="20952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Technolog</a:t>
            </a:r>
            <a:r>
              <a:rPr b="0" lang="en-US" sz="3600" spc="-1" strike="noStrike">
                <a:solidFill>
                  <a:srgbClr val="90c226"/>
                </a:solidFill>
                <a:latin typeface="Trebuchet MS"/>
              </a:rPr>
              <a:t>y: The </a:t>
            </a:r>
            <a:r>
              <a:rPr b="0" lang="en-US" sz="3600" spc="-1" strike="noStrike">
                <a:solidFill>
                  <a:srgbClr val="90c226"/>
                </a:solidFill>
                <a:latin typeface="Trebuchet MS"/>
              </a:rPr>
              <a:t>Things </a:t>
            </a:r>
            <a:r>
              <a:rPr b="0" lang="en-US" sz="3600" spc="-1" strike="noStrike">
                <a:solidFill>
                  <a:srgbClr val="90c226"/>
                </a:solidFill>
                <a:latin typeface="Trebuchet MS"/>
              </a:rPr>
              <a:t>Network</a:t>
            </a:r>
            <a:endParaRPr b="0" lang="en-US" sz="3600" spc="-1" strike="noStrike">
              <a:solidFill>
                <a:srgbClr val="000000"/>
              </a:solidFill>
              <a:latin typeface="Trebuchet MS"/>
            </a:endParaRPr>
          </a:p>
        </p:txBody>
      </p:sp>
      <p:pic>
        <p:nvPicPr>
          <p:cNvPr id="183" name="Immagine 3" descr=""/>
          <p:cNvPicPr/>
          <p:nvPr/>
        </p:nvPicPr>
        <p:blipFill>
          <a:blip r:embed="rId1"/>
          <a:stretch/>
        </p:blipFill>
        <p:spPr>
          <a:xfrm>
            <a:off x="2595600" y="3267360"/>
            <a:ext cx="4761720" cy="3174480"/>
          </a:xfrm>
          <a:prstGeom prst="rect">
            <a:avLst/>
          </a:prstGeom>
          <a:ln>
            <a:solidFill>
              <a:srgbClr val="00b0f0"/>
            </a:solidFill>
          </a:ln>
        </p:spPr>
      </p:pic>
      <p:sp>
        <p:nvSpPr>
          <p:cNvPr id="184" name="CustomShape 2"/>
          <p:cNvSpPr/>
          <p:nvPr/>
        </p:nvSpPr>
        <p:spPr>
          <a:xfrm>
            <a:off x="476280" y="1246320"/>
            <a:ext cx="9000360" cy="28328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2400" spc="-1" strike="noStrike">
                <a:solidFill>
                  <a:srgbClr val="000000"/>
                </a:solidFill>
                <a:latin typeface="Trebuchet MS"/>
              </a:rPr>
              <a:t>The Things Network is an open source LoRaWAN network server. It is a contributor member of the LoRa Alliance.</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000000"/>
              </a:buClr>
              <a:buFont typeface="Arial"/>
              <a:buChar char="•"/>
            </a:pPr>
            <a:r>
              <a:rPr b="0" lang="en-US" sz="2400" spc="-1" strike="noStrike">
                <a:solidFill>
                  <a:srgbClr val="000000"/>
                </a:solidFill>
                <a:latin typeface="Trebuchet MS"/>
              </a:rPr>
              <a:t>It provides robust end-to-end encryption and global coverage</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1800" spc="-1" strike="noStrike">
                <a:solidFill>
                  <a:srgbClr val="000000"/>
                </a:solidFill>
                <a:latin typeface="Trebuchet MS"/>
              </a:rPr>
              <a:t> </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323</TotalTime>
  <Application>LibreOffice/6.0.7.3$Linux_X86_64 LibreOffice_project/00m0$Build-3</Application>
  <Words>689</Words>
  <Paragraphs>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2020-03-25T15:45:03Z</dcterms:created>
  <dc:creator>pc</dc:creator>
  <dc:description/>
  <dc:language>en-US</dc:language>
  <cp:lastModifiedBy/>
  <dcterms:modified xsi:type="dcterms:W3CDTF">2020-04-17T11:31:17Z</dcterms:modified>
  <cp:revision>37</cp:revision>
  <dc:subject/>
  <dc:title>Environmental Station Monitoring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