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4.jpeg" ContentType="image/jpeg"/>
  <Override PartName="/ppt/media/image20.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18.jpeg" ContentType="image/jpeg"/>
  <Override PartName="/ppt/media/image17.jpeg" ContentType="image/jpeg"/>
  <Override PartName="/ppt/media/image10.jpeg" ContentType="image/jpeg"/>
  <Override PartName="/ppt/media/image2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77160" y="609480"/>
            <a:ext cx="8595000" cy="61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77160" y="609480"/>
            <a:ext cx="8595000" cy="61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77160" y="609480"/>
            <a:ext cx="8595000" cy="131904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0320" cy="6866640"/>
            <a:chOff x="0" y="-8640"/>
            <a:chExt cx="1219032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8000" cy="380808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5480" cy="326628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6760" cy="284292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1800" y="-8640"/>
            <a:ext cx="12188520" cy="6866640"/>
            <a:chOff x="1800" y="-8640"/>
            <a:chExt cx="1218852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8000" cy="380808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5480" cy="326628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1800" y="1800"/>
              <a:ext cx="840960" cy="566424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0320" cy="6866640"/>
            <a:chOff x="0" y="-8640"/>
            <a:chExt cx="1219032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8000" cy="380808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5480" cy="326628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6760" cy="284292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77160" y="609480"/>
            <a:ext cx="8595000" cy="1319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w3c.github.io/sensors/" TargetMode="External"/><Relationship Id="rId2" Type="http://schemas.openxmlformats.org/officeDocument/2006/relationships/hyperlink" Target="https://html.spec.whatwg.org/multipage/" TargetMode="External"/><Relationship Id="rId3" Type="http://schemas.openxmlformats.org/officeDocument/2006/relationships/hyperlink" Target="https://en.wikipedia.org/wiki/JavaScript" TargetMode="External"/><Relationship Id="rId4" Type="http://schemas.openxmlformats.org/officeDocument/2006/relationships/hyperlink" Target="https://en.wikipedia.org/wiki/Google_Chrome" TargetMode="External"/><Relationship Id="rId5" Type="http://schemas.openxmlformats.org/officeDocument/2006/relationships/hyperlink" Target="https://nodejs.org/en" TargetMode="External"/><Relationship Id="rId6" Type="http://schemas.openxmlformats.org/officeDocument/2006/relationships/hyperlink" Target="https://mqtt.org/" TargetMode="External"/><Relationship Id="rId7" Type="http://schemas.openxmlformats.org/officeDocument/2006/relationships/hyperlink" Target="https://www.heroku.com/" TargetMode="External"/><Relationship Id="rId8"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png"/><Relationship Id="rId9" Type="http://schemas.openxmlformats.org/officeDocument/2006/relationships/image" Target="../media/image20.jpeg"/><Relationship Id="rId10" Type="http://schemas.openxmlformats.org/officeDocument/2006/relationships/image" Target="../media/image21.png"/><Relationship Id="rId1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5200" cy="164448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5400" spc="-1" strike="noStrike">
                <a:solidFill>
                  <a:srgbClr val="3494ba"/>
                </a:solidFill>
                <a:latin typeface="Trebuchet MS"/>
                <a:ea typeface="DejaVu Sans"/>
              </a:rPr>
              <a:t>Accelerometer Activity Recognition</a:t>
            </a:r>
            <a:endParaRPr b="0" lang="en-US" sz="5400" spc="-1" strike="noStrike">
              <a:latin typeface="Arial"/>
            </a:endParaRPr>
          </a:p>
        </p:txBody>
      </p:sp>
      <p:sp>
        <p:nvSpPr>
          <p:cNvPr id="110" name="CustomShape 2"/>
          <p:cNvSpPr/>
          <p:nvPr/>
        </p:nvSpPr>
        <p:spPr>
          <a:xfrm>
            <a:off x="1506960" y="4050720"/>
            <a:ext cx="7765200" cy="109512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US" sz="1800" spc="-1" strike="noStrike">
                <a:solidFill>
                  <a:srgbClr val="808080"/>
                </a:solidFill>
                <a:latin typeface="Trebuchet MS"/>
                <a:ea typeface="DejaVu Sans"/>
              </a:rPr>
              <a:t>Made with ThingsBoard and Node.js</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ThingsBoard</a:t>
            </a:r>
            <a:endParaRPr b="0" lang="en-US" sz="3600" spc="-1" strike="noStrike">
              <a:latin typeface="Arial"/>
            </a:endParaRPr>
          </a:p>
        </p:txBody>
      </p:sp>
      <p:pic>
        <p:nvPicPr>
          <p:cNvPr id="201" name="Immagine 3" descr=""/>
          <p:cNvPicPr/>
          <p:nvPr/>
        </p:nvPicPr>
        <p:blipFill>
          <a:blip r:embed="rId1"/>
          <a:stretch/>
        </p:blipFill>
        <p:spPr>
          <a:xfrm>
            <a:off x="1001160" y="1930320"/>
            <a:ext cx="2817720" cy="2817720"/>
          </a:xfrm>
          <a:prstGeom prst="rect">
            <a:avLst/>
          </a:prstGeom>
          <a:ln>
            <a:noFill/>
          </a:ln>
        </p:spPr>
      </p:pic>
      <p:sp>
        <p:nvSpPr>
          <p:cNvPr id="202" name="CustomShape 2"/>
          <p:cNvSpPr/>
          <p:nvPr/>
        </p:nvSpPr>
        <p:spPr>
          <a:xfrm>
            <a:off x="4572000" y="1724040"/>
            <a:ext cx="4700160" cy="405216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ThingsBoard is an open-source IoT platform to collect, process, visualize data and manage devices.</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Enables connectivity through standard IoT protocols like CoAP, HTTP, MQTT and supports cloud deployment.</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The pillars of this platform are scalability, fault-tolerance and performance.</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3494ba"/>
                </a:solidFill>
                <a:latin typeface="Trebuchet MS"/>
                <a:ea typeface="DejaVu Sans"/>
              </a:rPr>
              <a:t>References</a:t>
            </a:r>
            <a:endParaRPr b="0" lang="en-US" sz="4400" spc="-1" strike="noStrike">
              <a:latin typeface="Arial"/>
            </a:endParaRPr>
          </a:p>
        </p:txBody>
      </p:sp>
      <p:sp>
        <p:nvSpPr>
          <p:cNvPr id="204" name="CustomShape 2"/>
          <p:cNvSpPr/>
          <p:nvPr/>
        </p:nvSpPr>
        <p:spPr>
          <a:xfrm>
            <a:off x="694440" y="1619280"/>
            <a:ext cx="8365320" cy="4662720"/>
          </a:xfrm>
          <a:prstGeom prst="rect">
            <a:avLst/>
          </a:prstGeom>
          <a:noFill/>
          <a:ln>
            <a:noFill/>
          </a:ln>
        </p:spPr>
        <p:style>
          <a:lnRef idx="0"/>
          <a:fillRef idx="0"/>
          <a:effectRef idx="0"/>
          <a:fontRef idx="minor"/>
        </p:style>
        <p:txBody>
          <a:bodyPr wrap="none" lIns="90000" rIns="90000" tIns="45000" bIns="45000"/>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Generic Sensor API: </a:t>
            </a:r>
            <a:r>
              <a:rPr b="0" lang="en-US" sz="2000" spc="-1" strike="noStrike" u="sng">
                <a:solidFill>
                  <a:srgbClr val="6b9f25"/>
                </a:solidFill>
                <a:uFillTx/>
                <a:latin typeface="Trebuchet MS"/>
                <a:ea typeface="DejaVu Sans"/>
                <a:hlinkClick r:id="rId1"/>
              </a:rPr>
              <a:t>https://w3c.github.io/sensors/</a:t>
            </a:r>
            <a:endParaRPr b="0" lang="en-US" sz="2000" spc="-1" strike="noStrike">
              <a:latin typeface="Arial"/>
            </a:endParaRPr>
          </a:p>
          <a:p>
            <a:pPr>
              <a:lnSpc>
                <a:spcPct val="100000"/>
              </a:lnSpc>
            </a:pPr>
            <a:endParaRPr b="0" lang="en-US" sz="2000" spc="-1" strike="noStrike">
              <a:latin typeface="Arial"/>
            </a:endParaRPr>
          </a:p>
          <a:p>
            <a:pPr marL="343080" indent="-341280">
              <a:lnSpc>
                <a:spcPct val="100000"/>
              </a:lnSpc>
              <a:buClr>
                <a:srgbClr val="000000"/>
              </a:buClr>
              <a:buFont typeface="Arial"/>
              <a:buChar char="•"/>
            </a:pPr>
            <a:r>
              <a:rPr b="0" lang="en-US" sz="2000" spc="-1" strike="noStrike">
                <a:solidFill>
                  <a:srgbClr val="000000"/>
                </a:solidFill>
                <a:latin typeface="Trebuchet MS"/>
                <a:ea typeface="DejaVu Sans"/>
              </a:rPr>
              <a:t>HTML: </a:t>
            </a:r>
            <a:r>
              <a:rPr b="0" lang="en-US" sz="2000" spc="-1" strike="noStrike" u="sng">
                <a:solidFill>
                  <a:srgbClr val="6b9f25"/>
                </a:solidFill>
                <a:uFillTx/>
                <a:latin typeface="Trebuchet MS"/>
                <a:ea typeface="DejaVu Sans"/>
                <a:hlinkClick r:id="rId2"/>
              </a:rPr>
              <a:t>https://html.spec.whatwg.org/multipage/</a:t>
            </a:r>
            <a:endParaRPr b="0" lang="en-US" sz="2000" spc="-1" strike="noStrike">
              <a:latin typeface="Arial"/>
            </a:endParaRPr>
          </a:p>
          <a:p>
            <a:pPr>
              <a:lnSpc>
                <a:spcPct val="100000"/>
              </a:lnSpc>
            </a:pPr>
            <a:endParaRPr b="0" lang="en-US" sz="2000" spc="-1" strike="noStrike">
              <a:latin typeface="Arial"/>
            </a:endParaRPr>
          </a:p>
          <a:p>
            <a:pPr marL="343080" indent="-341280">
              <a:lnSpc>
                <a:spcPct val="100000"/>
              </a:lnSpc>
              <a:buClr>
                <a:srgbClr val="000000"/>
              </a:buClr>
              <a:buFont typeface="Arial"/>
              <a:buChar char="•"/>
            </a:pPr>
            <a:r>
              <a:rPr b="0" lang="en-US" sz="2000" spc="-1" strike="noStrike">
                <a:solidFill>
                  <a:srgbClr val="000000"/>
                </a:solidFill>
                <a:latin typeface="Trebuchet MS"/>
                <a:ea typeface="DejaVu Sans"/>
              </a:rPr>
              <a:t>JavaScript: </a:t>
            </a:r>
            <a:r>
              <a:rPr b="0" lang="en-US" sz="2000" spc="-1" strike="noStrike" u="sng">
                <a:solidFill>
                  <a:srgbClr val="6b9f25"/>
                </a:solidFill>
                <a:uFillTx/>
                <a:latin typeface="Trebuchet MS"/>
                <a:ea typeface="DejaVu Sans"/>
                <a:hlinkClick r:id="rId3"/>
              </a:rPr>
              <a:t>https://en.wikipedia.org/wiki/JavaScript</a:t>
            </a:r>
            <a:endParaRPr b="0" lang="en-US" sz="2000" spc="-1" strike="noStrike">
              <a:latin typeface="Arial"/>
            </a:endParaRPr>
          </a:p>
          <a:p>
            <a:pPr>
              <a:lnSpc>
                <a:spcPct val="100000"/>
              </a:lnSpc>
            </a:pPr>
            <a:endParaRPr b="0" lang="en-US" sz="2000" spc="-1" strike="noStrike">
              <a:latin typeface="Arial"/>
            </a:endParaRPr>
          </a:p>
          <a:p>
            <a:pPr marL="343080" indent="-341280">
              <a:lnSpc>
                <a:spcPct val="100000"/>
              </a:lnSpc>
              <a:buClr>
                <a:srgbClr val="000000"/>
              </a:buClr>
              <a:buFont typeface="Arial"/>
              <a:buChar char="•"/>
            </a:pPr>
            <a:r>
              <a:rPr b="0" lang="en-US" sz="2000" spc="-1" strike="noStrike">
                <a:solidFill>
                  <a:srgbClr val="000000"/>
                </a:solidFill>
                <a:latin typeface="Trebuchet MS"/>
                <a:ea typeface="DejaVu Sans"/>
              </a:rPr>
              <a:t>Google Chrome: </a:t>
            </a:r>
            <a:r>
              <a:rPr b="0" lang="en-US" sz="2000" spc="-1" strike="noStrike" u="sng">
                <a:solidFill>
                  <a:srgbClr val="6b9f25"/>
                </a:solidFill>
                <a:uFillTx/>
                <a:latin typeface="Trebuchet MS"/>
                <a:ea typeface="DejaVu Sans"/>
                <a:hlinkClick r:id="rId4"/>
              </a:rPr>
              <a:t>https://en.wikipedia.org/wiki/Google_Chrome</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Node.js: </a:t>
            </a:r>
            <a:r>
              <a:rPr b="0" lang="en-US" sz="2000" spc="-1" strike="noStrike" u="sng">
                <a:solidFill>
                  <a:srgbClr val="6b9f25"/>
                </a:solidFill>
                <a:uFillTx/>
                <a:latin typeface="Trebuchet MS"/>
                <a:ea typeface="DejaVu Sans"/>
                <a:hlinkClick r:id="rId5"/>
              </a:rPr>
              <a:t>https://nodejs.org/en</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MQTT: </a:t>
            </a:r>
            <a:r>
              <a:rPr b="0" lang="en-US" sz="2000" spc="-1" strike="noStrike" u="sng">
                <a:solidFill>
                  <a:srgbClr val="6b9f25"/>
                </a:solidFill>
                <a:uFillTx/>
                <a:latin typeface="Trebuchet MS"/>
                <a:ea typeface="DejaVu Sans"/>
                <a:hlinkClick r:id="rId6"/>
              </a:rPr>
              <a:t>https://mqtt.org/</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Heroku: </a:t>
            </a:r>
            <a:r>
              <a:rPr b="0" lang="en-US" sz="2000" spc="-1" strike="noStrike" u="sng">
                <a:solidFill>
                  <a:srgbClr val="6b9f25"/>
                </a:solidFill>
                <a:uFillTx/>
                <a:latin typeface="Trebuchet MS"/>
                <a:ea typeface="DejaVu Sans"/>
                <a:hlinkClick r:id="rId7"/>
              </a:rPr>
              <a:t>https://www.heroku.com/</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ThingsBoard: </a:t>
            </a:r>
            <a:r>
              <a:rPr b="0" lang="en-US" sz="2000" spc="-1" strike="noStrike" u="sng">
                <a:solidFill>
                  <a:srgbClr val="6b9f25"/>
                </a:solidFill>
                <a:uFillTx/>
                <a:latin typeface="Trebuchet MS"/>
                <a:ea typeface="DejaVu Sans"/>
              </a:rPr>
              <a:t>https://thingsboard.io</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91640" y="2333520"/>
            <a:ext cx="8595000" cy="13190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5400" spc="-1" strike="noStrike">
                <a:solidFill>
                  <a:srgbClr val="3494ba"/>
                </a:solidFill>
                <a:latin typeface="Trebuchet MS"/>
                <a:ea typeface="DejaVu Sans"/>
              </a:rPr>
              <a:t>Thank you for you attention!</a:t>
            </a:r>
            <a:endParaRPr b="0" lang="en-US" sz="5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Main idea</a:t>
            </a:r>
            <a:endParaRPr b="0" lang="en-US" sz="3600" spc="-1" strike="noStrike">
              <a:latin typeface="Arial"/>
            </a:endParaRPr>
          </a:p>
        </p:txBody>
      </p:sp>
      <p:sp>
        <p:nvSpPr>
          <p:cNvPr id="112" name="CustomShape 2"/>
          <p:cNvSpPr/>
          <p:nvPr/>
        </p:nvSpPr>
        <p:spPr>
          <a:xfrm>
            <a:off x="457200" y="1463040"/>
            <a:ext cx="9250560" cy="530100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We want to build a web application that collects data from the accelerometer in a mobile phone and does some activity recognition (it will be possible to see if the user is standing still, is walking or if he’s running).</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Cloud-based deployment: activity recognition is done in the cloud platform when new data arrives.</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data is visualized  in the dashboard we used for the previous</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assignments, where we’ll see the latest values collected and the activity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detected, together with the history of the values collected in the last hour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and the resulting activity.</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Edge-based deployment: activity recognition is done in the mobile phone, when new values are read from the accelerometer, and then the data is sent to the cloud platform.</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activity detected will be visualized in real time on the page displayed to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user, and it will also be possible to look at the activities collected during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last hour.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Immagine 42" descr=""/>
          <p:cNvPicPr/>
          <p:nvPr/>
        </p:nvPicPr>
        <p:blipFill>
          <a:blip r:embed="rId1"/>
          <a:stretch/>
        </p:blipFill>
        <p:spPr>
          <a:xfrm>
            <a:off x="6411960" y="4284000"/>
            <a:ext cx="597960" cy="597960"/>
          </a:xfrm>
          <a:prstGeom prst="rect">
            <a:avLst/>
          </a:prstGeom>
          <a:ln>
            <a:noFill/>
          </a:ln>
        </p:spPr>
      </p:pic>
      <p:sp>
        <p:nvSpPr>
          <p:cNvPr id="114" name="CustomShape 1"/>
          <p:cNvSpPr/>
          <p:nvPr/>
        </p:nvSpPr>
        <p:spPr>
          <a:xfrm>
            <a:off x="6382440" y="4229280"/>
            <a:ext cx="657360" cy="69444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6750360" y="4724280"/>
            <a:ext cx="1112760" cy="128196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9235440" y="4205880"/>
            <a:ext cx="2741760" cy="36756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5852160" y="3885120"/>
            <a:ext cx="1691280" cy="27216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18" name="CustomShape 5"/>
          <p:cNvSpPr/>
          <p:nvPr/>
        </p:nvSpPr>
        <p:spPr>
          <a:xfrm>
            <a:off x="1238400" y="6228000"/>
            <a:ext cx="1753920" cy="33228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ea typeface="DejaVu Sans"/>
              </a:rPr>
              <a:t>A</a:t>
            </a:r>
            <a:endParaRPr b="0" lang="en-US" sz="1800" spc="-1" strike="noStrike">
              <a:latin typeface="Arial"/>
            </a:endParaRPr>
          </a:p>
        </p:txBody>
      </p:sp>
      <p:sp>
        <p:nvSpPr>
          <p:cNvPr id="119" name="CustomShape 6"/>
          <p:cNvSpPr/>
          <p:nvPr/>
        </p:nvSpPr>
        <p:spPr>
          <a:xfrm>
            <a:off x="5893560" y="6152040"/>
            <a:ext cx="2686680" cy="40824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0" name="Immagine 21" descr=""/>
          <p:cNvPicPr/>
          <p:nvPr/>
        </p:nvPicPr>
        <p:blipFill>
          <a:blip r:embed="rId2"/>
          <a:stretch/>
        </p:blipFill>
        <p:spPr>
          <a:xfrm>
            <a:off x="6527880" y="378720"/>
            <a:ext cx="4732560" cy="3439800"/>
          </a:xfrm>
          <a:prstGeom prst="rect">
            <a:avLst/>
          </a:prstGeom>
          <a:ln>
            <a:noFill/>
          </a:ln>
        </p:spPr>
      </p:pic>
      <p:pic>
        <p:nvPicPr>
          <p:cNvPr id="121" name="Immagine 22" descr=""/>
          <p:cNvPicPr/>
          <p:nvPr/>
        </p:nvPicPr>
        <p:blipFill>
          <a:blip r:embed="rId3"/>
          <a:stretch/>
        </p:blipFill>
        <p:spPr>
          <a:xfrm>
            <a:off x="8308800" y="1503000"/>
            <a:ext cx="1484280" cy="1484280"/>
          </a:xfrm>
          <a:prstGeom prst="rect">
            <a:avLst/>
          </a:prstGeom>
          <a:ln>
            <a:noFill/>
          </a:ln>
        </p:spPr>
      </p:pic>
      <p:sp>
        <p:nvSpPr>
          <p:cNvPr id="122" name="CustomShape 7"/>
          <p:cNvSpPr/>
          <p:nvPr/>
        </p:nvSpPr>
        <p:spPr>
          <a:xfrm>
            <a:off x="5760720" y="3841560"/>
            <a:ext cx="18424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MQTT Channel</a:t>
            </a:r>
            <a:endParaRPr b="0" lang="en-US" sz="1800" spc="-1" strike="noStrike">
              <a:latin typeface="Arial"/>
            </a:endParaRPr>
          </a:p>
        </p:txBody>
      </p:sp>
      <p:pic>
        <p:nvPicPr>
          <p:cNvPr id="123" name="Immagine 26" descr=""/>
          <p:cNvPicPr/>
          <p:nvPr/>
        </p:nvPicPr>
        <p:blipFill>
          <a:blip r:embed="rId4"/>
          <a:stretch/>
        </p:blipFill>
        <p:spPr>
          <a:xfrm>
            <a:off x="9051480" y="2939040"/>
            <a:ext cx="3042000" cy="1215720"/>
          </a:xfrm>
          <a:prstGeom prst="rect">
            <a:avLst/>
          </a:prstGeom>
          <a:ln>
            <a:noFill/>
          </a:ln>
        </p:spPr>
      </p:pic>
      <p:sp>
        <p:nvSpPr>
          <p:cNvPr id="124" name="CustomShape 8"/>
          <p:cNvSpPr/>
          <p:nvPr/>
        </p:nvSpPr>
        <p:spPr>
          <a:xfrm>
            <a:off x="9147240" y="4207320"/>
            <a:ext cx="2921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ThingsBoard Dashboard</a:t>
            </a:r>
            <a:endParaRPr b="0" lang="en-US" sz="1800" spc="-1" strike="noStrike">
              <a:latin typeface="Arial"/>
            </a:endParaRPr>
          </a:p>
        </p:txBody>
      </p:sp>
      <p:sp>
        <p:nvSpPr>
          <p:cNvPr id="125" name="CustomShape 9"/>
          <p:cNvSpPr/>
          <p:nvPr/>
        </p:nvSpPr>
        <p:spPr>
          <a:xfrm>
            <a:off x="8411400" y="690480"/>
            <a:ext cx="3107520" cy="28440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26" name="CustomShape 10"/>
          <p:cNvSpPr/>
          <p:nvPr/>
        </p:nvSpPr>
        <p:spPr>
          <a:xfrm>
            <a:off x="8411400" y="625680"/>
            <a:ext cx="3382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ThingsBoard IoT Platform</a:t>
            </a:r>
            <a:endParaRPr b="0" lang="en-US" sz="1800" spc="-1" strike="noStrike">
              <a:latin typeface="Arial"/>
            </a:endParaRPr>
          </a:p>
        </p:txBody>
      </p:sp>
      <p:pic>
        <p:nvPicPr>
          <p:cNvPr id="127" name="Immagine 30" descr=""/>
          <p:cNvPicPr/>
          <p:nvPr/>
        </p:nvPicPr>
        <p:blipFill>
          <a:blip r:embed="rId5"/>
          <a:stretch/>
        </p:blipFill>
        <p:spPr>
          <a:xfrm>
            <a:off x="486720" y="3245400"/>
            <a:ext cx="602640" cy="602640"/>
          </a:xfrm>
          <a:prstGeom prst="rect">
            <a:avLst/>
          </a:prstGeom>
          <a:ln>
            <a:noFill/>
          </a:ln>
        </p:spPr>
      </p:pic>
      <p:sp>
        <p:nvSpPr>
          <p:cNvPr id="128" name="CustomShape 11"/>
          <p:cNvSpPr/>
          <p:nvPr/>
        </p:nvSpPr>
        <p:spPr>
          <a:xfrm rot="3228600">
            <a:off x="694440" y="4244400"/>
            <a:ext cx="976680" cy="19908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29" name="CustomShape 12"/>
          <p:cNvSpPr/>
          <p:nvPr/>
        </p:nvSpPr>
        <p:spPr>
          <a:xfrm>
            <a:off x="-250560" y="113040"/>
            <a:ext cx="9769680" cy="576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3494ba"/>
                </a:solidFill>
                <a:latin typeface="Trebuchet MS"/>
                <a:ea typeface="DejaVu Sans"/>
              </a:rPr>
              <a:t>Cloud-based Architecture</a:t>
            </a:r>
            <a:endParaRPr b="0" lang="en-US" sz="4400" spc="-1" strike="noStrike">
              <a:latin typeface="Arial"/>
            </a:endParaRPr>
          </a:p>
        </p:txBody>
      </p:sp>
      <p:pic>
        <p:nvPicPr>
          <p:cNvPr id="130" name="Immagine 37" descr=""/>
          <p:cNvPicPr/>
          <p:nvPr/>
        </p:nvPicPr>
        <p:blipFill>
          <a:blip r:embed="rId6"/>
          <a:srcRect l="11909" t="19165" r="14568" b="19433"/>
          <a:stretch/>
        </p:blipFill>
        <p:spPr>
          <a:xfrm>
            <a:off x="6897960" y="4900320"/>
            <a:ext cx="817200" cy="952920"/>
          </a:xfrm>
          <a:prstGeom prst="rect">
            <a:avLst/>
          </a:prstGeom>
          <a:ln>
            <a:noFill/>
          </a:ln>
        </p:spPr>
      </p:pic>
      <p:sp>
        <p:nvSpPr>
          <p:cNvPr id="131" name="CustomShape 13"/>
          <p:cNvSpPr/>
          <p:nvPr/>
        </p:nvSpPr>
        <p:spPr>
          <a:xfrm>
            <a:off x="5852160" y="6152040"/>
            <a:ext cx="28040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Node.js app on Heroku</a:t>
            </a:r>
            <a:endParaRPr b="0" lang="en-US" sz="1800" spc="-1" strike="noStrike">
              <a:latin typeface="Arial"/>
            </a:endParaRPr>
          </a:p>
        </p:txBody>
      </p:sp>
      <p:sp>
        <p:nvSpPr>
          <p:cNvPr id="132" name="CustomShape 14"/>
          <p:cNvSpPr/>
          <p:nvPr/>
        </p:nvSpPr>
        <p:spPr>
          <a:xfrm rot="10800000">
            <a:off x="7869240" y="4665240"/>
            <a:ext cx="279000" cy="128196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33" name="CustomShape 15"/>
          <p:cNvSpPr/>
          <p:nvPr/>
        </p:nvSpPr>
        <p:spPr>
          <a:xfrm>
            <a:off x="8951040" y="5564880"/>
            <a:ext cx="841680" cy="34632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34" name="CustomShape 16"/>
          <p:cNvSpPr/>
          <p:nvPr/>
        </p:nvSpPr>
        <p:spPr>
          <a:xfrm>
            <a:off x="8917920" y="5564880"/>
            <a:ext cx="9082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35" name="CustomShape 17"/>
          <p:cNvSpPr/>
          <p:nvPr/>
        </p:nvSpPr>
        <p:spPr>
          <a:xfrm rot="14709000">
            <a:off x="8475840" y="4290840"/>
            <a:ext cx="311400" cy="1284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pic>
        <p:nvPicPr>
          <p:cNvPr id="136" name="Immagine 52" descr=""/>
          <p:cNvPicPr/>
          <p:nvPr/>
        </p:nvPicPr>
        <p:blipFill>
          <a:blip r:embed="rId7"/>
          <a:stretch/>
        </p:blipFill>
        <p:spPr>
          <a:xfrm>
            <a:off x="7394400" y="2238840"/>
            <a:ext cx="788760" cy="788760"/>
          </a:xfrm>
          <a:prstGeom prst="rect">
            <a:avLst/>
          </a:prstGeom>
          <a:ln>
            <a:noFill/>
          </a:ln>
        </p:spPr>
      </p:pic>
      <p:sp>
        <p:nvSpPr>
          <p:cNvPr id="137" name="CustomShape 18"/>
          <p:cNvSpPr/>
          <p:nvPr/>
        </p:nvSpPr>
        <p:spPr>
          <a:xfrm>
            <a:off x="5467320" y="2054520"/>
            <a:ext cx="2247840" cy="38592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38" name="CustomShape 19"/>
          <p:cNvSpPr/>
          <p:nvPr/>
        </p:nvSpPr>
        <p:spPr>
          <a:xfrm>
            <a:off x="5364720" y="2054520"/>
            <a:ext cx="2453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Activity Recognition</a:t>
            </a:r>
            <a:endParaRPr b="0" lang="en-US" sz="1800" spc="-1" strike="noStrike">
              <a:latin typeface="Arial"/>
            </a:endParaRPr>
          </a:p>
        </p:txBody>
      </p:sp>
      <p:sp>
        <p:nvSpPr>
          <p:cNvPr id="139" name="CustomShape 20"/>
          <p:cNvSpPr/>
          <p:nvPr/>
        </p:nvSpPr>
        <p:spPr>
          <a:xfrm>
            <a:off x="8235000" y="2707200"/>
            <a:ext cx="714240" cy="465840"/>
          </a:xfrm>
          <a:custGeom>
            <a:avLst/>
            <a:gdLst/>
            <a:ahLst/>
            <a:rect l="l" t="t" r="r" b="b"/>
            <a:pathLst>
              <a:path w="21600" h="21600">
                <a:moveTo>
                  <a:pt x="0" y="0"/>
                </a:moveTo>
                <a:lnTo>
                  <a:pt x="21600" y="21600"/>
                </a:lnTo>
              </a:path>
            </a:pathLst>
          </a:custGeom>
          <a:noFill/>
          <a:ln>
            <a:solidFill>
              <a:srgbClr val="2f91b8"/>
            </a:solidFill>
            <a:round/>
            <a:tailEnd len="med" type="triangle" w="med"/>
          </a:ln>
        </p:spPr>
        <p:style>
          <a:lnRef idx="1">
            <a:schemeClr val="accent1"/>
          </a:lnRef>
          <a:fillRef idx="0">
            <a:schemeClr val="accent1"/>
          </a:fillRef>
          <a:effectRef idx="0">
            <a:schemeClr val="accent1"/>
          </a:effectRef>
          <a:fontRef idx="minor"/>
        </p:style>
      </p:sp>
      <p:pic>
        <p:nvPicPr>
          <p:cNvPr id="140" name="Immagine 59" descr=""/>
          <p:cNvPicPr/>
          <p:nvPr/>
        </p:nvPicPr>
        <p:blipFill>
          <a:blip r:embed="rId8"/>
          <a:srcRect l="20924" t="20440" r="22050" b="13879"/>
          <a:stretch/>
        </p:blipFill>
        <p:spPr>
          <a:xfrm>
            <a:off x="1566360" y="4857120"/>
            <a:ext cx="1112760" cy="1281960"/>
          </a:xfrm>
          <a:prstGeom prst="rect">
            <a:avLst/>
          </a:prstGeom>
          <a:ln>
            <a:noFill/>
          </a:ln>
        </p:spPr>
      </p:pic>
      <p:sp>
        <p:nvSpPr>
          <p:cNvPr id="141" name="CustomShape 21"/>
          <p:cNvSpPr/>
          <p:nvPr/>
        </p:nvSpPr>
        <p:spPr>
          <a:xfrm>
            <a:off x="1557360" y="4857120"/>
            <a:ext cx="1123560" cy="128196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42" name="CustomShape 22"/>
          <p:cNvSpPr/>
          <p:nvPr/>
        </p:nvSpPr>
        <p:spPr>
          <a:xfrm>
            <a:off x="1235880" y="6210360"/>
            <a:ext cx="18424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Android Phone</a:t>
            </a:r>
            <a:endParaRPr b="0" lang="en-US" sz="1800" spc="-1" strike="noStrike">
              <a:latin typeface="Arial"/>
            </a:endParaRPr>
          </a:p>
        </p:txBody>
      </p:sp>
      <p:pic>
        <p:nvPicPr>
          <p:cNvPr id="143" name="Immagine 63" descr=""/>
          <p:cNvPicPr/>
          <p:nvPr/>
        </p:nvPicPr>
        <p:blipFill>
          <a:blip r:embed="rId9"/>
          <a:stretch/>
        </p:blipFill>
        <p:spPr>
          <a:xfrm>
            <a:off x="2208600" y="4506120"/>
            <a:ext cx="838800" cy="682560"/>
          </a:xfrm>
          <a:prstGeom prst="rect">
            <a:avLst/>
          </a:prstGeom>
          <a:ln>
            <a:noFill/>
          </a:ln>
        </p:spPr>
      </p:pic>
      <p:pic>
        <p:nvPicPr>
          <p:cNvPr id="144" name="Immagine 65" descr=""/>
          <p:cNvPicPr/>
          <p:nvPr/>
        </p:nvPicPr>
        <p:blipFill>
          <a:blip r:embed="rId10"/>
          <a:srcRect l="21655" t="21051" r="17410" b="17687"/>
          <a:stretch/>
        </p:blipFill>
        <p:spPr>
          <a:xfrm>
            <a:off x="2588760" y="3988800"/>
            <a:ext cx="602640" cy="606240"/>
          </a:xfrm>
          <a:prstGeom prst="rect">
            <a:avLst/>
          </a:prstGeom>
          <a:ln>
            <a:noFill/>
          </a:ln>
        </p:spPr>
      </p:pic>
      <p:sp>
        <p:nvSpPr>
          <p:cNvPr id="145" name="CustomShape 23"/>
          <p:cNvSpPr/>
          <p:nvPr/>
        </p:nvSpPr>
        <p:spPr>
          <a:xfrm>
            <a:off x="3217680" y="4046040"/>
            <a:ext cx="341280" cy="31824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46" name="Immagine 67" descr=""/>
          <p:cNvPicPr/>
          <p:nvPr/>
        </p:nvPicPr>
        <p:blipFill>
          <a:blip r:embed="rId11"/>
          <a:stretch/>
        </p:blipFill>
        <p:spPr>
          <a:xfrm>
            <a:off x="3663000" y="3988800"/>
            <a:ext cx="515520" cy="515520"/>
          </a:xfrm>
          <a:prstGeom prst="rect">
            <a:avLst/>
          </a:prstGeom>
          <a:ln>
            <a:noFill/>
          </a:ln>
        </p:spPr>
      </p:pic>
      <p:sp>
        <p:nvSpPr>
          <p:cNvPr id="147" name="CustomShape 24"/>
          <p:cNvSpPr/>
          <p:nvPr/>
        </p:nvSpPr>
        <p:spPr>
          <a:xfrm>
            <a:off x="3972600" y="5934240"/>
            <a:ext cx="841680" cy="34632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48" name="CustomShape 25"/>
          <p:cNvSpPr/>
          <p:nvPr/>
        </p:nvSpPr>
        <p:spPr>
          <a:xfrm>
            <a:off x="3939480" y="5913360"/>
            <a:ext cx="9082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49" name="CustomShape 26"/>
          <p:cNvSpPr/>
          <p:nvPr/>
        </p:nvSpPr>
        <p:spPr>
          <a:xfrm rot="16200000">
            <a:off x="4543560" y="3954600"/>
            <a:ext cx="181080" cy="35517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0" name="CustomShape 27"/>
          <p:cNvSpPr/>
          <p:nvPr/>
        </p:nvSpPr>
        <p:spPr>
          <a:xfrm rot="5400000">
            <a:off x="4577040" y="3608640"/>
            <a:ext cx="181080" cy="35517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Immagine 42" descr=""/>
          <p:cNvPicPr/>
          <p:nvPr/>
        </p:nvPicPr>
        <p:blipFill>
          <a:blip r:embed="rId1"/>
          <a:stretch/>
        </p:blipFill>
        <p:spPr>
          <a:xfrm>
            <a:off x="6411960" y="4284000"/>
            <a:ext cx="597960" cy="597960"/>
          </a:xfrm>
          <a:prstGeom prst="rect">
            <a:avLst/>
          </a:prstGeom>
          <a:ln>
            <a:noFill/>
          </a:ln>
        </p:spPr>
      </p:pic>
      <p:sp>
        <p:nvSpPr>
          <p:cNvPr id="152" name="CustomShape 1"/>
          <p:cNvSpPr/>
          <p:nvPr/>
        </p:nvSpPr>
        <p:spPr>
          <a:xfrm>
            <a:off x="6382440" y="4229280"/>
            <a:ext cx="657360" cy="69444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6750360" y="4724280"/>
            <a:ext cx="1112760" cy="128196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9235440" y="4205880"/>
            <a:ext cx="2741760" cy="36756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55" name="CustomShape 4"/>
          <p:cNvSpPr/>
          <p:nvPr/>
        </p:nvSpPr>
        <p:spPr>
          <a:xfrm>
            <a:off x="5852160" y="3885120"/>
            <a:ext cx="1691280" cy="27216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56" name="CustomShape 5"/>
          <p:cNvSpPr/>
          <p:nvPr/>
        </p:nvSpPr>
        <p:spPr>
          <a:xfrm>
            <a:off x="1238400" y="6228000"/>
            <a:ext cx="1753920" cy="33228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ea typeface="DejaVu Sans"/>
              </a:rPr>
              <a:t>A</a:t>
            </a:r>
            <a:endParaRPr b="0" lang="en-US" sz="1800" spc="-1" strike="noStrike">
              <a:latin typeface="Arial"/>
            </a:endParaRPr>
          </a:p>
        </p:txBody>
      </p:sp>
      <p:sp>
        <p:nvSpPr>
          <p:cNvPr id="157" name="CustomShape 6"/>
          <p:cNvSpPr/>
          <p:nvPr/>
        </p:nvSpPr>
        <p:spPr>
          <a:xfrm>
            <a:off x="6011280" y="6127560"/>
            <a:ext cx="2674080" cy="40824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58" name="Immagine 21" descr=""/>
          <p:cNvPicPr/>
          <p:nvPr/>
        </p:nvPicPr>
        <p:blipFill>
          <a:blip r:embed="rId2"/>
          <a:stretch/>
        </p:blipFill>
        <p:spPr>
          <a:xfrm>
            <a:off x="6527880" y="378720"/>
            <a:ext cx="4732560" cy="3439800"/>
          </a:xfrm>
          <a:prstGeom prst="rect">
            <a:avLst/>
          </a:prstGeom>
          <a:ln>
            <a:noFill/>
          </a:ln>
        </p:spPr>
      </p:pic>
      <p:pic>
        <p:nvPicPr>
          <p:cNvPr id="159" name="Immagine 22" descr=""/>
          <p:cNvPicPr/>
          <p:nvPr/>
        </p:nvPicPr>
        <p:blipFill>
          <a:blip r:embed="rId3"/>
          <a:stretch/>
        </p:blipFill>
        <p:spPr>
          <a:xfrm>
            <a:off x="8308800" y="1503000"/>
            <a:ext cx="1484280" cy="1484280"/>
          </a:xfrm>
          <a:prstGeom prst="rect">
            <a:avLst/>
          </a:prstGeom>
          <a:ln>
            <a:noFill/>
          </a:ln>
        </p:spPr>
      </p:pic>
      <p:sp>
        <p:nvSpPr>
          <p:cNvPr id="160" name="CustomShape 7"/>
          <p:cNvSpPr/>
          <p:nvPr/>
        </p:nvSpPr>
        <p:spPr>
          <a:xfrm>
            <a:off x="5760720" y="3841560"/>
            <a:ext cx="18424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MQTT Channel</a:t>
            </a:r>
            <a:endParaRPr b="0" lang="en-US" sz="1800" spc="-1" strike="noStrike">
              <a:latin typeface="Arial"/>
            </a:endParaRPr>
          </a:p>
        </p:txBody>
      </p:sp>
      <p:pic>
        <p:nvPicPr>
          <p:cNvPr id="161" name="Immagine 26" descr=""/>
          <p:cNvPicPr/>
          <p:nvPr/>
        </p:nvPicPr>
        <p:blipFill>
          <a:blip r:embed="rId4"/>
          <a:stretch/>
        </p:blipFill>
        <p:spPr>
          <a:xfrm>
            <a:off x="9051480" y="2939040"/>
            <a:ext cx="3042000" cy="1215720"/>
          </a:xfrm>
          <a:prstGeom prst="rect">
            <a:avLst/>
          </a:prstGeom>
          <a:ln>
            <a:noFill/>
          </a:ln>
        </p:spPr>
      </p:pic>
      <p:sp>
        <p:nvSpPr>
          <p:cNvPr id="162" name="CustomShape 8"/>
          <p:cNvSpPr/>
          <p:nvPr/>
        </p:nvSpPr>
        <p:spPr>
          <a:xfrm>
            <a:off x="9147240" y="4207320"/>
            <a:ext cx="2921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ThingsBoard Dashboard</a:t>
            </a:r>
            <a:endParaRPr b="0" lang="en-US" sz="1800" spc="-1" strike="noStrike">
              <a:latin typeface="Arial"/>
            </a:endParaRPr>
          </a:p>
        </p:txBody>
      </p:sp>
      <p:sp>
        <p:nvSpPr>
          <p:cNvPr id="163" name="CustomShape 9"/>
          <p:cNvSpPr/>
          <p:nvPr/>
        </p:nvSpPr>
        <p:spPr>
          <a:xfrm>
            <a:off x="8442360" y="690480"/>
            <a:ext cx="2986200" cy="28440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64" name="CustomShape 10"/>
          <p:cNvSpPr/>
          <p:nvPr/>
        </p:nvSpPr>
        <p:spPr>
          <a:xfrm>
            <a:off x="8411400" y="625680"/>
            <a:ext cx="310860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ThingsBoard IoT Platform</a:t>
            </a:r>
            <a:endParaRPr b="0" lang="en-US" sz="1800" spc="-1" strike="noStrike">
              <a:latin typeface="Arial"/>
            </a:endParaRPr>
          </a:p>
        </p:txBody>
      </p:sp>
      <p:pic>
        <p:nvPicPr>
          <p:cNvPr id="165" name="Immagine 30" descr=""/>
          <p:cNvPicPr/>
          <p:nvPr/>
        </p:nvPicPr>
        <p:blipFill>
          <a:blip r:embed="rId5"/>
          <a:stretch/>
        </p:blipFill>
        <p:spPr>
          <a:xfrm>
            <a:off x="486720" y="3245400"/>
            <a:ext cx="602640" cy="602640"/>
          </a:xfrm>
          <a:prstGeom prst="rect">
            <a:avLst/>
          </a:prstGeom>
          <a:ln>
            <a:noFill/>
          </a:ln>
        </p:spPr>
      </p:pic>
      <p:sp>
        <p:nvSpPr>
          <p:cNvPr id="166" name="CustomShape 11"/>
          <p:cNvSpPr/>
          <p:nvPr/>
        </p:nvSpPr>
        <p:spPr>
          <a:xfrm rot="3228600">
            <a:off x="694440" y="4244400"/>
            <a:ext cx="976680" cy="19908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67" name="CustomShape 12"/>
          <p:cNvSpPr/>
          <p:nvPr/>
        </p:nvSpPr>
        <p:spPr>
          <a:xfrm>
            <a:off x="-250560" y="113040"/>
            <a:ext cx="9769680" cy="576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3494ba"/>
                </a:solidFill>
                <a:latin typeface="Trebuchet MS"/>
                <a:ea typeface="DejaVu Sans"/>
              </a:rPr>
              <a:t>Edge-based Architecture</a:t>
            </a:r>
            <a:endParaRPr b="0" lang="en-US" sz="4400" spc="-1" strike="noStrike">
              <a:latin typeface="Arial"/>
            </a:endParaRPr>
          </a:p>
        </p:txBody>
      </p:sp>
      <p:pic>
        <p:nvPicPr>
          <p:cNvPr id="168" name="Immagine 37" descr=""/>
          <p:cNvPicPr/>
          <p:nvPr/>
        </p:nvPicPr>
        <p:blipFill>
          <a:blip r:embed="rId6"/>
          <a:srcRect l="11909" t="19165" r="14568" b="19433"/>
          <a:stretch/>
        </p:blipFill>
        <p:spPr>
          <a:xfrm>
            <a:off x="6897960" y="4900320"/>
            <a:ext cx="817200" cy="952920"/>
          </a:xfrm>
          <a:prstGeom prst="rect">
            <a:avLst/>
          </a:prstGeom>
          <a:ln>
            <a:noFill/>
          </a:ln>
        </p:spPr>
      </p:pic>
      <p:sp>
        <p:nvSpPr>
          <p:cNvPr id="169" name="CustomShape 13"/>
          <p:cNvSpPr/>
          <p:nvPr/>
        </p:nvSpPr>
        <p:spPr>
          <a:xfrm>
            <a:off x="5943600" y="6127560"/>
            <a:ext cx="28040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Node.js app on Heroku</a:t>
            </a:r>
            <a:endParaRPr b="0" lang="en-US" sz="1800" spc="-1" strike="noStrike">
              <a:latin typeface="Arial"/>
            </a:endParaRPr>
          </a:p>
        </p:txBody>
      </p:sp>
      <p:sp>
        <p:nvSpPr>
          <p:cNvPr id="170" name="CustomShape 14"/>
          <p:cNvSpPr/>
          <p:nvPr/>
        </p:nvSpPr>
        <p:spPr>
          <a:xfrm rot="10800000">
            <a:off x="7955280" y="4574520"/>
            <a:ext cx="279000" cy="128196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71" name="CustomShape 15"/>
          <p:cNvSpPr/>
          <p:nvPr/>
        </p:nvSpPr>
        <p:spPr>
          <a:xfrm>
            <a:off x="8951040" y="5564880"/>
            <a:ext cx="841680" cy="34632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2" name="CustomShape 16"/>
          <p:cNvSpPr/>
          <p:nvPr/>
        </p:nvSpPr>
        <p:spPr>
          <a:xfrm>
            <a:off x="8917920" y="5564880"/>
            <a:ext cx="9082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73" name="CustomShape 17"/>
          <p:cNvSpPr/>
          <p:nvPr/>
        </p:nvSpPr>
        <p:spPr>
          <a:xfrm rot="14709000">
            <a:off x="8475840" y="4290840"/>
            <a:ext cx="311400" cy="1284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4" name="CustomShape 18"/>
          <p:cNvSpPr/>
          <p:nvPr/>
        </p:nvSpPr>
        <p:spPr>
          <a:xfrm>
            <a:off x="2764800" y="3511080"/>
            <a:ext cx="2247840" cy="38592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75" name="CustomShape 19"/>
          <p:cNvSpPr/>
          <p:nvPr/>
        </p:nvSpPr>
        <p:spPr>
          <a:xfrm>
            <a:off x="2662200" y="3501000"/>
            <a:ext cx="2453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Activity Recognition</a:t>
            </a:r>
            <a:endParaRPr b="0" lang="en-US" sz="1800" spc="-1" strike="noStrike">
              <a:latin typeface="Arial"/>
            </a:endParaRPr>
          </a:p>
        </p:txBody>
      </p:sp>
      <p:pic>
        <p:nvPicPr>
          <p:cNvPr id="176" name="Immagine 59" descr=""/>
          <p:cNvPicPr/>
          <p:nvPr/>
        </p:nvPicPr>
        <p:blipFill>
          <a:blip r:embed="rId7"/>
          <a:srcRect l="20924" t="20440" r="22050" b="13879"/>
          <a:stretch/>
        </p:blipFill>
        <p:spPr>
          <a:xfrm>
            <a:off x="1566360" y="4857120"/>
            <a:ext cx="1112760" cy="1281960"/>
          </a:xfrm>
          <a:prstGeom prst="rect">
            <a:avLst/>
          </a:prstGeom>
          <a:ln>
            <a:noFill/>
          </a:ln>
        </p:spPr>
      </p:pic>
      <p:sp>
        <p:nvSpPr>
          <p:cNvPr id="177" name="CustomShape 20"/>
          <p:cNvSpPr/>
          <p:nvPr/>
        </p:nvSpPr>
        <p:spPr>
          <a:xfrm>
            <a:off x="1557360" y="4857120"/>
            <a:ext cx="1123560" cy="128196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8" name="CustomShape 21"/>
          <p:cNvSpPr/>
          <p:nvPr/>
        </p:nvSpPr>
        <p:spPr>
          <a:xfrm>
            <a:off x="1235880" y="6210360"/>
            <a:ext cx="18424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Android Phone</a:t>
            </a:r>
            <a:endParaRPr b="0" lang="en-US" sz="1800" spc="-1" strike="noStrike">
              <a:latin typeface="Arial"/>
            </a:endParaRPr>
          </a:p>
        </p:txBody>
      </p:sp>
      <p:pic>
        <p:nvPicPr>
          <p:cNvPr id="179" name="Immagine 63" descr=""/>
          <p:cNvPicPr/>
          <p:nvPr/>
        </p:nvPicPr>
        <p:blipFill>
          <a:blip r:embed="rId8"/>
          <a:stretch/>
        </p:blipFill>
        <p:spPr>
          <a:xfrm>
            <a:off x="2208600" y="4506120"/>
            <a:ext cx="838800" cy="682560"/>
          </a:xfrm>
          <a:prstGeom prst="rect">
            <a:avLst/>
          </a:prstGeom>
          <a:ln>
            <a:noFill/>
          </a:ln>
        </p:spPr>
      </p:pic>
      <p:pic>
        <p:nvPicPr>
          <p:cNvPr id="180" name="Immagine 65" descr=""/>
          <p:cNvPicPr/>
          <p:nvPr/>
        </p:nvPicPr>
        <p:blipFill>
          <a:blip r:embed="rId9"/>
          <a:srcRect l="21655" t="21051" r="17410" b="17687"/>
          <a:stretch/>
        </p:blipFill>
        <p:spPr>
          <a:xfrm>
            <a:off x="2588760" y="3988800"/>
            <a:ext cx="602640" cy="606240"/>
          </a:xfrm>
          <a:prstGeom prst="rect">
            <a:avLst/>
          </a:prstGeom>
          <a:ln>
            <a:noFill/>
          </a:ln>
        </p:spPr>
      </p:pic>
      <p:sp>
        <p:nvSpPr>
          <p:cNvPr id="181" name="CustomShape 22"/>
          <p:cNvSpPr/>
          <p:nvPr/>
        </p:nvSpPr>
        <p:spPr>
          <a:xfrm>
            <a:off x="3230640" y="4061520"/>
            <a:ext cx="341280" cy="31824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82" name="Immagine 67" descr=""/>
          <p:cNvPicPr/>
          <p:nvPr/>
        </p:nvPicPr>
        <p:blipFill>
          <a:blip r:embed="rId10"/>
          <a:stretch/>
        </p:blipFill>
        <p:spPr>
          <a:xfrm>
            <a:off x="3663000" y="3988800"/>
            <a:ext cx="515520" cy="515520"/>
          </a:xfrm>
          <a:prstGeom prst="rect">
            <a:avLst/>
          </a:prstGeom>
          <a:ln>
            <a:noFill/>
          </a:ln>
        </p:spPr>
      </p:pic>
      <p:sp>
        <p:nvSpPr>
          <p:cNvPr id="183" name="CustomShape 23"/>
          <p:cNvSpPr/>
          <p:nvPr/>
        </p:nvSpPr>
        <p:spPr>
          <a:xfrm>
            <a:off x="3972600" y="5934240"/>
            <a:ext cx="841680" cy="34632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84" name="CustomShape 24"/>
          <p:cNvSpPr/>
          <p:nvPr/>
        </p:nvSpPr>
        <p:spPr>
          <a:xfrm>
            <a:off x="3939480" y="5913360"/>
            <a:ext cx="90828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85" name="CustomShape 25"/>
          <p:cNvSpPr/>
          <p:nvPr/>
        </p:nvSpPr>
        <p:spPr>
          <a:xfrm rot="16200000">
            <a:off x="4543560" y="3954600"/>
            <a:ext cx="181080" cy="35517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86" name="CustomShape 26"/>
          <p:cNvSpPr/>
          <p:nvPr/>
        </p:nvSpPr>
        <p:spPr>
          <a:xfrm rot="5400000">
            <a:off x="4577040" y="3608640"/>
            <a:ext cx="181080" cy="35517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3494ba"/>
                </a:solidFill>
                <a:latin typeface="Trebuchet MS"/>
                <a:ea typeface="DejaVu Sans"/>
              </a:rPr>
              <a:t>Implementation</a:t>
            </a:r>
            <a:endParaRPr b="0" lang="en-US" sz="4400" spc="-1" strike="noStrike">
              <a:latin typeface="Arial"/>
            </a:endParaRPr>
          </a:p>
        </p:txBody>
      </p:sp>
      <p:sp>
        <p:nvSpPr>
          <p:cNvPr id="188" name="CustomShape 2"/>
          <p:cNvSpPr/>
          <p:nvPr/>
        </p:nvSpPr>
        <p:spPr>
          <a:xfrm>
            <a:off x="781200" y="1596960"/>
            <a:ext cx="8827920" cy="496692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We can have access to the accelerometer data  thanks to the Generic Sensor API. To use them, we need to use Google Chrome as a browser, activating some flags. The client is served an HTML page with some JavaScript that collects data and makes the page responsive. Please note that you can activate these flags only on an Android phone.</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The web app is built with Node.js, which forwards data to the cloud platform via MQTT. To exchange data from the front-end to the back-end and viceversa we use HTTP methods GET and POST.</a:t>
            </a:r>
            <a:endParaRPr b="0" lang="en-US" sz="2000" spc="-1" strike="noStrike">
              <a:latin typeface="Arial"/>
            </a:endParaRPr>
          </a:p>
          <a:p>
            <a:pPr>
              <a:lnSpc>
                <a:spcPct val="100000"/>
              </a:lnSpc>
            </a:pP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The deploy is done with Heroku.</a:t>
            </a:r>
            <a:endParaRPr b="0" lang="en-US" sz="2000" spc="-1" strike="noStrike">
              <a:latin typeface="Arial"/>
            </a:endParaRPr>
          </a:p>
          <a:p>
            <a:pPr>
              <a:lnSpc>
                <a:spcPct val="100000"/>
              </a:lnSpc>
            </a:pPr>
            <a:endParaRPr b="0" lang="en-US"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rebuchet MS"/>
                <a:ea typeface="DejaVu Sans"/>
              </a:rPr>
              <a:t>The cloud platform used is ThingsBoard. Thanks to its rule chain we can easily process data in the cloud-based scenario, and the data is visualized on the dashboard.</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client-side</a:t>
            </a:r>
            <a:endParaRPr b="0" lang="en-US" sz="3600" spc="-1" strike="noStrike">
              <a:latin typeface="Arial"/>
            </a:endParaRPr>
          </a:p>
        </p:txBody>
      </p:sp>
      <p:sp>
        <p:nvSpPr>
          <p:cNvPr id="190" name="CustomShape 2"/>
          <p:cNvSpPr/>
          <p:nvPr/>
        </p:nvSpPr>
        <p:spPr>
          <a:xfrm>
            <a:off x="857160" y="1714680"/>
            <a:ext cx="8523000" cy="429516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3494ba"/>
              </a:buClr>
              <a:buFont typeface="Arial"/>
              <a:buChar char="•"/>
            </a:pPr>
            <a:r>
              <a:rPr b="0" lang="en-US" sz="2400" spc="-1" strike="noStrike">
                <a:solidFill>
                  <a:srgbClr val="3494ba"/>
                </a:solidFill>
                <a:latin typeface="Trebuchet MS"/>
                <a:ea typeface="DejaVu Sans"/>
              </a:rPr>
              <a:t>Generic Sensor API</a:t>
            </a:r>
            <a:r>
              <a:rPr b="0" lang="en-US" sz="1800" spc="-1" strike="noStrike">
                <a:solidFill>
                  <a:srgbClr val="000000"/>
                </a:solidFill>
                <a:latin typeface="Trebuchet MS"/>
                <a:ea typeface="DejaVu Sans"/>
              </a:rPr>
              <a:t>: is a framework promoted by the W3C to expose data collected through sensors in a consistent way, especially on mobile phones.</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3494ba"/>
              </a:buClr>
              <a:buFont typeface="Arial"/>
              <a:buChar char="•"/>
            </a:pPr>
            <a:r>
              <a:rPr b="0" lang="en-US" sz="2400" spc="-1" strike="noStrike">
                <a:solidFill>
                  <a:srgbClr val="3494ba"/>
                </a:solidFill>
                <a:latin typeface="Trebuchet MS"/>
                <a:ea typeface="DejaVu Sans"/>
              </a:rPr>
              <a:t>Google Chrome</a:t>
            </a:r>
            <a:r>
              <a:rPr b="0" lang="en-US" sz="1800" spc="-1" strike="noStrike">
                <a:solidFill>
                  <a:srgbClr val="000000"/>
                </a:solidFill>
                <a:latin typeface="Trebuchet MS"/>
                <a:ea typeface="DejaVu Sans"/>
              </a:rPr>
              <a:t>: a web browser developed by Google. It’s currently the most used browser.</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3494ba"/>
              </a:buClr>
              <a:buFont typeface="Arial"/>
              <a:buChar char="•"/>
            </a:pPr>
            <a:r>
              <a:rPr b="0" lang="en-US" sz="2400" spc="-1" strike="noStrike">
                <a:solidFill>
                  <a:srgbClr val="3494ba"/>
                </a:solidFill>
                <a:latin typeface="Trebuchet MS"/>
                <a:ea typeface="DejaVu Sans"/>
              </a:rPr>
              <a:t>HTML</a:t>
            </a:r>
            <a:r>
              <a:rPr b="0" lang="en-US" sz="1800" spc="-1" strike="noStrike">
                <a:solidFill>
                  <a:srgbClr val="000000"/>
                </a:solidFill>
                <a:latin typeface="Trebuchet MS"/>
                <a:ea typeface="DejaVu Sans"/>
              </a:rPr>
              <a:t>: is a markup language, the standard used to define documents to be displayed by web browsers. Often used with CSS for styling and with JavaScript to enhance functionalities.</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3494ba"/>
              </a:buClr>
              <a:buFont typeface="Arial"/>
              <a:buChar char="•"/>
            </a:pPr>
            <a:r>
              <a:rPr b="0" lang="en-US" sz="2400" spc="-1" strike="noStrike">
                <a:solidFill>
                  <a:srgbClr val="3494ba"/>
                </a:solidFill>
                <a:latin typeface="Trebuchet MS"/>
                <a:ea typeface="DejaVu Sans"/>
              </a:rPr>
              <a:t>JavaScript</a:t>
            </a:r>
            <a:r>
              <a:rPr b="0" lang="en-US" sz="1800" spc="-1" strike="noStrike">
                <a:solidFill>
                  <a:srgbClr val="000000"/>
                </a:solidFill>
                <a:latin typeface="Trebuchet MS"/>
                <a:ea typeface="DejaVu Sans"/>
              </a:rPr>
              <a:t>: is an object oriented and event oriented programming language. It’s very versatile, and is used in the majority of web application to program the client-side.</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43960" y="258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MQTT Protocol</a:t>
            </a:r>
            <a:endParaRPr b="0" lang="en-US" sz="3600" spc="-1" strike="noStrike">
              <a:latin typeface="Arial"/>
            </a:endParaRPr>
          </a:p>
        </p:txBody>
      </p:sp>
      <p:sp>
        <p:nvSpPr>
          <p:cNvPr id="192" name="CustomShape 2"/>
          <p:cNvSpPr/>
          <p:nvPr/>
        </p:nvSpPr>
        <p:spPr>
          <a:xfrm>
            <a:off x="258840" y="918720"/>
            <a:ext cx="9774000" cy="1460520"/>
          </a:xfrm>
          <a:prstGeom prst="rect">
            <a:avLst/>
          </a:prstGeom>
          <a:noFill/>
          <a:ln>
            <a:noFill/>
          </a:ln>
        </p:spPr>
        <p:style>
          <a:lnRef idx="0"/>
          <a:fillRef idx="0"/>
          <a:effectRef idx="0"/>
          <a:fontRef idx="minor"/>
        </p:style>
        <p:txBody>
          <a:bodyPr wrap="none" lIns="90000" rIns="90000" tIns="45000" bIns="45000"/>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MQTT is a machine-to-machine connectivity protocol, designed to be lightweight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and work well even in situations where little resources are provided.</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Because of this, it’s ideal for sensor communication.</a:t>
            </a: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It’s based on the publish subscriber paradigm </a:t>
            </a:r>
            <a:endParaRPr b="0" lang="en-US" sz="1800" spc="-1" strike="noStrike">
              <a:latin typeface="Arial"/>
            </a:endParaRPr>
          </a:p>
        </p:txBody>
      </p:sp>
      <p:pic>
        <p:nvPicPr>
          <p:cNvPr id="193" name="Immagine 4" descr=""/>
          <p:cNvPicPr/>
          <p:nvPr/>
        </p:nvPicPr>
        <p:blipFill>
          <a:blip r:embed="rId1"/>
          <a:stretch/>
        </p:blipFill>
        <p:spPr>
          <a:xfrm>
            <a:off x="1610640" y="2535840"/>
            <a:ext cx="6693480" cy="3850560"/>
          </a:xfrm>
          <a:prstGeom prst="rect">
            <a:avLst/>
          </a:prstGeom>
          <a:ln>
            <a:solidFill>
              <a:schemeClr val="accent1"/>
            </a:solid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71520" y="333360"/>
            <a:ext cx="8595000" cy="13190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3494ba"/>
                </a:solidFill>
                <a:latin typeface="Trebuchet MS"/>
                <a:ea typeface="DejaVu Sans"/>
              </a:rPr>
              <a:t>Technology: Node.js</a:t>
            </a:r>
            <a:endParaRPr b="0" lang="en-US" sz="4400" spc="-1" strike="noStrike">
              <a:latin typeface="Arial"/>
            </a:endParaRPr>
          </a:p>
        </p:txBody>
      </p:sp>
      <p:pic>
        <p:nvPicPr>
          <p:cNvPr id="195" name="Immagine 3" descr=""/>
          <p:cNvPicPr/>
          <p:nvPr/>
        </p:nvPicPr>
        <p:blipFill>
          <a:blip r:embed="rId1"/>
          <a:stretch/>
        </p:blipFill>
        <p:spPr>
          <a:xfrm>
            <a:off x="5585760" y="1828800"/>
            <a:ext cx="4342680" cy="2655720"/>
          </a:xfrm>
          <a:prstGeom prst="rect">
            <a:avLst/>
          </a:prstGeom>
          <a:ln>
            <a:noFill/>
          </a:ln>
        </p:spPr>
      </p:pic>
      <p:sp>
        <p:nvSpPr>
          <p:cNvPr id="196" name="CustomShape 2"/>
          <p:cNvSpPr/>
          <p:nvPr/>
        </p:nvSpPr>
        <p:spPr>
          <a:xfrm>
            <a:off x="371520" y="1485720"/>
            <a:ext cx="4732200" cy="420372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Node.js is a JavaScript runtime environment that uses V8 JavaScript Engine (which makes it very smooth and powerful).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It’s run in a single process, without creating a new thread for every connection. In general, it’s thought for an asynchronous and event-driven programming style.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4040">
              <a:lnSpc>
                <a:spcPct val="100000"/>
              </a:lnSpc>
              <a:buClr>
                <a:srgbClr val="000000"/>
              </a:buClr>
              <a:buFont typeface="Arial"/>
              <a:buChar char="•"/>
            </a:pPr>
            <a:r>
              <a:rPr b="0" lang="en-US" sz="1800" spc="-1" strike="noStrike">
                <a:solidFill>
                  <a:srgbClr val="000000"/>
                </a:solidFill>
                <a:latin typeface="Trebuchet MS"/>
                <a:ea typeface="DejaVu Sans"/>
              </a:rPr>
              <a:t>It’s very popular, and has a huge amount of frameworks and libraries.</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Heroku</a:t>
            </a:r>
            <a:endParaRPr b="0" lang="en-US" sz="3600" spc="-1" strike="noStrike">
              <a:latin typeface="Arial"/>
            </a:endParaRPr>
          </a:p>
        </p:txBody>
      </p:sp>
      <p:pic>
        <p:nvPicPr>
          <p:cNvPr id="198" name="Immagine 3" descr=""/>
          <p:cNvPicPr/>
          <p:nvPr/>
        </p:nvPicPr>
        <p:blipFill>
          <a:blip r:embed="rId1"/>
          <a:stretch/>
        </p:blipFill>
        <p:spPr>
          <a:xfrm>
            <a:off x="7071120" y="1562040"/>
            <a:ext cx="2505600" cy="3497040"/>
          </a:xfrm>
          <a:prstGeom prst="rect">
            <a:avLst/>
          </a:prstGeom>
          <a:ln>
            <a:noFill/>
          </a:ln>
        </p:spPr>
      </p:pic>
      <p:sp>
        <p:nvSpPr>
          <p:cNvPr id="199" name="CustomShape 2"/>
          <p:cNvSpPr/>
          <p:nvPr/>
        </p:nvSpPr>
        <p:spPr>
          <a:xfrm>
            <a:off x="800280" y="1676520"/>
            <a:ext cx="5589360" cy="447732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2400" spc="-1" strike="noStrike">
                <a:solidFill>
                  <a:srgbClr val="000000"/>
                </a:solidFill>
                <a:latin typeface="Trebuchet MS"/>
                <a:ea typeface="DejaVu Sans"/>
              </a:rPr>
              <a:t>Heroku is a cloud platform where you can deploy your applications. It has been in development since 2007, and supports many programming languages, such as Ruby, Scala, Go, NodeJS, Clojure, Python, PHP and Java.</a:t>
            </a:r>
            <a:endParaRPr b="0" lang="en-US" sz="2400" spc="-1" strike="noStrike">
              <a:latin typeface="Arial"/>
            </a:endParaRPr>
          </a:p>
          <a:p>
            <a:pPr>
              <a:lnSpc>
                <a:spcPct val="100000"/>
              </a:lnSpc>
            </a:pP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Trebuchet MS"/>
                <a:ea typeface="DejaVu Sans"/>
              </a:rPr>
              <a:t>It has different payment plans, but for our purposes the free plan is more than enough. </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404</TotalTime>
  <Application>LibreOffice/6.0.7.3$Linux_X86_64 LibreOffice_project/00m0$Build-3</Application>
  <Words>815</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2020-03-25T15:45:03Z</dcterms:created>
  <dc:creator>pc</dc:creator>
  <dc:description/>
  <dc:language>en-US</dc:language>
  <cp:lastModifiedBy/>
  <dcterms:modified xsi:type="dcterms:W3CDTF">2020-05-25T12:49:59Z</dcterms:modified>
  <cp:revision>46</cp:revision>
  <dc:subject/>
  <dc:title>Environmental Station Monitoring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