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4" r:id="rId4"/>
    <p:sldId id="271" r:id="rId5"/>
    <p:sldId id="273" r:id="rId6"/>
    <p:sldId id="257" r:id="rId7"/>
    <p:sldId id="272" r:id="rId8"/>
    <p:sldId id="258" r:id="rId9"/>
    <p:sldId id="261" r:id="rId10"/>
    <p:sldId id="259" r:id="rId11"/>
    <p:sldId id="267" r:id="rId12"/>
    <p:sldId id="260" r:id="rId13"/>
    <p:sldId id="262" r:id="rId14"/>
    <p:sldId id="263" r:id="rId15"/>
    <p:sldId id="264" r:id="rId16"/>
    <p:sldId id="265" r:id="rId17"/>
    <p:sldId id="266" r:id="rId18"/>
    <p:sldId id="268"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AC7D7-C910-E913-901F-AE5946F57A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2BB070-C97A-A7B6-4147-B53DB7D6A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B486F5-5D72-3137-2A8D-FD2AA4A237C9}"/>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4DD05AC8-32D5-FDE4-B4F5-EC204499A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E6104-71AA-86D8-398B-62B7F398B789}"/>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3164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2C2FF-5379-3AD0-6328-DFB8D06D9F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776587-2E46-A389-E54C-F9C8C8FB25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67227D-4EFB-7929-5257-E53D1A417F6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860D8D94-A73D-644C-D12A-872C6CC35A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25CE2-16A1-286D-AA72-FEE2E34CA49F}"/>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48519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A3A4A6-0EB6-72F6-0887-A600811D6D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FC0CB8-C52C-3788-BE14-57C0E2CD63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EFF818-A678-9129-9C20-7D26ADC4A102}"/>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0B2778A1-416E-5F46-1B40-827A798A10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C24AF-D269-47B8-D6F2-D65378FE2606}"/>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261576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E443E-29DA-8250-6D77-5E5BEEFB8A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5E4CD4-6BCB-1F26-B9B1-77BCC1BF71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180849-0C28-6E47-6B70-071376DA640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705DBDA6-8C85-3126-C481-5AE56122A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9094C-FC68-AB7C-8A17-F9C6C3CDA23D}"/>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11485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5864-5E5B-BE0D-F706-7F8429D308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C48E82-F5BC-EE73-8E62-A715F793A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010D70-82A0-8C8E-A72B-CC5283F17EF8}"/>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34813728-B51A-9D1D-09C3-EDF254C07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500F17-D22F-4D55-25AD-27359883E1FD}"/>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44854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E8E7E-D54E-BEF1-A379-112F884CDC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141185-9BFD-2DCC-FC92-D3C7C14B74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6659C9-91F4-79D2-DA8A-E38776AABF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DC8AD1-D712-1D42-F70B-2D7A6496DD08}"/>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6" name="页脚占位符 5">
            <a:extLst>
              <a:ext uri="{FF2B5EF4-FFF2-40B4-BE49-F238E27FC236}">
                <a16:creationId xmlns:a16="http://schemas.microsoft.com/office/drawing/2014/main" id="{B43FB1D8-8256-A172-442D-2D4BBD96B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352EE2-5EE3-39ED-5B91-8459335D0FE3}"/>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6683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CE6EB-8F16-4352-75B6-EE3693B54F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04E8E7-7174-EBBD-DD93-67756F8FC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852D31-DC30-0EBF-7967-C34C600BC39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5C6324-E4CB-5F84-D814-EF86A4BE5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77732F-208E-425F-CD21-988A370563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45A12E-3908-2B5D-7DD0-DA43D4771726}"/>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8" name="页脚占位符 7">
            <a:extLst>
              <a:ext uri="{FF2B5EF4-FFF2-40B4-BE49-F238E27FC236}">
                <a16:creationId xmlns:a16="http://schemas.microsoft.com/office/drawing/2014/main" id="{0EF9090C-A9B8-DFCA-C304-470ACB777F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35FC58-017C-D6D9-1F5D-EF18C997FA5C}"/>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16874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E5C57-C1B6-1D0C-EFED-C30AD1F9D2F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75D2A6-1049-980F-F145-91B2E87C8741}"/>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4" name="页脚占位符 3">
            <a:extLst>
              <a:ext uri="{FF2B5EF4-FFF2-40B4-BE49-F238E27FC236}">
                <a16:creationId xmlns:a16="http://schemas.microsoft.com/office/drawing/2014/main" id="{C9E6A357-127B-7DDE-AE72-7FBA2F9818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6C20E4-6AA9-B989-0D97-0568B13BAD75}"/>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421988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D872C2-B1F6-4C50-7A07-BCEFEB81AB30}"/>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3" name="页脚占位符 2">
            <a:extLst>
              <a:ext uri="{FF2B5EF4-FFF2-40B4-BE49-F238E27FC236}">
                <a16:creationId xmlns:a16="http://schemas.microsoft.com/office/drawing/2014/main" id="{6B043BD1-9075-F3E2-623C-ACC6A9297B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256B8A-C9D2-351B-7610-7F34E2C198FC}"/>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21111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72423-6B5A-DE58-618A-9B19B4BC41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CACB68-488B-555B-024D-6CFF493C2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AE6F09-93EC-4618-F8CC-CD9E5257F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765476-65F4-147E-7912-73EBB230A4C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6" name="页脚占位符 5">
            <a:extLst>
              <a:ext uri="{FF2B5EF4-FFF2-40B4-BE49-F238E27FC236}">
                <a16:creationId xmlns:a16="http://schemas.microsoft.com/office/drawing/2014/main" id="{1C6EA0B2-A15B-5F3B-210C-421F368D5E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5A731-01D8-8CE2-3799-603E7B59A92D}"/>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38872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5873B-0775-15D5-4C49-3A453C6F74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5A22DE-AC13-DBCB-D79D-7A81057C1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8F0852-9451-B871-AA54-B5051440A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524759-AD9B-C667-33E4-CE9FFAFFA3F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6" name="页脚占位符 5">
            <a:extLst>
              <a:ext uri="{FF2B5EF4-FFF2-40B4-BE49-F238E27FC236}">
                <a16:creationId xmlns:a16="http://schemas.microsoft.com/office/drawing/2014/main" id="{088A29A5-27D6-A49C-A790-8FED8A4F7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03D0E1-5A28-D28C-A482-FC3FAD4F2CCE}"/>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59041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23A64C-C042-41F6-42EF-761EAF9DE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C3F907-0A28-012D-AF02-AFCEFAA00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270D09-5595-677F-B229-D5D379EEB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6AAA5331-3F42-9E46-B7EB-DFE2F183D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44AAB5-3809-2B1E-FA01-BB8730C86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678726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5EA35D1-5BDC-46E1-25F7-97490E1F07BE}"/>
              </a:ext>
            </a:extLst>
          </p:cNvPr>
          <p:cNvSpPr>
            <a:spLocks noGrp="1"/>
          </p:cNvSpPr>
          <p:nvPr>
            <p:ph type="title"/>
          </p:nvPr>
        </p:nvSpPr>
        <p:spPr/>
        <p:txBody>
          <a:bodyPr/>
          <a:lstStyle/>
          <a:p>
            <a:r>
              <a:rPr lang="en-US" altLang="zh-CN" dirty="0"/>
              <a:t>Outline page</a:t>
            </a:r>
            <a:endParaRPr lang="zh-CN" altLang="en-US" dirty="0"/>
          </a:p>
        </p:txBody>
      </p:sp>
      <p:sp>
        <p:nvSpPr>
          <p:cNvPr id="7" name="内容占位符 6">
            <a:extLst>
              <a:ext uri="{FF2B5EF4-FFF2-40B4-BE49-F238E27FC236}">
                <a16:creationId xmlns:a16="http://schemas.microsoft.com/office/drawing/2014/main" id="{C2140100-4349-86EA-BC66-EB4C317DA2D5}"/>
              </a:ext>
            </a:extLst>
          </p:cNvPr>
          <p:cNvSpPr>
            <a:spLocks noGrp="1"/>
          </p:cNvSpPr>
          <p:nvPr>
            <p:ph idx="1"/>
          </p:nvPr>
        </p:nvSpPr>
        <p:spPr/>
        <p:txBody>
          <a:bodyPr/>
          <a:lstStyle/>
          <a:p>
            <a:r>
              <a:rPr lang="en-US" altLang="zh-CN" dirty="0"/>
              <a:t>Section1</a:t>
            </a:r>
          </a:p>
          <a:p>
            <a:r>
              <a:rPr lang="en-US" altLang="zh-CN" dirty="0"/>
              <a:t>Section2</a:t>
            </a:r>
          </a:p>
          <a:p>
            <a:r>
              <a:rPr lang="en-US" altLang="zh-CN" dirty="0"/>
              <a:t>Section3</a:t>
            </a:r>
          </a:p>
          <a:p>
            <a:r>
              <a:rPr lang="en-US" altLang="zh-CN" dirty="0"/>
              <a:t>..</a:t>
            </a:r>
            <a:endParaRPr lang="zh-CN" altLang="en-US" dirty="0"/>
          </a:p>
        </p:txBody>
      </p:sp>
    </p:spTree>
    <p:extLst>
      <p:ext uri="{BB962C8B-B14F-4D97-AF65-F5344CB8AC3E}">
        <p14:creationId xmlns:p14="http://schemas.microsoft.com/office/powerpoint/2010/main" val="751125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915D0-A61D-532C-BC94-576727CC6481}"/>
              </a:ext>
            </a:extLst>
          </p:cNvPr>
          <p:cNvSpPr>
            <a:spLocks noGrp="1"/>
          </p:cNvSpPr>
          <p:nvPr>
            <p:ph type="title"/>
          </p:nvPr>
        </p:nvSpPr>
        <p:spPr/>
        <p:txBody>
          <a:bodyPr/>
          <a:lstStyle/>
          <a:p>
            <a:r>
              <a:rPr lang="en-US" altLang="zh-CN" dirty="0"/>
              <a:t>Separation: Bcc-decomposition</a:t>
            </a:r>
            <a:endParaRPr lang="zh-CN" altLang="en-US" dirty="0"/>
          </a:p>
        </p:txBody>
      </p:sp>
      <p:sp>
        <p:nvSpPr>
          <p:cNvPr id="3" name="内容占位符 2">
            <a:extLst>
              <a:ext uri="{FF2B5EF4-FFF2-40B4-BE49-F238E27FC236}">
                <a16:creationId xmlns:a16="http://schemas.microsoft.com/office/drawing/2014/main" id="{C142FE24-F63E-F29D-357F-29F40FC196E8}"/>
              </a:ext>
            </a:extLst>
          </p:cNvPr>
          <p:cNvSpPr>
            <a:spLocks noGrp="1"/>
          </p:cNvSpPr>
          <p:nvPr>
            <p:ph idx="1"/>
          </p:nvPr>
        </p:nvSpPr>
        <p:spPr/>
        <p:txBody>
          <a:bodyPr/>
          <a:lstStyle/>
          <a:p>
            <a:r>
              <a:rPr lang="en-US" altLang="zh-CN" dirty="0"/>
              <a:t>Reason: </a:t>
            </a:r>
          </a:p>
          <a:p>
            <a:pPr lvl="1"/>
            <a:r>
              <a:rPr lang="en-US" altLang="zh-CN" dirty="0"/>
              <a:t>1.Famous, Available in the library I use (</a:t>
            </a:r>
            <a:r>
              <a:rPr lang="en-US" altLang="zh-CN" dirty="0" err="1"/>
              <a:t>networkx</a:t>
            </a:r>
            <a:r>
              <a:rPr lang="en-US" altLang="zh-CN" dirty="0"/>
              <a:t>).</a:t>
            </a:r>
          </a:p>
          <a:p>
            <a:pPr lvl="1"/>
            <a:r>
              <a:rPr lang="en-US" altLang="zh-CN" dirty="0"/>
              <a:t>3.Fast, in either max[O(E), O(V)]. (by </a:t>
            </a:r>
            <a:r>
              <a:rPr lang="en-US" altLang="zh-CN" dirty="0" err="1"/>
              <a:t>Tarjan</a:t>
            </a:r>
            <a:r>
              <a:rPr lang="en-US" altLang="zh-CN" dirty="0"/>
              <a:t> et al.), and you don’t need to frequently run it.</a:t>
            </a:r>
          </a:p>
          <a:p>
            <a:pPr lvl="1"/>
            <a:r>
              <a:rPr lang="en-US" altLang="zh-CN" dirty="0"/>
              <a:t>4.Make better use of planar embedding algorithm: Connecting a single vertex or adding a single edge can easily break a nice planar graph. (e.g. making it 1-planar) If we don’t have mechanism to easily examine and produce 1-planar/&lt;small number&gt;-planar embedding, we kind of wasted the power of planar embedding algorithm.</a:t>
            </a:r>
          </a:p>
          <a:p>
            <a:pPr lvl="1"/>
            <a:r>
              <a:rPr lang="en-US" altLang="zh-CN" dirty="0"/>
              <a:t>Remark: Decomposition ignores some edges i.e. not bcc part, we need to store them then add them back later.</a:t>
            </a:r>
          </a:p>
        </p:txBody>
      </p:sp>
    </p:spTree>
    <p:extLst>
      <p:ext uri="{BB962C8B-B14F-4D97-AF65-F5344CB8AC3E}">
        <p14:creationId xmlns:p14="http://schemas.microsoft.com/office/powerpoint/2010/main" val="266717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F09AC-3C41-82D8-403F-03F22FF81ADC}"/>
              </a:ext>
            </a:extLst>
          </p:cNvPr>
          <p:cNvSpPr>
            <a:spLocks noGrp="1"/>
          </p:cNvSpPr>
          <p:nvPr>
            <p:ph type="title"/>
          </p:nvPr>
        </p:nvSpPr>
        <p:spPr/>
        <p:txBody>
          <a:bodyPr/>
          <a:lstStyle/>
          <a:p>
            <a:r>
              <a:rPr lang="en-US" altLang="zh-CN" dirty="0"/>
              <a:t>Separation: Hide the rest</a:t>
            </a:r>
            <a:endParaRPr lang="zh-CN" altLang="en-US" dirty="0"/>
          </a:p>
        </p:txBody>
      </p:sp>
      <p:sp>
        <p:nvSpPr>
          <p:cNvPr id="3" name="内容占位符 2">
            <a:extLst>
              <a:ext uri="{FF2B5EF4-FFF2-40B4-BE49-F238E27FC236}">
                <a16:creationId xmlns:a16="http://schemas.microsoft.com/office/drawing/2014/main" id="{AA5BF8CE-9E72-1236-179F-20DD0C4C72F5}"/>
              </a:ext>
            </a:extLst>
          </p:cNvPr>
          <p:cNvSpPr>
            <a:spLocks noGrp="1"/>
          </p:cNvSpPr>
          <p:nvPr>
            <p:ph idx="1"/>
          </p:nvPr>
        </p:nvSpPr>
        <p:spPr/>
        <p:txBody>
          <a:bodyPr/>
          <a:lstStyle/>
          <a:p>
            <a:r>
              <a:rPr lang="en-US" altLang="zh-CN" dirty="0"/>
              <a:t>After obtaining </a:t>
            </a:r>
            <a:r>
              <a:rPr lang="en-US" altLang="zh-CN" dirty="0" err="1"/>
              <a:t>bccs</a:t>
            </a:r>
            <a:r>
              <a:rPr lang="en-US" altLang="zh-CN" dirty="0"/>
              <a:t>, there might be still line segments overlaps some bcc while not belonging to any of its edge. We simply ignore them and do nothing.</a:t>
            </a:r>
          </a:p>
          <a:p>
            <a:r>
              <a:rPr lang="en-US" altLang="zh-CN" dirty="0"/>
              <a:t>Alternatively, we can move them aside, but we don’t focus on this now.</a:t>
            </a:r>
            <a:endParaRPr lang="zh-CN" altLang="en-US" dirty="0"/>
          </a:p>
        </p:txBody>
      </p:sp>
    </p:spTree>
    <p:extLst>
      <p:ext uri="{BB962C8B-B14F-4D97-AF65-F5344CB8AC3E}">
        <p14:creationId xmlns:p14="http://schemas.microsoft.com/office/powerpoint/2010/main" val="292961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7A4D0-188A-DA9A-2FB0-9607AFEB2331}"/>
              </a:ext>
            </a:extLst>
          </p:cNvPr>
          <p:cNvSpPr>
            <a:spLocks noGrp="1"/>
          </p:cNvSpPr>
          <p:nvPr>
            <p:ph type="title"/>
          </p:nvPr>
        </p:nvSpPr>
        <p:spPr/>
        <p:txBody>
          <a:bodyPr/>
          <a:lstStyle/>
          <a:p>
            <a:r>
              <a:rPr lang="en-US" altLang="zh-CN" dirty="0"/>
              <a:t>Local improvement: planar embedding try</a:t>
            </a:r>
            <a:endParaRPr lang="zh-CN" altLang="en-US" dirty="0"/>
          </a:p>
        </p:txBody>
      </p:sp>
      <p:sp>
        <p:nvSpPr>
          <p:cNvPr id="3" name="内容占位符 2">
            <a:extLst>
              <a:ext uri="{FF2B5EF4-FFF2-40B4-BE49-F238E27FC236}">
                <a16:creationId xmlns:a16="http://schemas.microsoft.com/office/drawing/2014/main" id="{1A99C1C8-9964-D2E0-575C-4789437F0ED6}"/>
              </a:ext>
            </a:extLst>
          </p:cNvPr>
          <p:cNvSpPr>
            <a:spLocks noGrp="1"/>
          </p:cNvSpPr>
          <p:nvPr>
            <p:ph idx="1"/>
          </p:nvPr>
        </p:nvSpPr>
        <p:spPr/>
        <p:txBody>
          <a:bodyPr/>
          <a:lstStyle/>
          <a:p>
            <a:r>
              <a:rPr lang="en-US" altLang="zh-CN" dirty="0"/>
              <a:t>Reason:</a:t>
            </a:r>
          </a:p>
          <a:p>
            <a:pPr lvl="1"/>
            <a:r>
              <a:rPr lang="en-US" altLang="zh-CN" dirty="0"/>
              <a:t>1. Straightforward: As discussed, planar embedding is suitable for this “planarity minimization” task since is has the term “planar” in it’s name. It only take care of crossing numbers which might make it more suitable than some other approaches e.g. force directed algorithm since they care about other things.</a:t>
            </a:r>
          </a:p>
          <a:p>
            <a:pPr lvl="1"/>
            <a:r>
              <a:rPr lang="en-US" altLang="zh-CN" dirty="0"/>
              <a:t>2.Famous, In the lib.</a:t>
            </a:r>
            <a:endParaRPr lang="zh-CN" altLang="en-US" dirty="0"/>
          </a:p>
        </p:txBody>
      </p:sp>
    </p:spTree>
    <p:extLst>
      <p:ext uri="{BB962C8B-B14F-4D97-AF65-F5344CB8AC3E}">
        <p14:creationId xmlns:p14="http://schemas.microsoft.com/office/powerpoint/2010/main" val="230131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552D7-181D-6EDA-3B40-88FF4C31BD25}"/>
              </a:ext>
            </a:extLst>
          </p:cNvPr>
          <p:cNvSpPr>
            <a:spLocks noGrp="1"/>
          </p:cNvSpPr>
          <p:nvPr>
            <p:ph type="title"/>
          </p:nvPr>
        </p:nvSpPr>
        <p:spPr/>
        <p:txBody>
          <a:bodyPr/>
          <a:lstStyle/>
          <a:p>
            <a:r>
              <a:rPr lang="en-US" altLang="zh-CN" dirty="0"/>
              <a:t>Local improvement(2): Force directed</a:t>
            </a:r>
            <a:endParaRPr lang="zh-CN" altLang="en-US" dirty="0"/>
          </a:p>
        </p:txBody>
      </p:sp>
      <p:sp>
        <p:nvSpPr>
          <p:cNvPr id="3" name="内容占位符 2">
            <a:extLst>
              <a:ext uri="{FF2B5EF4-FFF2-40B4-BE49-F238E27FC236}">
                <a16:creationId xmlns:a16="http://schemas.microsoft.com/office/drawing/2014/main" id="{440AB096-900B-C5A0-D97E-C3F3011A2B04}"/>
              </a:ext>
            </a:extLst>
          </p:cNvPr>
          <p:cNvSpPr>
            <a:spLocks noGrp="1"/>
          </p:cNvSpPr>
          <p:nvPr>
            <p:ph idx="1"/>
          </p:nvPr>
        </p:nvSpPr>
        <p:spPr/>
        <p:txBody>
          <a:bodyPr>
            <a:normAutofit/>
          </a:bodyPr>
          <a:lstStyle/>
          <a:p>
            <a:r>
              <a:rPr lang="en-US" altLang="zh-CN" dirty="0"/>
              <a:t>Reason:</a:t>
            </a:r>
          </a:p>
          <a:p>
            <a:pPr lvl="1"/>
            <a:r>
              <a:rPr lang="en-US" altLang="zh-CN" dirty="0"/>
              <a:t>1.Clearly not every bcc is planar, we need a back up solution.</a:t>
            </a:r>
          </a:p>
          <a:p>
            <a:pPr lvl="1"/>
            <a:r>
              <a:rPr lang="en-US" altLang="zh-CN" dirty="0"/>
              <a:t>2.Force directed algorithm also works OK for the smaller parts.</a:t>
            </a:r>
          </a:p>
          <a:p>
            <a:pPr lvl="1"/>
            <a:r>
              <a:rPr lang="en-US" altLang="zh-CN" dirty="0"/>
              <a:t>3.Famous, available in the lib.</a:t>
            </a:r>
          </a:p>
          <a:p>
            <a:pPr lvl="1"/>
            <a:r>
              <a:rPr lang="en-US" altLang="zh-CN" dirty="0"/>
              <a:t>4.Definitly better than nothing.</a:t>
            </a:r>
          </a:p>
          <a:p>
            <a:endParaRPr lang="en-US" altLang="zh-CN" dirty="0"/>
          </a:p>
          <a:p>
            <a:r>
              <a:rPr lang="en-US" altLang="zh-CN" dirty="0"/>
              <a:t>Notice:</a:t>
            </a:r>
          </a:p>
          <a:p>
            <a:pPr lvl="1"/>
            <a:r>
              <a:rPr lang="en-US" altLang="zh-CN" dirty="0"/>
              <a:t>Can append some random search afterwards.</a:t>
            </a:r>
          </a:p>
        </p:txBody>
      </p:sp>
    </p:spTree>
    <p:extLst>
      <p:ext uri="{BB962C8B-B14F-4D97-AF65-F5344CB8AC3E}">
        <p14:creationId xmlns:p14="http://schemas.microsoft.com/office/powerpoint/2010/main" val="279398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99266-95FC-6FE3-0B13-AFE125AAC2CF}"/>
              </a:ext>
            </a:extLst>
          </p:cNvPr>
          <p:cNvSpPr>
            <a:spLocks noGrp="1"/>
          </p:cNvSpPr>
          <p:nvPr>
            <p:ph type="title"/>
          </p:nvPr>
        </p:nvSpPr>
        <p:spPr/>
        <p:txBody>
          <a:bodyPr/>
          <a:lstStyle/>
          <a:p>
            <a:r>
              <a:rPr lang="en-US" altLang="zh-CN" dirty="0"/>
              <a:t>Reconnection: Enumerate automorphism </a:t>
            </a:r>
            <a:endParaRPr lang="zh-CN" altLang="en-US" dirty="0"/>
          </a:p>
        </p:txBody>
      </p:sp>
      <p:sp>
        <p:nvSpPr>
          <p:cNvPr id="3" name="内容占位符 2">
            <a:extLst>
              <a:ext uri="{FF2B5EF4-FFF2-40B4-BE49-F238E27FC236}">
                <a16:creationId xmlns:a16="http://schemas.microsoft.com/office/drawing/2014/main" id="{20B4E64C-8879-0EB6-17C2-5BBEE6ABB259}"/>
              </a:ext>
            </a:extLst>
          </p:cNvPr>
          <p:cNvSpPr>
            <a:spLocks noGrp="1"/>
          </p:cNvSpPr>
          <p:nvPr>
            <p:ph idx="1"/>
          </p:nvPr>
        </p:nvSpPr>
        <p:spPr/>
        <p:txBody>
          <a:bodyPr>
            <a:normAutofit fontScale="92500" lnSpcReduction="10000"/>
          </a:bodyPr>
          <a:lstStyle/>
          <a:p>
            <a:r>
              <a:rPr lang="en-US" altLang="zh-CN" dirty="0"/>
              <a:t>Remark: (Loosely) Graph Automorphism</a:t>
            </a:r>
            <a:r>
              <a:rPr lang="zh-CN" altLang="en-US" dirty="0"/>
              <a:t> </a:t>
            </a:r>
            <a:r>
              <a:rPr lang="en-US" altLang="zh-CN" dirty="0"/>
              <a:t>&gt;= line symmetry of the Graph or rotation symmetry or point Symmetry of the graph.</a:t>
            </a:r>
          </a:p>
          <a:p>
            <a:r>
              <a:rPr lang="en-US" altLang="zh-CN" dirty="0"/>
              <a:t>Reason:</a:t>
            </a:r>
          </a:p>
          <a:p>
            <a:pPr lvl="1"/>
            <a:r>
              <a:rPr lang="en-US" altLang="zh-CN" dirty="0"/>
              <a:t>Reconnecting edges might produce more crossings than before(Luckly we can always have some back up, but we hope to have something new).</a:t>
            </a:r>
          </a:p>
          <a:p>
            <a:pPr lvl="1"/>
            <a:r>
              <a:rPr lang="en-US" altLang="zh-CN" dirty="0"/>
              <a:t>Modifying drawing (here: the planar component) in a symmetry fashion won’t change the planarity.</a:t>
            </a:r>
          </a:p>
          <a:p>
            <a:pPr lvl="1"/>
            <a:r>
              <a:rPr lang="en-US" altLang="zh-CN" dirty="0"/>
              <a:t>It can be used to swap positions, we don’t map/swap any node, instead we only map/swap the position.(e.g. copy the nodes as n-&gt;n’,</a:t>
            </a:r>
            <a:r>
              <a:rPr lang="zh-CN" altLang="en-US" dirty="0"/>
              <a:t> </a:t>
            </a:r>
            <a:r>
              <a:rPr lang="en-US" altLang="zh-CN" dirty="0"/>
              <a:t>copy position as </a:t>
            </a:r>
            <a:r>
              <a:rPr lang="en-US" altLang="zh-CN" dirty="0" err="1"/>
              <a:t>pos’</a:t>
            </a:r>
            <a:r>
              <a:rPr lang="en-US" altLang="zh-CN" dirty="0"/>
              <a:t> </a:t>
            </a:r>
            <a:r>
              <a:rPr lang="en-US" altLang="zh-CN" dirty="0" err="1"/>
              <a:t>s.t.</a:t>
            </a:r>
            <a:r>
              <a:rPr lang="en-US" altLang="zh-CN" dirty="0"/>
              <a:t> </a:t>
            </a:r>
            <a:r>
              <a:rPr lang="en-US" altLang="zh-CN" dirty="0" err="1"/>
              <a:t>pos’</a:t>
            </a:r>
            <a:r>
              <a:rPr lang="en-US" altLang="zh-CN"/>
              <a:t>[n’]=pos[n], </a:t>
            </a:r>
            <a:r>
              <a:rPr lang="en-US" altLang="zh-CN" dirty="0"/>
              <a:t>then pos[n</a:t>
            </a:r>
            <a:r>
              <a:rPr lang="en-US" altLang="zh-CN"/>
              <a:t>]=pos</a:t>
            </a:r>
            <a:r>
              <a:rPr lang="zh-CN" altLang="en-US" dirty="0"/>
              <a:t>’</a:t>
            </a:r>
            <a:r>
              <a:rPr lang="en-US" altLang="zh-CN" dirty="0"/>
              <a:t>[auto(n’)])</a:t>
            </a:r>
          </a:p>
          <a:p>
            <a:r>
              <a:rPr lang="en-US" altLang="zh-CN" dirty="0"/>
              <a:t>Problem:</a:t>
            </a:r>
          </a:p>
          <a:p>
            <a:pPr lvl="1"/>
            <a:r>
              <a:rPr lang="en-US" altLang="zh-CN" dirty="0"/>
              <a:t>No algorithm found in the lib</a:t>
            </a:r>
          </a:p>
          <a:p>
            <a:pPr lvl="1"/>
            <a:r>
              <a:rPr lang="zh-CN" altLang="en-US" dirty="0"/>
              <a:t>∈</a:t>
            </a:r>
            <a:r>
              <a:rPr lang="en-US" altLang="zh-CN" dirty="0"/>
              <a:t>NP(?)</a:t>
            </a:r>
          </a:p>
          <a:p>
            <a:endParaRPr lang="en-US" altLang="zh-CN" dirty="0"/>
          </a:p>
        </p:txBody>
      </p:sp>
    </p:spTree>
    <p:extLst>
      <p:ext uri="{BB962C8B-B14F-4D97-AF65-F5344CB8AC3E}">
        <p14:creationId xmlns:p14="http://schemas.microsoft.com/office/powerpoint/2010/main" val="4233629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5B093-EA67-3B39-BF5E-FCE0644190E0}"/>
              </a:ext>
            </a:extLst>
          </p:cNvPr>
          <p:cNvSpPr>
            <a:spLocks noGrp="1"/>
          </p:cNvSpPr>
          <p:nvPr>
            <p:ph type="title"/>
          </p:nvPr>
        </p:nvSpPr>
        <p:spPr/>
        <p:txBody>
          <a:bodyPr/>
          <a:lstStyle/>
          <a:p>
            <a:r>
              <a:rPr lang="en-US" altLang="zh-CN" dirty="0"/>
              <a:t>Reconnection(2): Orthogonal Rotation</a:t>
            </a:r>
            <a:endParaRPr lang="zh-CN" altLang="en-US" dirty="0"/>
          </a:p>
        </p:txBody>
      </p:sp>
      <p:sp>
        <p:nvSpPr>
          <p:cNvPr id="3" name="内容占位符 2">
            <a:extLst>
              <a:ext uri="{FF2B5EF4-FFF2-40B4-BE49-F238E27FC236}">
                <a16:creationId xmlns:a16="http://schemas.microsoft.com/office/drawing/2014/main" id="{7B18510B-57DA-38F7-97F2-7757ADE00F8E}"/>
              </a:ext>
            </a:extLst>
          </p:cNvPr>
          <p:cNvSpPr>
            <a:spLocks noGrp="1"/>
          </p:cNvSpPr>
          <p:nvPr>
            <p:ph idx="1"/>
          </p:nvPr>
        </p:nvSpPr>
        <p:spPr/>
        <p:txBody>
          <a:bodyPr/>
          <a:lstStyle/>
          <a:p>
            <a:r>
              <a:rPr lang="en-US" altLang="zh-CN" dirty="0"/>
              <a:t>Reason: </a:t>
            </a:r>
          </a:p>
          <a:p>
            <a:pPr lvl="1"/>
            <a:r>
              <a:rPr lang="en-US" altLang="zh-CN" dirty="0"/>
              <a:t>1.Very easy to implement.</a:t>
            </a:r>
          </a:p>
          <a:p>
            <a:pPr lvl="1"/>
            <a:r>
              <a:rPr lang="en-US" altLang="zh-CN" dirty="0"/>
              <a:t>2.Fast.</a:t>
            </a:r>
          </a:p>
          <a:p>
            <a:pPr lvl="1"/>
            <a:r>
              <a:rPr lang="en-US" altLang="zh-CN" dirty="0"/>
              <a:t>3.Enumerates some symmetry drawing.</a:t>
            </a:r>
          </a:p>
          <a:p>
            <a:pPr lvl="1"/>
            <a:endParaRPr lang="en-US" altLang="zh-CN" dirty="0"/>
          </a:p>
          <a:p>
            <a:endParaRPr lang="zh-CN" altLang="en-US" dirty="0"/>
          </a:p>
        </p:txBody>
      </p:sp>
    </p:spTree>
    <p:extLst>
      <p:ext uri="{BB962C8B-B14F-4D97-AF65-F5344CB8AC3E}">
        <p14:creationId xmlns:p14="http://schemas.microsoft.com/office/powerpoint/2010/main" val="409429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847C4-2155-BD6B-9082-7CA8D242E62C}"/>
              </a:ext>
            </a:extLst>
          </p:cNvPr>
          <p:cNvSpPr>
            <a:spLocks noGrp="1"/>
          </p:cNvSpPr>
          <p:nvPr>
            <p:ph type="title"/>
          </p:nvPr>
        </p:nvSpPr>
        <p:spPr/>
        <p:txBody>
          <a:bodyPr/>
          <a:lstStyle/>
          <a:p>
            <a:r>
              <a:rPr lang="en-US" altLang="zh-CN" dirty="0"/>
              <a:t>As a sub-function:</a:t>
            </a:r>
            <a:endParaRPr lang="zh-CN" altLang="en-US" dirty="0"/>
          </a:p>
        </p:txBody>
      </p:sp>
      <p:sp>
        <p:nvSpPr>
          <p:cNvPr id="3" name="内容占位符 2">
            <a:extLst>
              <a:ext uri="{FF2B5EF4-FFF2-40B4-BE49-F238E27FC236}">
                <a16:creationId xmlns:a16="http://schemas.microsoft.com/office/drawing/2014/main" id="{96206F8A-8895-3561-4E38-7433BB81B31B}"/>
              </a:ext>
            </a:extLst>
          </p:cNvPr>
          <p:cNvSpPr>
            <a:spLocks noGrp="1"/>
          </p:cNvSpPr>
          <p:nvPr>
            <p:ph idx="1"/>
          </p:nvPr>
        </p:nvSpPr>
        <p:spPr/>
        <p:txBody>
          <a:bodyPr>
            <a:normAutofit/>
          </a:bodyPr>
          <a:lstStyle/>
          <a:p>
            <a:r>
              <a:rPr lang="en-US" altLang="zh-CN" dirty="0"/>
              <a:t>So far this approach sounds like a competitor to per-processing algorithms, I don’t think it can beat the </a:t>
            </a:r>
            <a:r>
              <a:rPr lang="en-US" altLang="zh-CN" dirty="0" err="1"/>
              <a:t>reinmann</a:t>
            </a:r>
            <a:r>
              <a:rPr lang="en-US" altLang="zh-CN" dirty="0"/>
              <a:t>-gold there.</a:t>
            </a:r>
          </a:p>
          <a:p>
            <a:r>
              <a:rPr lang="en-US" altLang="zh-CN" dirty="0"/>
              <a:t>Hence, we try to plug it in the simulated annealing approach as a variant of the local improvement methods/transition functions.(i.e. replace random search or something force directed).</a:t>
            </a:r>
          </a:p>
        </p:txBody>
      </p:sp>
    </p:spTree>
    <p:extLst>
      <p:ext uri="{BB962C8B-B14F-4D97-AF65-F5344CB8AC3E}">
        <p14:creationId xmlns:p14="http://schemas.microsoft.com/office/powerpoint/2010/main" val="40277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82E86-6410-48C3-BEA6-73419AEE9FE4}"/>
              </a:ext>
            </a:extLst>
          </p:cNvPr>
          <p:cNvSpPr>
            <a:spLocks noGrp="1"/>
          </p:cNvSpPr>
          <p:nvPr>
            <p:ph type="title"/>
          </p:nvPr>
        </p:nvSpPr>
        <p:spPr/>
        <p:txBody>
          <a:bodyPr/>
          <a:lstStyle/>
          <a:p>
            <a:r>
              <a:rPr lang="en-US" altLang="zh-CN" dirty="0"/>
              <a:t>As a sub-function:</a:t>
            </a:r>
            <a:endParaRPr lang="zh-CN" altLang="en-US" dirty="0"/>
          </a:p>
        </p:txBody>
      </p:sp>
      <p:sp>
        <p:nvSpPr>
          <p:cNvPr id="3" name="内容占位符 2">
            <a:extLst>
              <a:ext uri="{FF2B5EF4-FFF2-40B4-BE49-F238E27FC236}">
                <a16:creationId xmlns:a16="http://schemas.microsoft.com/office/drawing/2014/main" id="{1663F6DE-3BDA-D32B-4F3A-489AF0D17A69}"/>
              </a:ext>
            </a:extLst>
          </p:cNvPr>
          <p:cNvSpPr>
            <a:spLocks noGrp="1"/>
          </p:cNvSpPr>
          <p:nvPr>
            <p:ph idx="1"/>
          </p:nvPr>
        </p:nvSpPr>
        <p:spPr/>
        <p:txBody>
          <a:bodyPr/>
          <a:lstStyle/>
          <a:p>
            <a:r>
              <a:rPr lang="en-US" altLang="zh-CN" dirty="0"/>
              <a:t>A simple conversion is such: Compute the bcc first, during the SA we keep tracking the small-scaled(in terms of </a:t>
            </a:r>
            <a:r>
              <a:rPr lang="en-US" altLang="zh-CN" dirty="0" err="1"/>
              <a:t>euclidean</a:t>
            </a:r>
            <a:r>
              <a:rPr lang="en-US" altLang="zh-CN" dirty="0"/>
              <a:t> distance) </a:t>
            </a:r>
            <a:r>
              <a:rPr lang="en-US" altLang="zh-CN" dirty="0" err="1"/>
              <a:t>bccs</a:t>
            </a:r>
            <a:r>
              <a:rPr lang="en-US" altLang="zh-CN" dirty="0"/>
              <a:t>, whenever the program is stuck, we look for those small-scaled </a:t>
            </a:r>
            <a:r>
              <a:rPr lang="en-US" altLang="zh-CN" dirty="0" err="1"/>
              <a:t>bccs</a:t>
            </a:r>
            <a:r>
              <a:rPr lang="en-US" altLang="zh-CN" dirty="0"/>
              <a:t> and cut every node inside the surrounding rectangle(or some neighborhoods?) as a sub-graph for each bcc, then we run the algorithm on these </a:t>
            </a:r>
            <a:r>
              <a:rPr lang="en-US" altLang="zh-CN" dirty="0" err="1"/>
              <a:t>bccs</a:t>
            </a:r>
            <a:r>
              <a:rPr lang="en-US" altLang="zh-CN" dirty="0"/>
              <a:t>. This tracking thing might be a bit difficult maintain, but won’t last long.</a:t>
            </a:r>
            <a:endParaRPr lang="zh-CN" altLang="en-US" dirty="0"/>
          </a:p>
          <a:p>
            <a:endParaRPr lang="zh-CN" altLang="en-US" dirty="0"/>
          </a:p>
        </p:txBody>
      </p:sp>
    </p:spTree>
    <p:extLst>
      <p:ext uri="{BB962C8B-B14F-4D97-AF65-F5344CB8AC3E}">
        <p14:creationId xmlns:p14="http://schemas.microsoft.com/office/powerpoint/2010/main" val="180121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1040C-F4A0-CEC9-C066-1FA8809A88BF}"/>
              </a:ext>
            </a:extLst>
          </p:cNvPr>
          <p:cNvSpPr>
            <a:spLocks noGrp="1"/>
          </p:cNvSpPr>
          <p:nvPr>
            <p:ph type="title"/>
          </p:nvPr>
        </p:nvSpPr>
        <p:spPr/>
        <p:txBody>
          <a:bodyPr/>
          <a:lstStyle/>
          <a:p>
            <a:r>
              <a:rPr lang="en-US" altLang="zh-CN" dirty="0" err="1"/>
              <a:t>Futher</a:t>
            </a:r>
            <a:r>
              <a:rPr lang="en-US" altLang="zh-CN" dirty="0"/>
              <a:t> improvements</a:t>
            </a:r>
            <a:endParaRPr lang="zh-CN" altLang="en-US" dirty="0"/>
          </a:p>
        </p:txBody>
      </p:sp>
      <p:sp>
        <p:nvSpPr>
          <p:cNvPr id="3" name="内容占位符 2">
            <a:extLst>
              <a:ext uri="{FF2B5EF4-FFF2-40B4-BE49-F238E27FC236}">
                <a16:creationId xmlns:a16="http://schemas.microsoft.com/office/drawing/2014/main" id="{FF87D649-B620-12A1-9F95-0BF1D634DEDD}"/>
              </a:ext>
            </a:extLst>
          </p:cNvPr>
          <p:cNvSpPr>
            <a:spLocks noGrp="1"/>
          </p:cNvSpPr>
          <p:nvPr>
            <p:ph idx="1"/>
          </p:nvPr>
        </p:nvSpPr>
        <p:spPr/>
        <p:txBody>
          <a:bodyPr/>
          <a:lstStyle/>
          <a:p>
            <a:r>
              <a:rPr lang="en-US" altLang="zh-CN" dirty="0"/>
              <a:t>1.Improve the performance of critical functions</a:t>
            </a:r>
          </a:p>
          <a:p>
            <a:r>
              <a:rPr lang="en-US" altLang="zh-CN" dirty="0"/>
              <a:t>2.Refactor the structure to collect more </a:t>
            </a:r>
            <a:r>
              <a:rPr lang="en-US" altLang="zh-CN" dirty="0" err="1"/>
              <a:t>informations</a:t>
            </a:r>
            <a:r>
              <a:rPr lang="en-US" altLang="zh-CN" dirty="0"/>
              <a:t> without increase time complicity.</a:t>
            </a:r>
          </a:p>
          <a:p>
            <a:r>
              <a:rPr lang="en-US" altLang="zh-CN" dirty="0"/>
              <a:t>3.Tuning/debug</a:t>
            </a:r>
          </a:p>
          <a:p>
            <a:r>
              <a:rPr lang="en-US" altLang="zh-CN" dirty="0"/>
              <a:t>4.Do some simple pattern distinction to solve special graphs.</a:t>
            </a:r>
            <a:endParaRPr lang="zh-CN" altLang="en-US" dirty="0"/>
          </a:p>
        </p:txBody>
      </p:sp>
    </p:spTree>
    <p:extLst>
      <p:ext uri="{BB962C8B-B14F-4D97-AF65-F5344CB8AC3E}">
        <p14:creationId xmlns:p14="http://schemas.microsoft.com/office/powerpoint/2010/main" val="86324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7C689-ED7D-537B-A373-23A9352EE3B4}"/>
              </a:ext>
            </a:extLst>
          </p:cNvPr>
          <p:cNvSpPr>
            <a:spLocks noGrp="1"/>
          </p:cNvSpPr>
          <p:nvPr>
            <p:ph type="title"/>
          </p:nvPr>
        </p:nvSpPr>
        <p:spPr/>
        <p:txBody>
          <a:bodyPr/>
          <a:lstStyle/>
          <a:p>
            <a:r>
              <a:rPr lang="en-US" altLang="zh-CN" dirty="0"/>
              <a:t>Thanks for the attention</a:t>
            </a:r>
            <a:endParaRPr lang="zh-CN" altLang="en-US" dirty="0"/>
          </a:p>
        </p:txBody>
      </p:sp>
      <p:sp>
        <p:nvSpPr>
          <p:cNvPr id="3" name="内容占位符 2">
            <a:extLst>
              <a:ext uri="{FF2B5EF4-FFF2-40B4-BE49-F238E27FC236}">
                <a16:creationId xmlns:a16="http://schemas.microsoft.com/office/drawing/2014/main" id="{5603DA66-0003-D39A-F757-336D307509A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208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E5D343-6F6F-BE80-93E6-9448D5478CFD}"/>
              </a:ext>
            </a:extLst>
          </p:cNvPr>
          <p:cNvSpPr>
            <a:spLocks noGrp="1"/>
          </p:cNvSpPr>
          <p:nvPr>
            <p:ph type="title"/>
          </p:nvPr>
        </p:nvSpPr>
        <p:spPr/>
        <p:txBody>
          <a:bodyPr/>
          <a:lstStyle/>
          <a:p>
            <a:r>
              <a:rPr lang="en-US" altLang="zh-CN" dirty="0"/>
              <a:t>Simulated annealing with magical tuning</a:t>
            </a:r>
            <a:endParaRPr lang="zh-CN" altLang="en-US" dirty="0"/>
          </a:p>
        </p:txBody>
      </p:sp>
      <p:sp>
        <p:nvSpPr>
          <p:cNvPr id="5" name="内容占位符 4">
            <a:extLst>
              <a:ext uri="{FF2B5EF4-FFF2-40B4-BE49-F238E27FC236}">
                <a16:creationId xmlns:a16="http://schemas.microsoft.com/office/drawing/2014/main" id="{6E92969D-ACAD-046D-DE47-421017E12292}"/>
              </a:ext>
            </a:extLst>
          </p:cNvPr>
          <p:cNvSpPr>
            <a:spLocks noGrp="1"/>
          </p:cNvSpPr>
          <p:nvPr>
            <p:ph idx="1"/>
          </p:nvPr>
        </p:nvSpPr>
        <p:spPr/>
        <p:txBody>
          <a:bodyPr/>
          <a:lstStyle/>
          <a:p>
            <a:r>
              <a:rPr lang="en-US" altLang="zh-CN" dirty="0"/>
              <a:t>Some figure</a:t>
            </a:r>
            <a:endParaRPr lang="zh-CN" altLang="en-US" dirty="0"/>
          </a:p>
        </p:txBody>
      </p:sp>
    </p:spTree>
    <p:extLst>
      <p:ext uri="{BB962C8B-B14F-4D97-AF65-F5344CB8AC3E}">
        <p14:creationId xmlns:p14="http://schemas.microsoft.com/office/powerpoint/2010/main" val="399686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9C1A3-A762-6962-0916-11E06E37EB1C}"/>
              </a:ext>
            </a:extLst>
          </p:cNvPr>
          <p:cNvSpPr>
            <a:spLocks noGrp="1"/>
          </p:cNvSpPr>
          <p:nvPr>
            <p:ph type="title"/>
          </p:nvPr>
        </p:nvSpPr>
        <p:spPr/>
        <p:txBody>
          <a:bodyPr/>
          <a:lstStyle/>
          <a:p>
            <a:r>
              <a:rPr lang="en-US" altLang="zh-CN" dirty="0"/>
              <a:t>Motivations</a:t>
            </a:r>
            <a:endParaRPr lang="zh-CN" altLang="en-US" dirty="0"/>
          </a:p>
        </p:txBody>
      </p:sp>
      <p:sp>
        <p:nvSpPr>
          <p:cNvPr id="3" name="内容占位符 2">
            <a:extLst>
              <a:ext uri="{FF2B5EF4-FFF2-40B4-BE49-F238E27FC236}">
                <a16:creationId xmlns:a16="http://schemas.microsoft.com/office/drawing/2014/main" id="{08AC0B3B-ACB4-543D-BC99-47AA10B7D3A2}"/>
              </a:ext>
            </a:extLst>
          </p:cNvPr>
          <p:cNvSpPr>
            <a:spLocks noGrp="1"/>
          </p:cNvSpPr>
          <p:nvPr>
            <p:ph idx="1"/>
          </p:nvPr>
        </p:nvSpPr>
        <p:spPr/>
        <p:txBody>
          <a:bodyPr/>
          <a:lstStyle/>
          <a:p>
            <a:r>
              <a:rPr lang="en-US" altLang="zh-CN" dirty="0"/>
              <a:t>text</a:t>
            </a:r>
            <a:endParaRPr lang="zh-CN" altLang="en-US" dirty="0"/>
          </a:p>
        </p:txBody>
      </p:sp>
    </p:spTree>
    <p:extLst>
      <p:ext uri="{BB962C8B-B14F-4D97-AF65-F5344CB8AC3E}">
        <p14:creationId xmlns:p14="http://schemas.microsoft.com/office/powerpoint/2010/main" val="342244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7BC10C8-BF7D-7E95-9D34-43FCA3758197}"/>
              </a:ext>
            </a:extLst>
          </p:cNvPr>
          <p:cNvSpPr>
            <a:spLocks noGrp="1"/>
          </p:cNvSpPr>
          <p:nvPr>
            <p:ph type="title"/>
          </p:nvPr>
        </p:nvSpPr>
        <p:spPr/>
        <p:txBody>
          <a:bodyPr/>
          <a:lstStyle/>
          <a:p>
            <a:r>
              <a:rPr lang="en-US" altLang="zh-CN" dirty="0"/>
              <a:t>Overall structure</a:t>
            </a:r>
            <a:endParaRPr lang="zh-CN" altLang="en-US" dirty="0"/>
          </a:p>
        </p:txBody>
      </p:sp>
      <p:sp>
        <p:nvSpPr>
          <p:cNvPr id="4" name="内容占位符 3">
            <a:extLst>
              <a:ext uri="{FF2B5EF4-FFF2-40B4-BE49-F238E27FC236}">
                <a16:creationId xmlns:a16="http://schemas.microsoft.com/office/drawing/2014/main" id="{F0B53BA3-52EB-1AC7-CD13-894C1465318B}"/>
              </a:ext>
            </a:extLst>
          </p:cNvPr>
          <p:cNvSpPr>
            <a:spLocks noGrp="1"/>
          </p:cNvSpPr>
          <p:nvPr>
            <p:ph idx="1"/>
          </p:nvPr>
        </p:nvSpPr>
        <p:spPr/>
        <p:txBody>
          <a:bodyPr/>
          <a:lstStyle/>
          <a:p>
            <a:r>
              <a:rPr lang="en-US" altLang="zh-CN" dirty="0"/>
              <a:t>Some figure</a:t>
            </a:r>
            <a:endParaRPr lang="zh-CN" altLang="en-US" dirty="0"/>
          </a:p>
        </p:txBody>
      </p:sp>
    </p:spTree>
    <p:extLst>
      <p:ext uri="{BB962C8B-B14F-4D97-AF65-F5344CB8AC3E}">
        <p14:creationId xmlns:p14="http://schemas.microsoft.com/office/powerpoint/2010/main" val="33255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BB85B-5DC4-7508-85F6-81E5C50D0038}"/>
              </a:ext>
            </a:extLst>
          </p:cNvPr>
          <p:cNvSpPr>
            <a:spLocks noGrp="1"/>
          </p:cNvSpPr>
          <p:nvPr>
            <p:ph type="title"/>
          </p:nvPr>
        </p:nvSpPr>
        <p:spPr/>
        <p:txBody>
          <a:bodyPr/>
          <a:lstStyle/>
          <a:p>
            <a:r>
              <a:rPr lang="en-US" altLang="zh-CN" dirty="0"/>
              <a:t>Important components</a:t>
            </a:r>
            <a:endParaRPr lang="zh-CN" altLang="en-US" dirty="0"/>
          </a:p>
        </p:txBody>
      </p:sp>
      <p:sp>
        <p:nvSpPr>
          <p:cNvPr id="3" name="内容占位符 2">
            <a:extLst>
              <a:ext uri="{FF2B5EF4-FFF2-40B4-BE49-F238E27FC236}">
                <a16:creationId xmlns:a16="http://schemas.microsoft.com/office/drawing/2014/main" id="{A85B0F6E-485C-935A-A35E-CB7AA72C0A7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28205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FC790-212E-4FA7-BC24-6B962F5A28AD}"/>
              </a:ext>
            </a:extLst>
          </p:cNvPr>
          <p:cNvSpPr>
            <a:spLocks noGrp="1"/>
          </p:cNvSpPr>
          <p:nvPr>
            <p:ph type="title"/>
          </p:nvPr>
        </p:nvSpPr>
        <p:spPr/>
        <p:txBody>
          <a:bodyPr/>
          <a:lstStyle/>
          <a:p>
            <a:r>
              <a:rPr lang="en-US" altLang="zh-CN" dirty="0"/>
              <a:t>Notable details</a:t>
            </a:r>
            <a:endParaRPr lang="zh-CN" altLang="en-US" dirty="0"/>
          </a:p>
        </p:txBody>
      </p:sp>
      <p:sp>
        <p:nvSpPr>
          <p:cNvPr id="3" name="内容占位符 2">
            <a:extLst>
              <a:ext uri="{FF2B5EF4-FFF2-40B4-BE49-F238E27FC236}">
                <a16:creationId xmlns:a16="http://schemas.microsoft.com/office/drawing/2014/main" id="{1B84D2FB-CF77-50D3-6242-54ADB50A4B0B}"/>
              </a:ext>
            </a:extLst>
          </p:cNvPr>
          <p:cNvSpPr>
            <a:spLocks noGrp="1"/>
          </p:cNvSpPr>
          <p:nvPr>
            <p:ph idx="1"/>
          </p:nvPr>
        </p:nvSpPr>
        <p:spPr/>
        <p:txBody>
          <a:bodyPr/>
          <a:lstStyle/>
          <a:p>
            <a:r>
              <a:rPr lang="en-US" altLang="zh-CN" dirty="0"/>
              <a:t>Punishment avoiding:</a:t>
            </a:r>
            <a:r>
              <a:rPr lang="zh-CN" altLang="en-US" dirty="0"/>
              <a:t> </a:t>
            </a:r>
            <a:endParaRPr lang="en-US" altLang="zh-CN" dirty="0"/>
          </a:p>
          <a:p>
            <a:pPr lvl="1"/>
            <a:r>
              <a:rPr lang="en-US" altLang="zh-CN" dirty="0"/>
              <a:t>1.Iterate</a:t>
            </a:r>
            <a:r>
              <a:rPr lang="zh-CN" altLang="en-US" dirty="0"/>
              <a:t> </a:t>
            </a:r>
            <a:r>
              <a:rPr lang="en-US" altLang="zh-CN" dirty="0"/>
              <a:t>over</a:t>
            </a:r>
            <a:r>
              <a:rPr lang="zh-CN" altLang="en-US" dirty="0"/>
              <a:t> </a:t>
            </a:r>
            <a:r>
              <a:rPr lang="en-US" altLang="zh-CN" dirty="0"/>
              <a:t>the</a:t>
            </a:r>
            <a:r>
              <a:rPr lang="zh-CN" altLang="en-US" dirty="0"/>
              <a:t> </a:t>
            </a:r>
            <a:r>
              <a:rPr lang="en-US" altLang="zh-CN" dirty="0"/>
              <a:t>nodes</a:t>
            </a:r>
            <a:r>
              <a:rPr lang="zh-CN" altLang="en-US" dirty="0"/>
              <a:t> </a:t>
            </a:r>
            <a:r>
              <a:rPr lang="en-US" altLang="zh-CN" dirty="0"/>
              <a:t>again,</a:t>
            </a:r>
            <a:r>
              <a:rPr lang="zh-CN" altLang="en-US" dirty="0"/>
              <a:t> </a:t>
            </a:r>
            <a:r>
              <a:rPr lang="en-US" altLang="zh-CN" dirty="0"/>
              <a:t>collect whatever placed on an edge or another node by the </a:t>
            </a:r>
            <a:r>
              <a:rPr lang="en-US" altLang="zh-CN" dirty="0" err="1"/>
              <a:t>adapted_is_intersected</a:t>
            </a:r>
            <a:r>
              <a:rPr lang="en-US" altLang="zh-CN" dirty="0"/>
              <a:t>() function.</a:t>
            </a:r>
          </a:p>
          <a:p>
            <a:pPr lvl="1"/>
            <a:r>
              <a:rPr lang="en-US" altLang="zh-CN" dirty="0"/>
              <a:t>2.Walk in expanding circles, examine in each step if it’s still placed on somewhere not wanted, if not, fix it in the place.</a:t>
            </a:r>
          </a:p>
          <a:p>
            <a:pPr lvl="1"/>
            <a:r>
              <a:rPr lang="en-US" altLang="zh-CN" dirty="0"/>
              <a:t>3.Do 2 iteratively for each node collected.</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r>
              <a:rPr lang="en-US" altLang="zh-CN" dirty="0"/>
              <a:t>Also SA can resolve this itself if we change some code.</a:t>
            </a:r>
          </a:p>
        </p:txBody>
      </p:sp>
    </p:spTree>
    <p:extLst>
      <p:ext uri="{BB962C8B-B14F-4D97-AF65-F5344CB8AC3E}">
        <p14:creationId xmlns:p14="http://schemas.microsoft.com/office/powerpoint/2010/main" val="21915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9C054-15F8-CE24-07FB-3259FBF717DC}"/>
              </a:ext>
            </a:extLst>
          </p:cNvPr>
          <p:cNvSpPr>
            <a:spLocks noGrp="1"/>
          </p:cNvSpPr>
          <p:nvPr>
            <p:ph type="title"/>
          </p:nvPr>
        </p:nvSpPr>
        <p:spPr/>
        <p:txBody>
          <a:bodyPr/>
          <a:lstStyle/>
          <a:p>
            <a:r>
              <a:rPr lang="en-US" altLang="zh-CN" dirty="0"/>
              <a:t>Supportive functions</a:t>
            </a:r>
            <a:endParaRPr lang="zh-CN" altLang="en-US" dirty="0"/>
          </a:p>
        </p:txBody>
      </p:sp>
      <p:sp>
        <p:nvSpPr>
          <p:cNvPr id="3" name="内容占位符 2">
            <a:extLst>
              <a:ext uri="{FF2B5EF4-FFF2-40B4-BE49-F238E27FC236}">
                <a16:creationId xmlns:a16="http://schemas.microsoft.com/office/drawing/2014/main" id="{EADDDEEF-120B-979F-169B-56F84815F6E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901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5782B-674A-D660-3860-2C093ADCE9D6}"/>
              </a:ext>
            </a:extLst>
          </p:cNvPr>
          <p:cNvSpPr>
            <a:spLocks noGrp="1"/>
          </p:cNvSpPr>
          <p:nvPr>
            <p:ph type="title"/>
          </p:nvPr>
        </p:nvSpPr>
        <p:spPr/>
        <p:txBody>
          <a:bodyPr/>
          <a:lstStyle/>
          <a:p>
            <a:r>
              <a:rPr lang="en-US" altLang="zh-CN" dirty="0"/>
              <a:t>One interesting approach</a:t>
            </a:r>
            <a:endParaRPr lang="zh-CN" altLang="en-US" dirty="0"/>
          </a:p>
        </p:txBody>
      </p:sp>
      <p:sp>
        <p:nvSpPr>
          <p:cNvPr id="3" name="内容占位符 2">
            <a:extLst>
              <a:ext uri="{FF2B5EF4-FFF2-40B4-BE49-F238E27FC236}">
                <a16:creationId xmlns:a16="http://schemas.microsoft.com/office/drawing/2014/main" id="{150A8288-EC4D-A7F4-D8F5-41137F2B71B0}"/>
              </a:ext>
            </a:extLst>
          </p:cNvPr>
          <p:cNvSpPr>
            <a:spLocks noGrp="1"/>
          </p:cNvSpPr>
          <p:nvPr>
            <p:ph idx="1"/>
          </p:nvPr>
        </p:nvSpPr>
        <p:spPr/>
        <p:txBody>
          <a:bodyPr/>
          <a:lstStyle/>
          <a:p>
            <a:r>
              <a:rPr lang="en-US" altLang="zh-CN" dirty="0"/>
              <a:t>As Mr. </a:t>
            </a:r>
            <a:r>
              <a:rPr lang="en-US" altLang="zh-CN" dirty="0" err="1"/>
              <a:t>Luttenburger</a:t>
            </a:r>
            <a:r>
              <a:rPr lang="en-US" altLang="zh-CN" dirty="0"/>
              <a:t> proposed at the beginning of the class(although I didn’t really get his approach), doing some kind of separations first might help us understand the local structure better. At least it sounds nice for the graphs that are too big to understand by a glance.</a:t>
            </a:r>
          </a:p>
          <a:p>
            <a:r>
              <a:rPr lang="en-US" altLang="zh-CN" dirty="0"/>
              <a:t>Here I introduce my approach:</a:t>
            </a:r>
            <a:r>
              <a:rPr lang="zh-CN" altLang="en-US" dirty="0"/>
              <a:t> </a:t>
            </a:r>
            <a:r>
              <a:rPr lang="en-US" altLang="zh-CN" dirty="0"/>
              <a:t>Separation-&gt; locally improve-&gt;reconnection. I know this is not very </a:t>
            </a:r>
            <a:r>
              <a:rPr lang="en-US" altLang="zh-CN" dirty="0" err="1"/>
              <a:t>imformative</a:t>
            </a:r>
            <a:r>
              <a:rPr lang="en-US" altLang="zh-CN" dirty="0"/>
              <a:t> without </a:t>
            </a:r>
            <a:r>
              <a:rPr lang="en-US" altLang="zh-CN" dirty="0" err="1"/>
              <a:t>futher</a:t>
            </a:r>
            <a:r>
              <a:rPr lang="en-US" altLang="zh-CN" dirty="0"/>
              <a:t> motivations, lets dive into some details.</a:t>
            </a:r>
            <a:endParaRPr lang="zh-CN" altLang="en-US" dirty="0"/>
          </a:p>
        </p:txBody>
      </p:sp>
    </p:spTree>
    <p:extLst>
      <p:ext uri="{BB962C8B-B14F-4D97-AF65-F5344CB8AC3E}">
        <p14:creationId xmlns:p14="http://schemas.microsoft.com/office/powerpoint/2010/main" val="134234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8E7E3-2E09-41BB-8F90-F53F717578AF}"/>
              </a:ext>
            </a:extLst>
          </p:cNvPr>
          <p:cNvSpPr>
            <a:spLocks noGrp="1"/>
          </p:cNvSpPr>
          <p:nvPr>
            <p:ph type="title"/>
          </p:nvPr>
        </p:nvSpPr>
        <p:spPr/>
        <p:txBody>
          <a:bodyPr/>
          <a:lstStyle/>
          <a:p>
            <a:r>
              <a:rPr lang="en-US" altLang="zh-CN" dirty="0"/>
              <a:t>Overall structure:</a:t>
            </a:r>
            <a:endParaRPr lang="zh-CN" altLang="en-US" dirty="0"/>
          </a:p>
        </p:txBody>
      </p:sp>
      <p:sp>
        <p:nvSpPr>
          <p:cNvPr id="3" name="内容占位符 2">
            <a:extLst>
              <a:ext uri="{FF2B5EF4-FFF2-40B4-BE49-F238E27FC236}">
                <a16:creationId xmlns:a16="http://schemas.microsoft.com/office/drawing/2014/main" id="{483095F1-69C0-B8C6-A903-0A5DF1184132}"/>
              </a:ext>
            </a:extLst>
          </p:cNvPr>
          <p:cNvSpPr>
            <a:spLocks noGrp="1"/>
          </p:cNvSpPr>
          <p:nvPr>
            <p:ph idx="1"/>
          </p:nvPr>
        </p:nvSpPr>
        <p:spPr/>
        <p:txBody>
          <a:bodyPr/>
          <a:lstStyle/>
          <a:p>
            <a:r>
              <a:rPr lang="en-US" altLang="zh-CN" dirty="0"/>
              <a:t>Some figure</a:t>
            </a:r>
            <a:endParaRPr lang="zh-CN" altLang="en-US" dirty="0"/>
          </a:p>
        </p:txBody>
      </p:sp>
    </p:spTree>
    <p:extLst>
      <p:ext uri="{BB962C8B-B14F-4D97-AF65-F5344CB8AC3E}">
        <p14:creationId xmlns:p14="http://schemas.microsoft.com/office/powerpoint/2010/main" val="4489712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898</Words>
  <Application>Microsoft Office PowerPoint</Application>
  <PresentationFormat>宽屏</PresentationFormat>
  <Paragraphs>74</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Outline page</vt:lpstr>
      <vt:lpstr>Simulated annealing with magical tuning</vt:lpstr>
      <vt:lpstr>Motivations</vt:lpstr>
      <vt:lpstr>Overall structure</vt:lpstr>
      <vt:lpstr>Important components</vt:lpstr>
      <vt:lpstr>Notable details</vt:lpstr>
      <vt:lpstr>Supportive functions</vt:lpstr>
      <vt:lpstr>One interesting approach</vt:lpstr>
      <vt:lpstr>Overall structure:</vt:lpstr>
      <vt:lpstr>Separation: Bcc-decomposition</vt:lpstr>
      <vt:lpstr>Separation: Hide the rest</vt:lpstr>
      <vt:lpstr>Local improvement: planar embedding try</vt:lpstr>
      <vt:lpstr>Local improvement(2): Force directed</vt:lpstr>
      <vt:lpstr>Reconnection: Enumerate automorphism </vt:lpstr>
      <vt:lpstr>Reconnection(2): Orthogonal Rotation</vt:lpstr>
      <vt:lpstr>As a sub-function:</vt:lpstr>
      <vt:lpstr>As a sub-function:</vt:lpstr>
      <vt:lpstr>Futher improvements</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Lettuce P</dc:creator>
  <cp:lastModifiedBy>Lettuce P</cp:lastModifiedBy>
  <cp:revision>7</cp:revision>
  <cp:lastPrinted>2025-01-31T11:45:18Z</cp:lastPrinted>
  <dcterms:created xsi:type="dcterms:W3CDTF">2025-01-31T07:19:55Z</dcterms:created>
  <dcterms:modified xsi:type="dcterms:W3CDTF">2025-01-31T15:31:52Z</dcterms:modified>
</cp:coreProperties>
</file>