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15" d="100"/>
          <a:sy n="115" d="100"/>
        </p:scale>
        <p:origin x="3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F006D-6948-C876-8E6D-5A3120C4CD6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DZ"/>
          </a:p>
        </p:txBody>
      </p:sp>
      <p:sp>
        <p:nvSpPr>
          <p:cNvPr id="3" name="Sous-titre 2">
            <a:extLst>
              <a:ext uri="{FF2B5EF4-FFF2-40B4-BE49-F238E27FC236}">
                <a16:creationId xmlns:a16="http://schemas.microsoft.com/office/drawing/2014/main" id="{7D74B440-DBFA-C66A-C582-660B2AAB8A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DZ"/>
          </a:p>
        </p:txBody>
      </p:sp>
      <p:sp>
        <p:nvSpPr>
          <p:cNvPr id="4" name="Espace réservé de la date 3">
            <a:extLst>
              <a:ext uri="{FF2B5EF4-FFF2-40B4-BE49-F238E27FC236}">
                <a16:creationId xmlns:a16="http://schemas.microsoft.com/office/drawing/2014/main" id="{8CF2ECFC-76C0-7135-E850-6D7E72B5E0CB}"/>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5" name="Espace réservé du pied de page 4">
            <a:extLst>
              <a:ext uri="{FF2B5EF4-FFF2-40B4-BE49-F238E27FC236}">
                <a16:creationId xmlns:a16="http://schemas.microsoft.com/office/drawing/2014/main" id="{A8BCDD75-2005-5EB7-48BE-F2CB0E10492E}"/>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99010051-D991-53F8-DBA1-A3020CC1217D}"/>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73048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3E437-36CA-DF8D-1C2C-7F6CE62CA52D}"/>
              </a:ext>
            </a:extLst>
          </p:cNvPr>
          <p:cNvSpPr>
            <a:spLocks noGrp="1"/>
          </p:cNvSpPr>
          <p:nvPr>
            <p:ph type="title"/>
          </p:nvPr>
        </p:nvSpPr>
        <p:spPr/>
        <p:txBody>
          <a:bodyPr/>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D3443F0A-2E3E-0015-B5B4-CD4DAD2AFF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A6D930D6-041A-D515-1697-9CFC4D3C314F}"/>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5" name="Espace réservé du pied de page 4">
            <a:extLst>
              <a:ext uri="{FF2B5EF4-FFF2-40B4-BE49-F238E27FC236}">
                <a16:creationId xmlns:a16="http://schemas.microsoft.com/office/drawing/2014/main" id="{61298AA4-B3AA-08F6-13CA-9D111CAFF754}"/>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680582CE-0710-FC66-8759-FB541E9FCF87}"/>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264523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32A5F10-1044-2CC7-3B55-AFF4084CB9F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DZ"/>
          </a:p>
        </p:txBody>
      </p:sp>
      <p:sp>
        <p:nvSpPr>
          <p:cNvPr id="3" name="Espace réservé du texte vertical 2">
            <a:extLst>
              <a:ext uri="{FF2B5EF4-FFF2-40B4-BE49-F238E27FC236}">
                <a16:creationId xmlns:a16="http://schemas.microsoft.com/office/drawing/2014/main" id="{B0476424-0C9C-10EC-5894-33B4360E16D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1E7EBA08-4765-6849-6E5D-63A5A26062C2}"/>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5" name="Espace réservé du pied de page 4">
            <a:extLst>
              <a:ext uri="{FF2B5EF4-FFF2-40B4-BE49-F238E27FC236}">
                <a16:creationId xmlns:a16="http://schemas.microsoft.com/office/drawing/2014/main" id="{0BD34421-13EC-48E6-E294-D5F573F402C4}"/>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4455B6B7-F38B-2EC9-D493-664C98735025}"/>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25096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23725E-40FA-D9D4-F925-EAB499A8F66D}"/>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235CD0B4-CCB2-C5AD-4AC2-5ABC745D3D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079D565F-AD59-28CD-8044-ABBB759A25E3}"/>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5" name="Espace réservé du pied de page 4">
            <a:extLst>
              <a:ext uri="{FF2B5EF4-FFF2-40B4-BE49-F238E27FC236}">
                <a16:creationId xmlns:a16="http://schemas.microsoft.com/office/drawing/2014/main" id="{DBA1EF93-70C2-B498-D998-7B57074E3799}"/>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2C7F023B-5A79-C244-EBB0-35E224CA0952}"/>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289965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D1A927-A45E-075A-2D67-1F7D57394F1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DZ"/>
          </a:p>
        </p:txBody>
      </p:sp>
      <p:sp>
        <p:nvSpPr>
          <p:cNvPr id="3" name="Espace réservé du texte 2">
            <a:extLst>
              <a:ext uri="{FF2B5EF4-FFF2-40B4-BE49-F238E27FC236}">
                <a16:creationId xmlns:a16="http://schemas.microsoft.com/office/drawing/2014/main" id="{7812826A-10D1-A154-FCCF-D59A1713F3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B13482B-921B-6421-4B1E-B45C4249DBFA}"/>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5" name="Espace réservé du pied de page 4">
            <a:extLst>
              <a:ext uri="{FF2B5EF4-FFF2-40B4-BE49-F238E27FC236}">
                <a16:creationId xmlns:a16="http://schemas.microsoft.com/office/drawing/2014/main" id="{65A14955-AB1A-1E48-0D2D-E6C876F994E9}"/>
              </a:ext>
            </a:extLst>
          </p:cNvPr>
          <p:cNvSpPr>
            <a:spLocks noGrp="1"/>
          </p:cNvSpPr>
          <p:nvPr>
            <p:ph type="ftr" sz="quarter" idx="11"/>
          </p:nvPr>
        </p:nvSpPr>
        <p:spPr/>
        <p:txBody>
          <a:bodyPr/>
          <a:lstStyle/>
          <a:p>
            <a:endParaRPr lang="fr-DZ"/>
          </a:p>
        </p:txBody>
      </p:sp>
      <p:sp>
        <p:nvSpPr>
          <p:cNvPr id="6" name="Espace réservé du numéro de diapositive 5">
            <a:extLst>
              <a:ext uri="{FF2B5EF4-FFF2-40B4-BE49-F238E27FC236}">
                <a16:creationId xmlns:a16="http://schemas.microsoft.com/office/drawing/2014/main" id="{3D4FEA0A-37AA-4BB4-BE70-4EC42694AB53}"/>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329418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D41EA4-1C38-6A5E-3269-4F17F85EFD52}"/>
              </a:ext>
            </a:extLst>
          </p:cNvPr>
          <p:cNvSpPr>
            <a:spLocks noGrp="1"/>
          </p:cNvSpPr>
          <p:nvPr>
            <p:ph type="title"/>
          </p:nvPr>
        </p:nvSpPr>
        <p:spPr/>
        <p:txBody>
          <a:bodyPr/>
          <a:lstStyle/>
          <a:p>
            <a:r>
              <a:rPr lang="fr-FR"/>
              <a:t>Modifiez le style du titre</a:t>
            </a:r>
            <a:endParaRPr lang="fr-DZ"/>
          </a:p>
        </p:txBody>
      </p:sp>
      <p:sp>
        <p:nvSpPr>
          <p:cNvPr id="3" name="Espace réservé du contenu 2">
            <a:extLst>
              <a:ext uri="{FF2B5EF4-FFF2-40B4-BE49-F238E27FC236}">
                <a16:creationId xmlns:a16="http://schemas.microsoft.com/office/drawing/2014/main" id="{44AAF34A-A4D6-E9B9-CA1A-E9BB4F82B47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contenu 3">
            <a:extLst>
              <a:ext uri="{FF2B5EF4-FFF2-40B4-BE49-F238E27FC236}">
                <a16:creationId xmlns:a16="http://schemas.microsoft.com/office/drawing/2014/main" id="{47104E1E-98EC-8DF2-3E19-19BF7899BC7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e la date 4">
            <a:extLst>
              <a:ext uri="{FF2B5EF4-FFF2-40B4-BE49-F238E27FC236}">
                <a16:creationId xmlns:a16="http://schemas.microsoft.com/office/drawing/2014/main" id="{E9336DDB-5F36-4061-CC5E-8B3034E490AB}"/>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6" name="Espace réservé du pied de page 5">
            <a:extLst>
              <a:ext uri="{FF2B5EF4-FFF2-40B4-BE49-F238E27FC236}">
                <a16:creationId xmlns:a16="http://schemas.microsoft.com/office/drawing/2014/main" id="{1EA40790-CC1F-831A-C176-7E984A72B523}"/>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F13CA397-7DF3-17D4-F9CA-E52EE52FB94D}"/>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161501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6C8E8-98D4-A0A8-5983-17AD8C9A6AAA}"/>
              </a:ext>
            </a:extLst>
          </p:cNvPr>
          <p:cNvSpPr>
            <a:spLocks noGrp="1"/>
          </p:cNvSpPr>
          <p:nvPr>
            <p:ph type="title"/>
          </p:nvPr>
        </p:nvSpPr>
        <p:spPr>
          <a:xfrm>
            <a:off x="839788" y="365125"/>
            <a:ext cx="10515600" cy="1325563"/>
          </a:xfrm>
        </p:spPr>
        <p:txBody>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71F70791-BAA3-2A81-69D2-60B40A0DB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C97989B-FA38-139E-ACF7-3D050596682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5" name="Espace réservé du texte 4">
            <a:extLst>
              <a:ext uri="{FF2B5EF4-FFF2-40B4-BE49-F238E27FC236}">
                <a16:creationId xmlns:a16="http://schemas.microsoft.com/office/drawing/2014/main" id="{AB0414A0-DC88-DFDE-821F-3176C63F8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4635000-B4C3-FA23-0C29-AB644895D1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7" name="Espace réservé de la date 6">
            <a:extLst>
              <a:ext uri="{FF2B5EF4-FFF2-40B4-BE49-F238E27FC236}">
                <a16:creationId xmlns:a16="http://schemas.microsoft.com/office/drawing/2014/main" id="{F3167153-3C5C-A308-90B5-F12FAAEA0C2B}"/>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8" name="Espace réservé du pied de page 7">
            <a:extLst>
              <a:ext uri="{FF2B5EF4-FFF2-40B4-BE49-F238E27FC236}">
                <a16:creationId xmlns:a16="http://schemas.microsoft.com/office/drawing/2014/main" id="{1F2CB3D6-C78D-9EE9-71CB-E1E56B9925FC}"/>
              </a:ext>
            </a:extLst>
          </p:cNvPr>
          <p:cNvSpPr>
            <a:spLocks noGrp="1"/>
          </p:cNvSpPr>
          <p:nvPr>
            <p:ph type="ftr" sz="quarter" idx="11"/>
          </p:nvPr>
        </p:nvSpPr>
        <p:spPr/>
        <p:txBody>
          <a:bodyPr/>
          <a:lstStyle/>
          <a:p>
            <a:endParaRPr lang="fr-DZ"/>
          </a:p>
        </p:txBody>
      </p:sp>
      <p:sp>
        <p:nvSpPr>
          <p:cNvPr id="9" name="Espace réservé du numéro de diapositive 8">
            <a:extLst>
              <a:ext uri="{FF2B5EF4-FFF2-40B4-BE49-F238E27FC236}">
                <a16:creationId xmlns:a16="http://schemas.microsoft.com/office/drawing/2014/main" id="{CDEB872D-5E0A-4ED9-0E46-ED02755275A9}"/>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41418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3AE2E9-DD30-7657-443F-B1F15C1729E6}"/>
              </a:ext>
            </a:extLst>
          </p:cNvPr>
          <p:cNvSpPr>
            <a:spLocks noGrp="1"/>
          </p:cNvSpPr>
          <p:nvPr>
            <p:ph type="title"/>
          </p:nvPr>
        </p:nvSpPr>
        <p:spPr/>
        <p:txBody>
          <a:bodyPr/>
          <a:lstStyle/>
          <a:p>
            <a:r>
              <a:rPr lang="fr-FR"/>
              <a:t>Modifiez le style du titre</a:t>
            </a:r>
            <a:endParaRPr lang="fr-DZ"/>
          </a:p>
        </p:txBody>
      </p:sp>
      <p:sp>
        <p:nvSpPr>
          <p:cNvPr id="3" name="Espace réservé de la date 2">
            <a:extLst>
              <a:ext uri="{FF2B5EF4-FFF2-40B4-BE49-F238E27FC236}">
                <a16:creationId xmlns:a16="http://schemas.microsoft.com/office/drawing/2014/main" id="{12919068-C1B7-7DFF-5E6B-BB2148F54691}"/>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4" name="Espace réservé du pied de page 3">
            <a:extLst>
              <a:ext uri="{FF2B5EF4-FFF2-40B4-BE49-F238E27FC236}">
                <a16:creationId xmlns:a16="http://schemas.microsoft.com/office/drawing/2014/main" id="{4CCCC3D4-745D-ED8B-5A2F-ECAF4300870B}"/>
              </a:ext>
            </a:extLst>
          </p:cNvPr>
          <p:cNvSpPr>
            <a:spLocks noGrp="1"/>
          </p:cNvSpPr>
          <p:nvPr>
            <p:ph type="ftr" sz="quarter" idx="11"/>
          </p:nvPr>
        </p:nvSpPr>
        <p:spPr/>
        <p:txBody>
          <a:bodyPr/>
          <a:lstStyle/>
          <a:p>
            <a:endParaRPr lang="fr-DZ"/>
          </a:p>
        </p:txBody>
      </p:sp>
      <p:sp>
        <p:nvSpPr>
          <p:cNvPr id="5" name="Espace réservé du numéro de diapositive 4">
            <a:extLst>
              <a:ext uri="{FF2B5EF4-FFF2-40B4-BE49-F238E27FC236}">
                <a16:creationId xmlns:a16="http://schemas.microsoft.com/office/drawing/2014/main" id="{3CC38E9A-BD10-C858-F8F6-9F6B650EBAC3}"/>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313852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C06E096-A49A-7FD6-0F2B-10A5CCFB9A23}"/>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3" name="Espace réservé du pied de page 2">
            <a:extLst>
              <a:ext uri="{FF2B5EF4-FFF2-40B4-BE49-F238E27FC236}">
                <a16:creationId xmlns:a16="http://schemas.microsoft.com/office/drawing/2014/main" id="{3CF82C41-1928-FA66-5DC1-164EFB9AA120}"/>
              </a:ext>
            </a:extLst>
          </p:cNvPr>
          <p:cNvSpPr>
            <a:spLocks noGrp="1"/>
          </p:cNvSpPr>
          <p:nvPr>
            <p:ph type="ftr" sz="quarter" idx="11"/>
          </p:nvPr>
        </p:nvSpPr>
        <p:spPr/>
        <p:txBody>
          <a:bodyPr/>
          <a:lstStyle/>
          <a:p>
            <a:endParaRPr lang="fr-DZ"/>
          </a:p>
        </p:txBody>
      </p:sp>
      <p:sp>
        <p:nvSpPr>
          <p:cNvPr id="4" name="Espace réservé du numéro de diapositive 3">
            <a:extLst>
              <a:ext uri="{FF2B5EF4-FFF2-40B4-BE49-F238E27FC236}">
                <a16:creationId xmlns:a16="http://schemas.microsoft.com/office/drawing/2014/main" id="{65786300-347A-7F86-7E2C-09437AF5E3DE}"/>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2343117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5F47F-63AD-0528-7649-86A6EE5DB1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du contenu 2">
            <a:extLst>
              <a:ext uri="{FF2B5EF4-FFF2-40B4-BE49-F238E27FC236}">
                <a16:creationId xmlns:a16="http://schemas.microsoft.com/office/drawing/2014/main" id="{08ECA8E7-A8D9-6FE7-E8A5-881B343B8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u texte 3">
            <a:extLst>
              <a:ext uri="{FF2B5EF4-FFF2-40B4-BE49-F238E27FC236}">
                <a16:creationId xmlns:a16="http://schemas.microsoft.com/office/drawing/2014/main" id="{0A0DB673-57A4-AC70-8717-BC1508E48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6E17ED-C80F-0D58-F744-4C14448C8988}"/>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6" name="Espace réservé du pied de page 5">
            <a:extLst>
              <a:ext uri="{FF2B5EF4-FFF2-40B4-BE49-F238E27FC236}">
                <a16:creationId xmlns:a16="http://schemas.microsoft.com/office/drawing/2014/main" id="{9263751E-8960-1153-4E6C-A193654C382E}"/>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8BD83031-E8B3-8D0A-959D-A3B98888351D}"/>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140334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66AB6B-FB2B-D7D3-1AFB-611ADC33DC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DZ"/>
          </a:p>
        </p:txBody>
      </p:sp>
      <p:sp>
        <p:nvSpPr>
          <p:cNvPr id="3" name="Espace réservé pour une image  2">
            <a:extLst>
              <a:ext uri="{FF2B5EF4-FFF2-40B4-BE49-F238E27FC236}">
                <a16:creationId xmlns:a16="http://schemas.microsoft.com/office/drawing/2014/main" id="{5DD4DD29-403B-8764-A4DD-8C3BBBE85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DZ"/>
          </a:p>
        </p:txBody>
      </p:sp>
      <p:sp>
        <p:nvSpPr>
          <p:cNvPr id="4" name="Espace réservé du texte 3">
            <a:extLst>
              <a:ext uri="{FF2B5EF4-FFF2-40B4-BE49-F238E27FC236}">
                <a16:creationId xmlns:a16="http://schemas.microsoft.com/office/drawing/2014/main" id="{30DB9C25-CC02-9F7C-68D8-A9133B8B2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09BEEC9-97B7-1DF3-63C9-C67DE61B8C61}"/>
              </a:ext>
            </a:extLst>
          </p:cNvPr>
          <p:cNvSpPr>
            <a:spLocks noGrp="1"/>
          </p:cNvSpPr>
          <p:nvPr>
            <p:ph type="dt" sz="half" idx="10"/>
          </p:nvPr>
        </p:nvSpPr>
        <p:spPr/>
        <p:txBody>
          <a:bodyPr/>
          <a:lstStyle/>
          <a:p>
            <a:fld id="{D78C1D32-435A-784B-A11D-243774727BF2}" type="datetimeFigureOut">
              <a:rPr lang="fr-DZ" smtClean="0"/>
              <a:t>10/02/2023</a:t>
            </a:fld>
            <a:endParaRPr lang="fr-DZ"/>
          </a:p>
        </p:txBody>
      </p:sp>
      <p:sp>
        <p:nvSpPr>
          <p:cNvPr id="6" name="Espace réservé du pied de page 5">
            <a:extLst>
              <a:ext uri="{FF2B5EF4-FFF2-40B4-BE49-F238E27FC236}">
                <a16:creationId xmlns:a16="http://schemas.microsoft.com/office/drawing/2014/main" id="{085E7891-9BDE-A4F7-33C6-8654BB02B46B}"/>
              </a:ext>
            </a:extLst>
          </p:cNvPr>
          <p:cNvSpPr>
            <a:spLocks noGrp="1"/>
          </p:cNvSpPr>
          <p:nvPr>
            <p:ph type="ftr" sz="quarter" idx="11"/>
          </p:nvPr>
        </p:nvSpPr>
        <p:spPr/>
        <p:txBody>
          <a:bodyPr/>
          <a:lstStyle/>
          <a:p>
            <a:endParaRPr lang="fr-DZ"/>
          </a:p>
        </p:txBody>
      </p:sp>
      <p:sp>
        <p:nvSpPr>
          <p:cNvPr id="7" name="Espace réservé du numéro de diapositive 6">
            <a:extLst>
              <a:ext uri="{FF2B5EF4-FFF2-40B4-BE49-F238E27FC236}">
                <a16:creationId xmlns:a16="http://schemas.microsoft.com/office/drawing/2014/main" id="{1CCF3319-2C50-C195-2EC5-683FBFFCB68F}"/>
              </a:ext>
            </a:extLst>
          </p:cNvPr>
          <p:cNvSpPr>
            <a:spLocks noGrp="1"/>
          </p:cNvSpPr>
          <p:nvPr>
            <p:ph type="sldNum" sz="quarter" idx="12"/>
          </p:nvPr>
        </p:nvSpPr>
        <p:spPr/>
        <p:txBody>
          <a:bodyPr/>
          <a:lstStyle/>
          <a:p>
            <a:fld id="{12074EFB-2834-5343-82A7-321EE6CF89E4}" type="slidenum">
              <a:rPr lang="fr-DZ" smtClean="0"/>
              <a:t>‹N°›</a:t>
            </a:fld>
            <a:endParaRPr lang="fr-DZ"/>
          </a:p>
        </p:txBody>
      </p:sp>
    </p:spTree>
    <p:extLst>
      <p:ext uri="{BB962C8B-B14F-4D97-AF65-F5344CB8AC3E}">
        <p14:creationId xmlns:p14="http://schemas.microsoft.com/office/powerpoint/2010/main" val="71558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79CE228-3B2B-1D45-7DE1-753A90CD2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DZ"/>
          </a:p>
        </p:txBody>
      </p:sp>
      <p:sp>
        <p:nvSpPr>
          <p:cNvPr id="3" name="Espace réservé du texte 2">
            <a:extLst>
              <a:ext uri="{FF2B5EF4-FFF2-40B4-BE49-F238E27FC236}">
                <a16:creationId xmlns:a16="http://schemas.microsoft.com/office/drawing/2014/main" id="{EBBBF6B0-9F20-D0EA-EBC1-674F6C2E4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DZ"/>
          </a:p>
        </p:txBody>
      </p:sp>
      <p:sp>
        <p:nvSpPr>
          <p:cNvPr id="4" name="Espace réservé de la date 3">
            <a:extLst>
              <a:ext uri="{FF2B5EF4-FFF2-40B4-BE49-F238E27FC236}">
                <a16:creationId xmlns:a16="http://schemas.microsoft.com/office/drawing/2014/main" id="{CBCECA9C-A75A-7E51-F2C4-A81A3B151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1D32-435A-784B-A11D-243774727BF2}" type="datetimeFigureOut">
              <a:rPr lang="fr-DZ" smtClean="0"/>
              <a:t>10/02/2023</a:t>
            </a:fld>
            <a:endParaRPr lang="fr-DZ"/>
          </a:p>
        </p:txBody>
      </p:sp>
      <p:sp>
        <p:nvSpPr>
          <p:cNvPr id="5" name="Espace réservé du pied de page 4">
            <a:extLst>
              <a:ext uri="{FF2B5EF4-FFF2-40B4-BE49-F238E27FC236}">
                <a16:creationId xmlns:a16="http://schemas.microsoft.com/office/drawing/2014/main" id="{763AA8F1-8E44-B4FF-914C-44F8CCC4B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DZ"/>
          </a:p>
        </p:txBody>
      </p:sp>
      <p:sp>
        <p:nvSpPr>
          <p:cNvPr id="6" name="Espace réservé du numéro de diapositive 5">
            <a:extLst>
              <a:ext uri="{FF2B5EF4-FFF2-40B4-BE49-F238E27FC236}">
                <a16:creationId xmlns:a16="http://schemas.microsoft.com/office/drawing/2014/main" id="{BB3CE1E7-EA41-3485-5264-0679E92B9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74EFB-2834-5343-82A7-321EE6CF89E4}" type="slidenum">
              <a:rPr lang="fr-DZ" smtClean="0"/>
              <a:t>‹N°›</a:t>
            </a:fld>
            <a:endParaRPr lang="fr-DZ"/>
          </a:p>
        </p:txBody>
      </p:sp>
    </p:spTree>
    <p:extLst>
      <p:ext uri="{BB962C8B-B14F-4D97-AF65-F5344CB8AC3E}">
        <p14:creationId xmlns:p14="http://schemas.microsoft.com/office/powerpoint/2010/main" val="1202504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D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060D2-8FF4-24C0-D166-4E65E772D1CE}"/>
              </a:ext>
            </a:extLst>
          </p:cNvPr>
          <p:cNvSpPr>
            <a:spLocks noGrp="1"/>
          </p:cNvSpPr>
          <p:nvPr>
            <p:ph type="ctrTitle"/>
          </p:nvPr>
        </p:nvSpPr>
        <p:spPr/>
        <p:txBody>
          <a:bodyPr/>
          <a:lstStyle/>
          <a:p>
            <a:r>
              <a:rPr lang="fr-DZ" b="1" dirty="0">
                <a:latin typeface=""/>
              </a:rPr>
              <a:t>CheckPoint 1</a:t>
            </a:r>
            <a:br>
              <a:rPr lang="fr-DZ" b="1" dirty="0">
                <a:latin typeface=""/>
              </a:rPr>
            </a:br>
            <a:endParaRPr lang="fr-DZ" b="1" dirty="0">
              <a:latin typeface=""/>
            </a:endParaRPr>
          </a:p>
        </p:txBody>
      </p:sp>
      <p:sp>
        <p:nvSpPr>
          <p:cNvPr id="3" name="Sous-titre 2">
            <a:extLst>
              <a:ext uri="{FF2B5EF4-FFF2-40B4-BE49-F238E27FC236}">
                <a16:creationId xmlns:a16="http://schemas.microsoft.com/office/drawing/2014/main" id="{FA917949-1FF4-89E3-57DD-516246CF797D}"/>
              </a:ext>
            </a:extLst>
          </p:cNvPr>
          <p:cNvSpPr>
            <a:spLocks noGrp="1"/>
          </p:cNvSpPr>
          <p:nvPr>
            <p:ph type="subTitle" idx="1"/>
          </p:nvPr>
        </p:nvSpPr>
        <p:spPr/>
        <p:txBody>
          <a:bodyPr/>
          <a:lstStyle/>
          <a:p>
            <a:r>
              <a:rPr lang="fr-DZ" dirty="0"/>
              <a:t>Kherfi Khadir Assil - Fullstack</a:t>
            </a:r>
          </a:p>
        </p:txBody>
      </p:sp>
    </p:spTree>
    <p:extLst>
      <p:ext uri="{BB962C8B-B14F-4D97-AF65-F5344CB8AC3E}">
        <p14:creationId xmlns:p14="http://schemas.microsoft.com/office/powerpoint/2010/main" val="61130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97C33-AF08-1608-1FA1-C4EC2CD536F0}"/>
              </a:ext>
            </a:extLst>
          </p:cNvPr>
          <p:cNvSpPr>
            <a:spLocks noGrp="1"/>
          </p:cNvSpPr>
          <p:nvPr>
            <p:ph type="title"/>
          </p:nvPr>
        </p:nvSpPr>
        <p:spPr/>
        <p:txBody>
          <a:bodyPr>
            <a:normAutofit/>
          </a:bodyPr>
          <a:lstStyle/>
          <a:p>
            <a:r>
              <a:rPr lang="fr-FR" sz="4000" b="1" dirty="0">
                <a:effectLst/>
                <a:latin typeface=""/>
              </a:rPr>
              <a:t>Comment fonctionne le web ?</a:t>
            </a:r>
            <a:endParaRPr lang="fr-DZ" sz="4000" b="1" dirty="0">
              <a:latin typeface=""/>
            </a:endParaRPr>
          </a:p>
        </p:txBody>
      </p:sp>
      <p:sp>
        <p:nvSpPr>
          <p:cNvPr id="3" name="Espace réservé du contenu 2">
            <a:extLst>
              <a:ext uri="{FF2B5EF4-FFF2-40B4-BE49-F238E27FC236}">
                <a16:creationId xmlns:a16="http://schemas.microsoft.com/office/drawing/2014/main" id="{8801B090-21FF-F607-A7C0-0EF42BF3B3DD}"/>
              </a:ext>
            </a:extLst>
          </p:cNvPr>
          <p:cNvSpPr>
            <a:spLocks noGrp="1"/>
          </p:cNvSpPr>
          <p:nvPr>
            <p:ph idx="1"/>
          </p:nvPr>
        </p:nvSpPr>
        <p:spPr>
          <a:xfrm>
            <a:off x="838200" y="1594624"/>
            <a:ext cx="10515600" cy="5009763"/>
          </a:xfrm>
        </p:spPr>
        <p:txBody>
          <a:bodyPr>
            <a:normAutofit/>
          </a:bodyPr>
          <a:lstStyle/>
          <a:p>
            <a:pPr marL="0" indent="0" algn="l">
              <a:lnSpc>
                <a:spcPct val="150000"/>
              </a:lnSpc>
              <a:buNone/>
            </a:pPr>
            <a:r>
              <a:rPr lang="fr-FR" sz="1100" b="1" i="0" dirty="0">
                <a:solidFill>
                  <a:srgbClr val="000000"/>
                </a:solidFill>
                <a:effectLst/>
                <a:latin typeface=""/>
              </a:rPr>
              <a:t>Un site web</a:t>
            </a:r>
            <a:r>
              <a:rPr lang="fr-FR" sz="1100" i="0" dirty="0">
                <a:solidFill>
                  <a:srgbClr val="000000"/>
                </a:solidFill>
                <a:effectLst/>
                <a:latin typeface=""/>
              </a:rPr>
              <a:t>, est un ensemble de pages web et de ressources reliées par des hyperliens, accessible par une adresse web appelée </a:t>
            </a:r>
            <a:r>
              <a:rPr lang="fr-FR" sz="1100" b="1" i="0" dirty="0">
                <a:solidFill>
                  <a:srgbClr val="000000"/>
                </a:solidFill>
                <a:effectLst/>
                <a:latin typeface=""/>
              </a:rPr>
              <a:t>URL</a:t>
            </a:r>
            <a:r>
              <a:rPr lang="fr-FR" sz="1100" i="0" dirty="0">
                <a:solidFill>
                  <a:srgbClr val="000000"/>
                </a:solidFill>
                <a:effectLst/>
                <a:latin typeface=""/>
              </a:rPr>
              <a:t>.</a:t>
            </a:r>
            <a:br>
              <a:rPr lang="fr-FR" sz="1100" i="0" dirty="0">
                <a:solidFill>
                  <a:srgbClr val="000000"/>
                </a:solidFill>
                <a:effectLst/>
                <a:latin typeface=""/>
              </a:rPr>
            </a:br>
            <a:r>
              <a:rPr lang="fr-FR" sz="1100" i="0" dirty="0">
                <a:solidFill>
                  <a:srgbClr val="000000"/>
                </a:solidFill>
                <a:effectLst/>
                <a:latin typeface=""/>
              </a:rPr>
              <a:t>Pour fonctionner, un site web nécessite un </a:t>
            </a:r>
            <a:r>
              <a:rPr lang="fr-FR" sz="1100" b="1" i="0" dirty="0">
                <a:solidFill>
                  <a:srgbClr val="000000"/>
                </a:solidFill>
                <a:effectLst/>
                <a:latin typeface=""/>
              </a:rPr>
              <a:t>serveur web</a:t>
            </a:r>
            <a:r>
              <a:rPr lang="fr-FR" sz="1100" i="0" dirty="0">
                <a:solidFill>
                  <a:srgbClr val="000000"/>
                </a:solidFill>
                <a:effectLst/>
                <a:latin typeface=""/>
              </a:rPr>
              <a:t>. Il s’agit d’un ordinateur connecté à </a:t>
            </a:r>
            <a:r>
              <a:rPr lang="fr-FR" sz="1100" b="1" i="0" dirty="0">
                <a:solidFill>
                  <a:srgbClr val="000000"/>
                </a:solidFill>
                <a:effectLst/>
                <a:latin typeface=""/>
              </a:rPr>
              <a:t>Internet</a:t>
            </a:r>
            <a:r>
              <a:rPr lang="fr-FR" sz="1100" i="0" dirty="0">
                <a:solidFill>
                  <a:srgbClr val="000000"/>
                </a:solidFill>
                <a:effectLst/>
                <a:latin typeface=""/>
              </a:rPr>
              <a:t> sur lequel sont hébergés des sites web.</a:t>
            </a:r>
          </a:p>
          <a:p>
            <a:pPr marL="0" indent="0" algn="l">
              <a:lnSpc>
                <a:spcPct val="150000"/>
              </a:lnSpc>
              <a:buNone/>
            </a:pPr>
            <a:r>
              <a:rPr lang="fr-FR" sz="1100" i="0" dirty="0">
                <a:solidFill>
                  <a:srgbClr val="000000"/>
                </a:solidFill>
                <a:effectLst/>
                <a:latin typeface=""/>
              </a:rPr>
              <a:t>Plusieurs </a:t>
            </a:r>
            <a:r>
              <a:rPr lang="fr-FR" sz="1100" b="1" i="0" dirty="0">
                <a:solidFill>
                  <a:srgbClr val="000000"/>
                </a:solidFill>
                <a:effectLst/>
                <a:latin typeface=""/>
              </a:rPr>
              <a:t>clients</a:t>
            </a:r>
            <a:r>
              <a:rPr lang="fr-FR" sz="1100" i="0" dirty="0">
                <a:solidFill>
                  <a:srgbClr val="000000"/>
                </a:solidFill>
                <a:effectLst/>
                <a:latin typeface=""/>
              </a:rPr>
              <a:t> peuvent être utilisés pour consulter des sites web : des smartphones, des ordinateurs ou des tablettes. Tous ces appareils sont munis d’un </a:t>
            </a:r>
            <a:r>
              <a:rPr lang="fr-FR" sz="1100" b="1" i="0" dirty="0">
                <a:solidFill>
                  <a:srgbClr val="000000"/>
                </a:solidFill>
                <a:effectLst/>
                <a:latin typeface=""/>
              </a:rPr>
              <a:t>navigateur web </a:t>
            </a:r>
            <a:r>
              <a:rPr lang="fr-FR" sz="1100" i="0" dirty="0">
                <a:solidFill>
                  <a:srgbClr val="000000"/>
                </a:solidFill>
                <a:effectLst/>
                <a:latin typeface=""/>
              </a:rPr>
              <a:t>(Safari, Firefox, Chrome, Edge ou Opera par exemple).</a:t>
            </a:r>
          </a:p>
          <a:p>
            <a:pPr marL="0" indent="0">
              <a:buNone/>
            </a:pPr>
            <a:br>
              <a:rPr lang="fr-FR" sz="1100" dirty="0">
                <a:latin typeface=""/>
              </a:rPr>
            </a:br>
            <a:r>
              <a:rPr lang="fr-FR" sz="1100" b="1" i="0" dirty="0">
                <a:solidFill>
                  <a:srgbClr val="004E7B"/>
                </a:solidFill>
                <a:effectLst/>
                <a:latin typeface=""/>
              </a:rPr>
              <a:t>Le serveur web</a:t>
            </a:r>
          </a:p>
          <a:p>
            <a:pPr marL="0" indent="0">
              <a:buNone/>
            </a:pPr>
            <a:r>
              <a:rPr lang="fr-FR" sz="1100" b="0" i="0" dirty="0">
                <a:solidFill>
                  <a:srgbClr val="000000"/>
                </a:solidFill>
                <a:effectLst/>
                <a:latin typeface=""/>
              </a:rPr>
              <a:t>Les principaux logiciels d’un serveur web, sont : </a:t>
            </a:r>
          </a:p>
          <a:p>
            <a:pPr algn="l">
              <a:buFont typeface="Arial" panose="020B0604020202020204" pitchFamily="34" charset="0"/>
              <a:buChar char="•"/>
            </a:pPr>
            <a:r>
              <a:rPr lang="fr-FR" sz="1100" b="0" i="0" dirty="0">
                <a:solidFill>
                  <a:srgbClr val="000000"/>
                </a:solidFill>
                <a:effectLst/>
                <a:latin typeface=""/>
              </a:rPr>
              <a:t>le </a:t>
            </a:r>
            <a:r>
              <a:rPr lang="fr-FR" sz="1100" b="1" i="0" dirty="0">
                <a:solidFill>
                  <a:srgbClr val="000000"/>
                </a:solidFill>
                <a:effectLst/>
                <a:latin typeface=""/>
              </a:rPr>
              <a:t>serveur HTTP </a:t>
            </a:r>
            <a:r>
              <a:rPr lang="fr-FR" sz="1100" b="0" i="0" dirty="0">
                <a:solidFill>
                  <a:srgbClr val="000000"/>
                </a:solidFill>
                <a:effectLst/>
                <a:latin typeface=""/>
              </a:rPr>
              <a:t>(</a:t>
            </a:r>
            <a:r>
              <a:rPr lang="fr-FR" sz="1100" b="1" i="0" dirty="0">
                <a:solidFill>
                  <a:srgbClr val="000000"/>
                </a:solidFill>
                <a:effectLst/>
                <a:latin typeface=""/>
              </a:rPr>
              <a:t>Apache </a:t>
            </a:r>
            <a:r>
              <a:rPr lang="fr-FR" sz="1100" b="0" i="0" dirty="0">
                <a:solidFill>
                  <a:srgbClr val="000000"/>
                </a:solidFill>
                <a:effectLst/>
                <a:latin typeface=""/>
              </a:rPr>
              <a:t>par exemple), et</a:t>
            </a:r>
          </a:p>
          <a:p>
            <a:pPr algn="l">
              <a:buFont typeface="Arial" panose="020B0604020202020204" pitchFamily="34" charset="0"/>
              <a:buChar char="•"/>
            </a:pPr>
            <a:r>
              <a:rPr lang="fr-FR" sz="1100" b="0" i="0" dirty="0">
                <a:solidFill>
                  <a:srgbClr val="000000"/>
                </a:solidFill>
                <a:effectLst/>
                <a:latin typeface=""/>
              </a:rPr>
              <a:t>le </a:t>
            </a:r>
            <a:r>
              <a:rPr lang="fr-FR" sz="1100" b="1" i="0" dirty="0">
                <a:solidFill>
                  <a:srgbClr val="000000"/>
                </a:solidFill>
                <a:effectLst/>
                <a:latin typeface=""/>
              </a:rPr>
              <a:t>gestionnaire de base de données</a:t>
            </a:r>
            <a:r>
              <a:rPr lang="fr-FR" sz="1100" b="0" i="0" dirty="0">
                <a:solidFill>
                  <a:srgbClr val="000000"/>
                </a:solidFill>
                <a:effectLst/>
                <a:latin typeface=""/>
              </a:rPr>
              <a:t> (</a:t>
            </a:r>
            <a:r>
              <a:rPr lang="fr-FR" sz="1100" b="1" i="0" dirty="0">
                <a:solidFill>
                  <a:srgbClr val="000000"/>
                </a:solidFill>
                <a:effectLst/>
                <a:latin typeface=""/>
              </a:rPr>
              <a:t>MySQL </a:t>
            </a:r>
            <a:r>
              <a:rPr lang="fr-FR" sz="1100" b="0" i="0" dirty="0">
                <a:solidFill>
                  <a:srgbClr val="000000"/>
                </a:solidFill>
                <a:effectLst/>
                <a:latin typeface=""/>
              </a:rPr>
              <a:t>par exemple).</a:t>
            </a:r>
          </a:p>
          <a:p>
            <a:pPr marL="0" indent="0">
              <a:lnSpc>
                <a:spcPct val="170000"/>
              </a:lnSpc>
              <a:buNone/>
            </a:pPr>
            <a:r>
              <a:rPr lang="fr-FR" sz="1100" b="0" i="0" dirty="0">
                <a:solidFill>
                  <a:srgbClr val="000000"/>
                </a:solidFill>
                <a:effectLst/>
                <a:latin typeface=""/>
              </a:rPr>
              <a:t>La fonction d’un serveur web est de répondre aux </a:t>
            </a:r>
            <a:r>
              <a:rPr lang="fr-FR" sz="1100" b="1" i="0" dirty="0">
                <a:solidFill>
                  <a:srgbClr val="000000"/>
                </a:solidFill>
                <a:effectLst/>
                <a:latin typeface=""/>
              </a:rPr>
              <a:t>requêtes des navigateurs </a:t>
            </a:r>
            <a:r>
              <a:rPr lang="fr-FR" sz="1100" b="0" i="0" dirty="0">
                <a:solidFill>
                  <a:srgbClr val="000000"/>
                </a:solidFill>
                <a:effectLst/>
                <a:latin typeface=""/>
              </a:rPr>
              <a:t>Internet (Edge, Firefox, Chrome, Opéra, Safari…). Les </a:t>
            </a:r>
            <a:r>
              <a:rPr lang="fr-FR" sz="1100" b="1" i="0" dirty="0">
                <a:solidFill>
                  <a:srgbClr val="000000"/>
                </a:solidFill>
                <a:effectLst/>
                <a:latin typeface=""/>
              </a:rPr>
              <a:t>URL </a:t>
            </a:r>
            <a:r>
              <a:rPr lang="fr-FR" sz="1100" b="0" i="0" dirty="0">
                <a:solidFill>
                  <a:srgbClr val="000000"/>
                </a:solidFill>
                <a:effectLst/>
                <a:latin typeface=""/>
              </a:rPr>
              <a:t>des pages HTML (c’est à dire les adresses saisies dans la </a:t>
            </a:r>
            <a:r>
              <a:rPr lang="fr-FR" sz="1100" b="1" i="0" dirty="0">
                <a:solidFill>
                  <a:srgbClr val="000000"/>
                </a:solidFill>
                <a:effectLst/>
                <a:latin typeface=""/>
              </a:rPr>
              <a:t>barre d’adresse du navigateur</a:t>
            </a:r>
            <a:r>
              <a:rPr lang="fr-FR" sz="1100" b="0" i="0" dirty="0">
                <a:solidFill>
                  <a:srgbClr val="000000"/>
                </a:solidFill>
                <a:effectLst/>
                <a:latin typeface=""/>
              </a:rPr>
              <a:t>) commencent par </a:t>
            </a:r>
            <a:r>
              <a:rPr lang="fr-FR" sz="1100" b="1" i="0" dirty="0">
                <a:solidFill>
                  <a:srgbClr val="000000"/>
                </a:solidFill>
                <a:effectLst/>
                <a:latin typeface=""/>
              </a:rPr>
              <a:t>http://</a:t>
            </a:r>
            <a:endParaRPr lang="fr-DZ" sz="1100" dirty="0">
              <a:latin typeface=""/>
            </a:endParaRPr>
          </a:p>
          <a:p>
            <a:pPr algn="l"/>
            <a:r>
              <a:rPr lang="fr-FR" sz="1100" b="1" i="0" dirty="0">
                <a:solidFill>
                  <a:srgbClr val="004E7B"/>
                </a:solidFill>
                <a:effectLst/>
                <a:latin typeface=""/>
              </a:rPr>
              <a:t>La communication entre serveur et client</a:t>
            </a:r>
          </a:p>
          <a:p>
            <a:pPr marL="0" indent="0" algn="l">
              <a:lnSpc>
                <a:spcPct val="170000"/>
              </a:lnSpc>
              <a:buNone/>
            </a:pPr>
            <a:r>
              <a:rPr lang="fr-FR" sz="1100" b="0" i="0" dirty="0">
                <a:solidFill>
                  <a:srgbClr val="000000"/>
                </a:solidFill>
                <a:effectLst/>
                <a:latin typeface=""/>
              </a:rPr>
              <a:t>Le </a:t>
            </a:r>
            <a:r>
              <a:rPr lang="fr-FR" sz="1100" b="1" i="0" dirty="0">
                <a:solidFill>
                  <a:srgbClr val="000000"/>
                </a:solidFill>
                <a:effectLst/>
                <a:latin typeface=""/>
              </a:rPr>
              <a:t>client </a:t>
            </a:r>
            <a:r>
              <a:rPr lang="fr-FR" sz="1100" b="0" i="0" dirty="0">
                <a:solidFill>
                  <a:srgbClr val="000000"/>
                </a:solidFill>
                <a:effectLst/>
                <a:latin typeface=""/>
              </a:rPr>
              <a:t>(navigateur web) envoie des </a:t>
            </a:r>
            <a:r>
              <a:rPr lang="fr-FR" sz="1100" b="1" i="0" dirty="0">
                <a:solidFill>
                  <a:srgbClr val="000000"/>
                </a:solidFill>
                <a:effectLst/>
                <a:latin typeface=""/>
              </a:rPr>
              <a:t>requêtes HTTP </a:t>
            </a:r>
            <a:r>
              <a:rPr lang="fr-FR" sz="1100" b="0" i="0" dirty="0">
                <a:solidFill>
                  <a:srgbClr val="000000"/>
                </a:solidFill>
                <a:effectLst/>
                <a:latin typeface=""/>
              </a:rPr>
              <a:t>au </a:t>
            </a:r>
            <a:r>
              <a:rPr lang="fr-FR" sz="1100" b="1" i="0" dirty="0">
                <a:solidFill>
                  <a:srgbClr val="000000"/>
                </a:solidFill>
                <a:effectLst/>
                <a:latin typeface=""/>
              </a:rPr>
              <a:t>serveur</a:t>
            </a:r>
            <a:r>
              <a:rPr lang="fr-FR" sz="1100" b="0" i="0" dirty="0">
                <a:solidFill>
                  <a:srgbClr val="000000"/>
                </a:solidFill>
                <a:effectLst/>
                <a:latin typeface=""/>
              </a:rPr>
              <a:t>. Le serveur web traite les requêtes et envoie des </a:t>
            </a:r>
            <a:r>
              <a:rPr lang="fr-FR" sz="1100" b="1" i="0" dirty="0">
                <a:solidFill>
                  <a:srgbClr val="000000"/>
                </a:solidFill>
                <a:effectLst/>
                <a:latin typeface=""/>
              </a:rPr>
              <a:t>réponses HTTP </a:t>
            </a:r>
            <a:r>
              <a:rPr lang="fr-FR" sz="1100" b="0" i="0" dirty="0">
                <a:solidFill>
                  <a:srgbClr val="000000"/>
                </a:solidFill>
                <a:effectLst/>
                <a:latin typeface=""/>
              </a:rPr>
              <a:t>correspondantes aux pages et aux objets à afficher. Par exemple, lorsque l’on envoie un mot clé sur Google, le serveur renvoie au navigateur la page de résultats de la recherche.</a:t>
            </a:r>
          </a:p>
          <a:p>
            <a:r>
              <a:rPr lang="fr-FR" sz="1100" b="1" i="0" dirty="0">
                <a:solidFill>
                  <a:srgbClr val="004E7B"/>
                </a:solidFill>
                <a:effectLst/>
                <a:latin typeface=""/>
              </a:rPr>
              <a:t>L’URL</a:t>
            </a:r>
          </a:p>
          <a:p>
            <a:pPr marL="0" indent="0" algn="l">
              <a:buNone/>
            </a:pPr>
            <a:r>
              <a:rPr lang="fr-FR" sz="1100" b="0" i="0" dirty="0">
                <a:solidFill>
                  <a:srgbClr val="000000"/>
                </a:solidFill>
                <a:effectLst/>
                <a:latin typeface=""/>
              </a:rPr>
              <a:t>Une </a:t>
            </a:r>
            <a:r>
              <a:rPr lang="fr-FR" sz="1100" b="1" i="0" dirty="0">
                <a:solidFill>
                  <a:srgbClr val="000000"/>
                </a:solidFill>
                <a:effectLst/>
                <a:latin typeface=""/>
              </a:rPr>
              <a:t>URL </a:t>
            </a:r>
            <a:r>
              <a:rPr lang="fr-FR" sz="1100" b="0" i="0" dirty="0">
                <a:solidFill>
                  <a:srgbClr val="000000"/>
                </a:solidFill>
                <a:effectLst/>
                <a:latin typeface=""/>
              </a:rPr>
              <a:t>de l’Anglais </a:t>
            </a:r>
            <a:r>
              <a:rPr lang="fr-FR" sz="1100" b="1" i="0" dirty="0">
                <a:solidFill>
                  <a:srgbClr val="000000"/>
                </a:solidFill>
                <a:effectLst/>
                <a:latin typeface=""/>
              </a:rPr>
              <a:t>Uniform Resource Locator </a:t>
            </a:r>
            <a:r>
              <a:rPr lang="fr-FR" sz="1100" b="0" i="0" dirty="0">
                <a:solidFill>
                  <a:srgbClr val="000000"/>
                </a:solidFill>
                <a:effectLst/>
                <a:latin typeface=""/>
              </a:rPr>
              <a:t>est l’adresse d’une page d’un site internet.</a:t>
            </a:r>
          </a:p>
        </p:txBody>
      </p:sp>
    </p:spTree>
    <p:extLst>
      <p:ext uri="{BB962C8B-B14F-4D97-AF65-F5344CB8AC3E}">
        <p14:creationId xmlns:p14="http://schemas.microsoft.com/office/powerpoint/2010/main" val="168755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8C15B6-D255-03F9-4619-741C363335BC}"/>
              </a:ext>
            </a:extLst>
          </p:cNvPr>
          <p:cNvSpPr>
            <a:spLocks noGrp="1"/>
          </p:cNvSpPr>
          <p:nvPr>
            <p:ph type="title"/>
          </p:nvPr>
        </p:nvSpPr>
        <p:spPr/>
        <p:txBody>
          <a:bodyPr>
            <a:normAutofit/>
          </a:bodyPr>
          <a:lstStyle/>
          <a:p>
            <a:r>
              <a:rPr lang="fr-FR" sz="4000" b="1" dirty="0">
                <a:effectLst/>
                <a:latin typeface=""/>
              </a:rPr>
              <a:t> Les besoin pour être développeur web</a:t>
            </a:r>
            <a:endParaRPr lang="fr-DZ" sz="4000" b="1" dirty="0">
              <a:latin typeface=""/>
            </a:endParaRPr>
          </a:p>
        </p:txBody>
      </p:sp>
      <p:sp>
        <p:nvSpPr>
          <p:cNvPr id="3" name="Espace réservé du contenu 2">
            <a:extLst>
              <a:ext uri="{FF2B5EF4-FFF2-40B4-BE49-F238E27FC236}">
                <a16:creationId xmlns:a16="http://schemas.microsoft.com/office/drawing/2014/main" id="{CA623591-6BC8-2467-D0B5-D1F850AF6EC1}"/>
              </a:ext>
            </a:extLst>
          </p:cNvPr>
          <p:cNvSpPr>
            <a:spLocks noGrp="1"/>
          </p:cNvSpPr>
          <p:nvPr>
            <p:ph idx="1"/>
          </p:nvPr>
        </p:nvSpPr>
        <p:spPr/>
        <p:txBody>
          <a:bodyPr>
            <a:normAutofit/>
          </a:bodyPr>
          <a:lstStyle/>
          <a:p>
            <a:pPr algn="l">
              <a:lnSpc>
                <a:spcPct val="150000"/>
              </a:lnSpc>
              <a:buFont typeface="+mj-lt"/>
              <a:buAutoNum type="arabicPeriod"/>
            </a:pPr>
            <a:r>
              <a:rPr lang="fr-FR" sz="1100" b="0" i="0" dirty="0">
                <a:effectLst/>
                <a:latin typeface="Söhne"/>
              </a:rPr>
              <a:t>Connaissances en programmation: Il est important de maîtriser au moins un ou plusieurs langages de programmation tels que HTML, CSS, JavaScript, Python, Ruby, etc.</a:t>
            </a:r>
          </a:p>
          <a:p>
            <a:pPr algn="l">
              <a:lnSpc>
                <a:spcPct val="150000"/>
              </a:lnSpc>
              <a:buFont typeface="+mj-lt"/>
              <a:buAutoNum type="arabicPeriod"/>
            </a:pPr>
            <a:r>
              <a:rPr lang="fr-FR" sz="1100" b="0" i="0" dirty="0">
                <a:effectLst/>
                <a:latin typeface="Söhne"/>
              </a:rPr>
              <a:t>Compétences en développement web: Connaître les concepts fondamentaux du développement web, tels que le développement de sites web dynamiques, les applications web, les API, etc.</a:t>
            </a:r>
          </a:p>
          <a:p>
            <a:pPr algn="l">
              <a:lnSpc>
                <a:spcPct val="150000"/>
              </a:lnSpc>
              <a:buFont typeface="+mj-lt"/>
              <a:buAutoNum type="arabicPeriod"/>
            </a:pPr>
            <a:r>
              <a:rPr lang="fr-FR" sz="1100" b="0" i="0" dirty="0">
                <a:effectLst/>
                <a:latin typeface="Söhne"/>
              </a:rPr>
              <a:t>Connaissances en bases de données: Avoir des connaissances en bases de données, telles que SQL et NoSQL, pour comprendre comment stocker, organiser et récupérer les données utilisées par les applications web.</a:t>
            </a:r>
          </a:p>
          <a:p>
            <a:pPr algn="l">
              <a:lnSpc>
                <a:spcPct val="150000"/>
              </a:lnSpc>
              <a:buFont typeface="+mj-lt"/>
              <a:buAutoNum type="arabicPeriod"/>
            </a:pPr>
            <a:r>
              <a:rPr lang="fr-FR" sz="1100" b="0" i="0" dirty="0">
                <a:effectLst/>
                <a:latin typeface="Söhne"/>
              </a:rPr>
              <a:t>Compétences en développement d'applications: Connaître les concepts fondamentaux du développement d'applications, tels que les méthodologies Agile, les tests unitaires, etc.</a:t>
            </a:r>
          </a:p>
          <a:p>
            <a:pPr algn="l">
              <a:lnSpc>
                <a:spcPct val="150000"/>
              </a:lnSpc>
              <a:buFont typeface="+mj-lt"/>
              <a:buAutoNum type="arabicPeriod"/>
            </a:pPr>
            <a:r>
              <a:rPr lang="fr-FR" sz="1100" b="0" i="0" dirty="0">
                <a:effectLst/>
                <a:latin typeface="Söhne"/>
              </a:rPr>
              <a:t>Connaissances en sécurité web: Connaître les meilleures pratiques de sécurité web pour garantir la sécurité des applications web et des données utilisateurs.</a:t>
            </a:r>
          </a:p>
          <a:p>
            <a:pPr algn="l">
              <a:lnSpc>
                <a:spcPct val="150000"/>
              </a:lnSpc>
              <a:buFont typeface="+mj-lt"/>
              <a:buAutoNum type="arabicPeriod"/>
            </a:pPr>
            <a:r>
              <a:rPr lang="fr-FR" sz="1100" b="0" i="0" dirty="0">
                <a:effectLst/>
                <a:latin typeface="Söhne"/>
              </a:rPr>
              <a:t>Compétences en collaboration et en travail d'équipe: Les développeurs web travaillent souvent en équipe sur des projets complexes, il est donc important d'avoir des compétences en collaboration et en travail d'équipe.</a:t>
            </a:r>
          </a:p>
          <a:p>
            <a:pPr algn="l">
              <a:lnSpc>
                <a:spcPct val="150000"/>
              </a:lnSpc>
              <a:buFont typeface="+mj-lt"/>
              <a:buAutoNum type="arabicPeriod"/>
            </a:pPr>
            <a:r>
              <a:rPr lang="fr-FR" sz="1100" b="0" i="0" dirty="0">
                <a:effectLst/>
                <a:latin typeface="Söhne"/>
              </a:rPr>
              <a:t>Passion pour la technologie et le développement: La passion pour la technologie et le développement peut aider à maintenir l'engagement et la motivation nécessaires pour devenir un développeur web de qualité.</a:t>
            </a:r>
          </a:p>
        </p:txBody>
      </p:sp>
    </p:spTree>
    <p:extLst>
      <p:ext uri="{BB962C8B-B14F-4D97-AF65-F5344CB8AC3E}">
        <p14:creationId xmlns:p14="http://schemas.microsoft.com/office/powerpoint/2010/main" val="79051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EE1FD1-BE95-30C0-898D-0B7A7F318009}"/>
              </a:ext>
            </a:extLst>
          </p:cNvPr>
          <p:cNvSpPr>
            <a:spLocks noGrp="1"/>
          </p:cNvSpPr>
          <p:nvPr>
            <p:ph type="title"/>
          </p:nvPr>
        </p:nvSpPr>
        <p:spPr/>
        <p:txBody>
          <a:bodyPr>
            <a:normAutofit/>
          </a:bodyPr>
          <a:lstStyle/>
          <a:p>
            <a:r>
              <a:rPr lang="fr-FR" sz="4000" b="1" i="0" dirty="0">
                <a:effectLst/>
                <a:latin typeface=""/>
              </a:rPr>
              <a:t>Pourquoi choisir d'apprendre le développement web</a:t>
            </a:r>
            <a:endParaRPr lang="fr-DZ" sz="4000" b="1" dirty="0">
              <a:latin typeface=""/>
            </a:endParaRPr>
          </a:p>
        </p:txBody>
      </p:sp>
      <p:sp>
        <p:nvSpPr>
          <p:cNvPr id="3" name="Espace réservé du contenu 2">
            <a:extLst>
              <a:ext uri="{FF2B5EF4-FFF2-40B4-BE49-F238E27FC236}">
                <a16:creationId xmlns:a16="http://schemas.microsoft.com/office/drawing/2014/main" id="{EEF456D6-26CF-5C11-2F41-1DB71363DAAA}"/>
              </a:ext>
            </a:extLst>
          </p:cNvPr>
          <p:cNvSpPr>
            <a:spLocks noGrp="1"/>
          </p:cNvSpPr>
          <p:nvPr>
            <p:ph idx="1"/>
          </p:nvPr>
        </p:nvSpPr>
        <p:spPr/>
        <p:txBody>
          <a:bodyPr>
            <a:normAutofit/>
          </a:bodyPr>
          <a:lstStyle/>
          <a:p>
            <a:pPr marL="0" indent="0" algn="l">
              <a:lnSpc>
                <a:spcPct val="150000"/>
              </a:lnSpc>
              <a:buNone/>
            </a:pPr>
            <a:r>
              <a:rPr lang="fr-FR" sz="1100" b="0" i="0" dirty="0">
                <a:effectLst/>
                <a:latin typeface=""/>
              </a:rPr>
              <a:t>En tant que data </a:t>
            </a:r>
            <a:r>
              <a:rPr lang="fr-FR" sz="1100" b="0" i="0" dirty="0" err="1">
                <a:effectLst/>
                <a:latin typeface=""/>
              </a:rPr>
              <a:t>scientist</a:t>
            </a:r>
            <a:r>
              <a:rPr lang="fr-FR" sz="1100" b="0" i="0" dirty="0">
                <a:effectLst/>
                <a:latin typeface=""/>
              </a:rPr>
              <a:t>, apprendre le développement web peut être un choix judicieux pour une personne qui souhaite élargir ses compétences et sa connaissance des différents langages informatiques. En effet, le développement web implique souvent l'utilisation de plusieurs langages de programmation pour créer des applications et des sites web interactifs. De plus, les compétences en développement web peuvent compléter mes compétences en data science en me permettant de créer des applications web interactives qui pourraient me servir dans </a:t>
            </a:r>
            <a:r>
              <a:rPr lang="fr-FR" sz="1100" b="0" i="0">
                <a:effectLst/>
                <a:latin typeface=""/>
              </a:rPr>
              <a:t>le futur.</a:t>
            </a:r>
            <a:endParaRPr lang="fr-DZ" sz="1100" dirty="0">
              <a:latin typeface=""/>
            </a:endParaRPr>
          </a:p>
        </p:txBody>
      </p:sp>
    </p:spTree>
    <p:extLst>
      <p:ext uri="{BB962C8B-B14F-4D97-AF65-F5344CB8AC3E}">
        <p14:creationId xmlns:p14="http://schemas.microsoft.com/office/powerpoint/2010/main" val="37520527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581</Words>
  <Application>Microsoft Macintosh PowerPoint</Application>
  <PresentationFormat>Grand écran</PresentationFormat>
  <Paragraphs>24</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Calibri</vt:lpstr>
      <vt:lpstr>Calibri Light</vt:lpstr>
      <vt:lpstr>Söhne</vt:lpstr>
      <vt:lpstr>Thème Office</vt:lpstr>
      <vt:lpstr>CheckPoint 1 </vt:lpstr>
      <vt:lpstr>Comment fonctionne le web ?</vt:lpstr>
      <vt:lpstr> Les besoin pour être développeur web</vt:lpstr>
      <vt:lpstr>Pourquoi choisir d'apprendre le développement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1 </dc:title>
  <dc:creator>Assil Kherfi</dc:creator>
  <cp:lastModifiedBy>Assil Kherfi</cp:lastModifiedBy>
  <cp:revision>1</cp:revision>
  <dcterms:created xsi:type="dcterms:W3CDTF">2023-02-10T15:45:20Z</dcterms:created>
  <dcterms:modified xsi:type="dcterms:W3CDTF">2023-02-10T16:18:28Z</dcterms:modified>
</cp:coreProperties>
</file>