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81" r:id="rId2"/>
    <p:sldId id="280" r:id="rId3"/>
    <p:sldId id="283" r:id="rId4"/>
    <p:sldId id="284" r:id="rId5"/>
    <p:sldId id="296" r:id="rId6"/>
    <p:sldId id="295" r:id="rId7"/>
    <p:sldId id="294" r:id="rId8"/>
    <p:sldId id="299" r:id="rId9"/>
    <p:sldId id="298" r:id="rId10"/>
    <p:sldId id="297"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117" d="100"/>
          <a:sy n="117" d="100"/>
        </p:scale>
        <p:origin x="294" y="10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Factorial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By : Assim </a:t>
            </a:r>
            <a:r>
              <a:rPr lang="en-US" sz="2400" dirty="0" err="1">
                <a:solidFill>
                  <a:schemeClr val="accent6"/>
                </a:solidFill>
                <a:latin typeface="Sabon Next LT" panose="02000500000000000000" pitchFamily="2" charset="0"/>
                <a:cs typeface="Sabon Next LT" panose="02000500000000000000" pitchFamily="2" charset="0"/>
              </a:rPr>
              <a:t>Abdelnour</a:t>
            </a:r>
            <a:r>
              <a:rPr lang="en-US" sz="2400" dirty="0">
                <a:solidFill>
                  <a:schemeClr val="accent6"/>
                </a:solidFill>
                <a:latin typeface="Sabon Next LT" panose="02000500000000000000" pitchFamily="2" charset="0"/>
                <a:cs typeface="Sabon Next LT" panose="02000500000000000000" pitchFamily="2" charset="0"/>
              </a:rPr>
              <a:t> Elbably </a:t>
            </a:r>
            <a:br>
              <a:rPr lang="en-US" sz="2400" dirty="0">
                <a:solidFill>
                  <a:schemeClr val="accent6"/>
                </a:solidFill>
                <a:latin typeface="Sabon Next LT" panose="02000500000000000000" pitchFamily="2" charset="0"/>
                <a:cs typeface="Sabon Next LT" panose="02000500000000000000" pitchFamily="2" charset="0"/>
              </a:rPr>
            </a:b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0966-CCEC-DBD2-2B50-BBD592649001}"/>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dirty="0"/>
          </a:p>
        </p:txBody>
      </p:sp>
      <p:sp>
        <p:nvSpPr>
          <p:cNvPr id="3" name="Content Placeholder 2">
            <a:extLst>
              <a:ext uri="{FF2B5EF4-FFF2-40B4-BE49-F238E27FC236}">
                <a16:creationId xmlns:a16="http://schemas.microsoft.com/office/drawing/2014/main" id="{6E872FA2-4D41-5819-C86C-B0CF1FF0C562}"/>
              </a:ext>
            </a:extLst>
          </p:cNvPr>
          <p:cNvSpPr>
            <a:spLocks noGrp="1"/>
          </p:cNvSpPr>
          <p:nvPr>
            <p:ph sz="half" idx="1"/>
          </p:nvPr>
        </p:nvSpPr>
        <p:spPr>
          <a:xfrm>
            <a:off x="621792" y="2592649"/>
            <a:ext cx="10680192" cy="3942697"/>
          </a:xfrm>
        </p:spPr>
        <p:txBody>
          <a:bodyPr/>
          <a:lstStyle/>
          <a:p>
            <a:pPr marL="0" indent="0">
              <a:buNone/>
            </a:pPr>
            <a:r>
              <a:rPr lang="en-US" dirty="0">
                <a:solidFill>
                  <a:schemeClr val="tx1"/>
                </a:solidFill>
              </a:rPr>
              <a:t>PRINT</a:t>
            </a:r>
            <a:r>
              <a:rPr lang="en-US" dirty="0"/>
              <a:t>: </a:t>
            </a:r>
          </a:p>
          <a:p>
            <a:pPr marL="0" indent="0">
              <a:buNone/>
            </a:pPr>
            <a:r>
              <a:rPr lang="en-US" dirty="0"/>
              <a:t>       </a:t>
            </a:r>
            <a:r>
              <a:rPr lang="en-US" dirty="0">
                <a:solidFill>
                  <a:srgbClr val="00B0F0"/>
                </a:solidFill>
              </a:rPr>
              <a:t>SUB</a:t>
            </a:r>
            <a:r>
              <a:rPr lang="en-US" dirty="0"/>
              <a:t> </a:t>
            </a:r>
            <a:r>
              <a:rPr lang="en-US" dirty="0">
                <a:solidFill>
                  <a:srgbClr val="FF0000"/>
                </a:solidFill>
              </a:rPr>
              <a:t>BX</a:t>
            </a:r>
            <a:r>
              <a:rPr lang="en-US" dirty="0"/>
              <a:t>,</a:t>
            </a:r>
            <a:r>
              <a:rPr lang="en-US" dirty="0">
                <a:solidFill>
                  <a:schemeClr val="tx1"/>
                </a:solidFill>
              </a:rPr>
              <a:t>2H</a:t>
            </a:r>
          </a:p>
          <a:p>
            <a:pPr marL="0" indent="0">
              <a:buNone/>
            </a:pPr>
            <a:r>
              <a:rPr lang="en-US" dirty="0"/>
              <a:t>       </a:t>
            </a:r>
            <a:r>
              <a:rPr lang="en-US" dirty="0">
                <a:solidFill>
                  <a:srgbClr val="00B0F0"/>
                </a:solidFill>
              </a:rPr>
              <a:t>MOV</a:t>
            </a:r>
            <a:r>
              <a:rPr lang="en-US" dirty="0"/>
              <a:t> </a:t>
            </a:r>
            <a:r>
              <a:rPr lang="en-US" dirty="0">
                <a:solidFill>
                  <a:srgbClr val="FF0000"/>
                </a:solidFill>
              </a:rPr>
              <a:t>DL</a:t>
            </a:r>
            <a:r>
              <a:rPr lang="en-US" dirty="0"/>
              <a:t>,[</a:t>
            </a:r>
            <a:r>
              <a:rPr lang="en-US" dirty="0">
                <a:solidFill>
                  <a:schemeClr val="tx1"/>
                </a:solidFill>
              </a:rPr>
              <a:t>0000H</a:t>
            </a:r>
            <a:r>
              <a:rPr lang="en-US" dirty="0"/>
              <a:t>+BX]</a:t>
            </a:r>
          </a:p>
          <a:p>
            <a:pPr marL="0" indent="0">
              <a:buNone/>
            </a:pPr>
            <a:r>
              <a:rPr lang="en-US" dirty="0"/>
              <a:t>       </a:t>
            </a:r>
            <a:r>
              <a:rPr lang="en-US" dirty="0">
                <a:solidFill>
                  <a:srgbClr val="00B0F0"/>
                </a:solidFill>
              </a:rPr>
              <a:t>ADD</a:t>
            </a:r>
            <a:r>
              <a:rPr lang="en-US" dirty="0"/>
              <a:t> </a:t>
            </a:r>
            <a:r>
              <a:rPr lang="en-US" dirty="0">
                <a:solidFill>
                  <a:srgbClr val="FF0000"/>
                </a:solidFill>
              </a:rPr>
              <a:t>DL</a:t>
            </a:r>
            <a:r>
              <a:rPr lang="en-US" dirty="0"/>
              <a:t>,</a:t>
            </a:r>
            <a:r>
              <a:rPr lang="en-US" dirty="0">
                <a:solidFill>
                  <a:schemeClr val="tx1"/>
                </a:solidFill>
              </a:rPr>
              <a:t>30H</a:t>
            </a:r>
          </a:p>
          <a:p>
            <a:pPr marL="0" indent="0">
              <a:buNone/>
            </a:pPr>
            <a:r>
              <a:rPr lang="en-US" dirty="0"/>
              <a:t>       </a:t>
            </a:r>
            <a:r>
              <a:rPr lang="en-US" dirty="0">
                <a:solidFill>
                  <a:srgbClr val="00B0F0"/>
                </a:solidFill>
              </a:rPr>
              <a:t>INT</a:t>
            </a:r>
            <a:r>
              <a:rPr lang="en-US" dirty="0"/>
              <a:t> </a:t>
            </a:r>
            <a:r>
              <a:rPr lang="en-US" dirty="0">
                <a:solidFill>
                  <a:schemeClr val="tx1"/>
                </a:solidFill>
              </a:rPr>
              <a:t>21H</a:t>
            </a:r>
          </a:p>
          <a:p>
            <a:pPr marL="0" indent="0">
              <a:buNone/>
            </a:pPr>
            <a:r>
              <a:rPr lang="en-US" dirty="0"/>
              <a:t>       </a:t>
            </a:r>
            <a:r>
              <a:rPr lang="en-US" dirty="0">
                <a:solidFill>
                  <a:srgbClr val="00B0F0"/>
                </a:solidFill>
              </a:rPr>
              <a:t>CMP</a:t>
            </a:r>
            <a:r>
              <a:rPr lang="en-US" dirty="0"/>
              <a:t> </a:t>
            </a:r>
            <a:r>
              <a:rPr lang="en-US" dirty="0">
                <a:solidFill>
                  <a:srgbClr val="FF0000"/>
                </a:solidFill>
              </a:rPr>
              <a:t>BX</a:t>
            </a:r>
            <a:r>
              <a:rPr lang="en-US" dirty="0"/>
              <a:t>,</a:t>
            </a:r>
            <a:r>
              <a:rPr lang="en-US" dirty="0">
                <a:solidFill>
                  <a:schemeClr val="tx1"/>
                </a:solidFill>
              </a:rPr>
              <a:t>0</a:t>
            </a:r>
          </a:p>
          <a:p>
            <a:pPr marL="0" indent="0">
              <a:buNone/>
            </a:pPr>
            <a:r>
              <a:rPr lang="en-US" dirty="0"/>
              <a:t>       </a:t>
            </a:r>
            <a:r>
              <a:rPr lang="en-US" dirty="0">
                <a:solidFill>
                  <a:srgbClr val="00B0F0"/>
                </a:solidFill>
              </a:rPr>
              <a:t>JNE</a:t>
            </a:r>
            <a:r>
              <a:rPr lang="en-US" dirty="0"/>
              <a:t> </a:t>
            </a:r>
            <a:r>
              <a:rPr lang="en-US" dirty="0">
                <a:solidFill>
                  <a:schemeClr val="tx1"/>
                </a:solidFill>
              </a:rPr>
              <a:t>PRINT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r>
              <a:rPr lang="en-US" dirty="0">
                <a:solidFill>
                  <a:schemeClr val="tx1"/>
                </a:solidFill>
              </a:rPr>
              <a:t>MAIN</a:t>
            </a:r>
            <a:r>
              <a:rPr lang="en-US" dirty="0"/>
              <a:t> </a:t>
            </a:r>
            <a:r>
              <a:rPr lang="en-US" dirty="0">
                <a:solidFill>
                  <a:srgbClr val="00B0F0"/>
                </a:solidFill>
              </a:rPr>
              <a:t>ENDP</a:t>
            </a:r>
          </a:p>
          <a:p>
            <a:pPr marL="0" indent="0">
              <a:buNone/>
            </a:pPr>
            <a:r>
              <a:rPr lang="en-US" dirty="0">
                <a:solidFill>
                  <a:schemeClr val="tx1"/>
                </a:solidFill>
              </a:rPr>
              <a:t>END</a:t>
            </a:r>
            <a:r>
              <a:rPr lang="en-US" dirty="0"/>
              <a:t> MAIN</a:t>
            </a:r>
          </a:p>
        </p:txBody>
      </p:sp>
      <p:sp>
        <p:nvSpPr>
          <p:cNvPr id="4" name="Footer Placeholder 3">
            <a:extLst>
              <a:ext uri="{FF2B5EF4-FFF2-40B4-BE49-F238E27FC236}">
                <a16:creationId xmlns:a16="http://schemas.microsoft.com/office/drawing/2014/main" id="{72406CD1-F55D-61AF-BF70-6AFD9AC18456}"/>
              </a:ext>
            </a:extLst>
          </p:cNvPr>
          <p:cNvSpPr>
            <a:spLocks noGrp="1"/>
          </p:cNvSpPr>
          <p:nvPr>
            <p:ph type="ftr" sz="quarter" idx="11"/>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024222E1-EC88-8B3A-43C4-053099B88E99}"/>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9929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5879592" cy="534162"/>
          </a:xfrm>
        </p:spPr>
        <p:txBody>
          <a:bodyPr/>
          <a:lstStyle/>
          <a:p>
            <a:r>
              <a:rPr lang="en-US" dirty="0"/>
              <a:t>We use this code to know the factorial of the numbers </a:t>
            </a:r>
          </a:p>
          <a:p>
            <a:r>
              <a:rPr lang="en-US" dirty="0"/>
              <a:t>Between 1to8 </a:t>
            </a: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65740" y="2379562"/>
            <a:ext cx="5412595" cy="2098875"/>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Factorial Definition: the factorial of a </a:t>
            </a:r>
            <a:r>
              <a:rPr lang="en-US" dirty="0" err="1"/>
              <a:t>a</a:t>
            </a:r>
            <a:r>
              <a:rPr lang="en-US" dirty="0"/>
              <a:t> positive integer n , denoted by n!, is the product of all integers less than or equal to n. For example, the factorial of 4 is equal to 4*3*2*1= 21.</a:t>
            </a:r>
          </a:p>
          <a:p>
            <a:endParaRPr lang="en-US" dirty="0"/>
          </a:p>
          <a:p>
            <a:r>
              <a:rPr lang="en-US" b="0" i="0" dirty="0">
                <a:solidFill>
                  <a:srgbClr val="202C8F"/>
                </a:solidFill>
                <a:effectLst/>
                <a:latin typeface="system-ui"/>
              </a:rPr>
              <a:t>A factorial is the product of the natural number multiplied by each number in descending order. It can be any natural number. The factorial is represented in math by an exclamation point, usually following the base raised to a positive integer power</a:t>
            </a:r>
            <a:endParaRPr lang="en-US" dirty="0">
              <a:solidFill>
                <a:srgbClr val="202C8F"/>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Factorial by using assembly language 8086</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Factorial flowchart </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Factorial by using assembly language 8086</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descr="Diagram&#10;&#10;Description automatically generated">
            <a:extLst>
              <a:ext uri="{FF2B5EF4-FFF2-40B4-BE49-F238E27FC236}">
                <a16:creationId xmlns:a16="http://schemas.microsoft.com/office/drawing/2014/main" id="{51BC9743-5101-4284-18D1-1E4781E20DBF}"/>
              </a:ext>
            </a:extLst>
          </p:cNvPr>
          <p:cNvPicPr>
            <a:picLocks noChangeAspect="1"/>
          </p:cNvPicPr>
          <p:nvPr/>
        </p:nvPicPr>
        <p:blipFill>
          <a:blip r:embed="rId2"/>
          <a:stretch>
            <a:fillRect/>
          </a:stretch>
        </p:blipFill>
        <p:spPr>
          <a:xfrm>
            <a:off x="3065912" y="2043667"/>
            <a:ext cx="6372003" cy="4700033"/>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Factorial by using assembly language 8086</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C03A6F33-E62A-B72F-96CE-783348439237}"/>
              </a:ext>
            </a:extLst>
          </p:cNvPr>
          <p:cNvSpPr>
            <a:spLocks noGrp="1"/>
          </p:cNvSpPr>
          <p:nvPr>
            <p:ph sz="half" idx="1"/>
          </p:nvPr>
        </p:nvSpPr>
        <p:spPr/>
        <p:txBody>
          <a:bodyPr/>
          <a:lstStyle/>
          <a:p>
            <a:pPr marL="0" indent="0">
              <a:buNone/>
            </a:pPr>
            <a:r>
              <a:rPr lang="en-US" dirty="0">
                <a:solidFill>
                  <a:schemeClr val="tx1"/>
                </a:solidFill>
              </a:rPr>
              <a:t>.MODEL SMALL     </a:t>
            </a:r>
            <a:r>
              <a:rPr lang="en-US" dirty="0">
                <a:solidFill>
                  <a:srgbClr val="00B050"/>
                </a:solidFill>
              </a:rPr>
              <a:t>; one data and one code </a:t>
            </a:r>
          </a:p>
          <a:p>
            <a:pPr marL="0" indent="0">
              <a:buNone/>
            </a:pPr>
            <a:r>
              <a:rPr lang="en-US" dirty="0">
                <a:solidFill>
                  <a:schemeClr val="tx1"/>
                </a:solidFill>
              </a:rPr>
              <a:t>.STACK 10H    </a:t>
            </a:r>
            <a:r>
              <a:rPr lang="en-US" dirty="0">
                <a:solidFill>
                  <a:srgbClr val="00B050"/>
                </a:solidFill>
              </a:rPr>
              <a:t>; the size of the stack in the program equal = 10H</a:t>
            </a:r>
          </a:p>
          <a:p>
            <a:pPr marL="0" indent="0">
              <a:buNone/>
            </a:pPr>
            <a:r>
              <a:rPr lang="en-US" dirty="0">
                <a:solidFill>
                  <a:schemeClr val="tx1"/>
                </a:solidFill>
              </a:rPr>
              <a:t>.CODE</a:t>
            </a:r>
          </a:p>
          <a:p>
            <a:pPr marL="0" indent="0">
              <a:buNone/>
            </a:pPr>
            <a:endParaRPr lang="en-US" dirty="0"/>
          </a:p>
          <a:p>
            <a:pPr marL="0" indent="0">
              <a:buNone/>
            </a:pPr>
            <a:r>
              <a:rPr lang="en-US" dirty="0">
                <a:solidFill>
                  <a:schemeClr val="tx1"/>
                </a:solidFill>
              </a:rPr>
              <a:t>MAIN</a:t>
            </a:r>
            <a:r>
              <a:rPr lang="en-US" dirty="0"/>
              <a:t> </a:t>
            </a:r>
            <a:r>
              <a:rPr lang="en-US" dirty="0">
                <a:solidFill>
                  <a:srgbClr val="00B0F0"/>
                </a:solidFill>
              </a:rPr>
              <a:t>PROC</a:t>
            </a:r>
            <a:r>
              <a:rPr lang="en-US" dirty="0"/>
              <a:t> </a:t>
            </a:r>
            <a:r>
              <a:rPr lang="en-US" dirty="0">
                <a:solidFill>
                  <a:schemeClr val="tx1"/>
                </a:solidFill>
              </a:rPr>
              <a:t>FAR</a:t>
            </a:r>
            <a:r>
              <a:rPr lang="en-US" dirty="0"/>
              <a:t>   </a:t>
            </a:r>
            <a:r>
              <a:rPr lang="en-US" dirty="0">
                <a:solidFill>
                  <a:srgbClr val="00B050"/>
                </a:solidFill>
              </a:rPr>
              <a:t>; the start of program </a:t>
            </a:r>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DA98-0B32-9DA5-0041-42C16C4E1E67}"/>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dirty="0"/>
          </a:p>
        </p:txBody>
      </p:sp>
      <p:sp>
        <p:nvSpPr>
          <p:cNvPr id="3" name="Content Placeholder 2">
            <a:extLst>
              <a:ext uri="{FF2B5EF4-FFF2-40B4-BE49-F238E27FC236}">
                <a16:creationId xmlns:a16="http://schemas.microsoft.com/office/drawing/2014/main" id="{6A401B80-EF90-2C85-2A6D-AA2E24B613B0}"/>
              </a:ext>
            </a:extLst>
          </p:cNvPr>
          <p:cNvSpPr>
            <a:spLocks noGrp="1"/>
          </p:cNvSpPr>
          <p:nvPr>
            <p:ph sz="half" idx="1"/>
          </p:nvPr>
        </p:nvSpPr>
        <p:spPr>
          <a:xfrm>
            <a:off x="755904" y="2825496"/>
            <a:ext cx="11253760" cy="3118104"/>
          </a:xfrm>
        </p:spPr>
        <p:txBody>
          <a:bodyPr/>
          <a:lstStyle/>
          <a:p>
            <a:pPr marL="0" indent="0">
              <a:buNone/>
            </a:pPr>
            <a:r>
              <a:rPr lang="en-US" dirty="0"/>
              <a:t>    </a:t>
            </a:r>
            <a:r>
              <a:rPr lang="en-US" dirty="0">
                <a:solidFill>
                  <a:srgbClr val="00B0F0"/>
                </a:solidFill>
              </a:rPr>
              <a:t>MOV</a:t>
            </a:r>
            <a:r>
              <a:rPr lang="en-US" dirty="0"/>
              <a:t> </a:t>
            </a:r>
            <a:r>
              <a:rPr lang="en-US" dirty="0">
                <a:solidFill>
                  <a:srgbClr val="FF0000"/>
                </a:solidFill>
              </a:rPr>
              <a:t>BH</a:t>
            </a:r>
            <a:r>
              <a:rPr lang="en-US" dirty="0"/>
              <a:t>,0  </a:t>
            </a:r>
            <a:r>
              <a:rPr lang="en-US" dirty="0">
                <a:solidFill>
                  <a:srgbClr val="00B050"/>
                </a:solidFill>
              </a:rPr>
              <a:t>; move Zero to BH </a:t>
            </a:r>
          </a:p>
          <a:p>
            <a:pPr marL="0" indent="0">
              <a:buNone/>
            </a:pPr>
            <a:r>
              <a:rPr lang="en-US" dirty="0"/>
              <a:t>    </a:t>
            </a:r>
            <a:r>
              <a:rPr lang="en-US" dirty="0">
                <a:solidFill>
                  <a:srgbClr val="00B0F0"/>
                </a:solidFill>
              </a:rPr>
              <a:t>MOV</a:t>
            </a:r>
            <a:r>
              <a:rPr lang="en-US" dirty="0"/>
              <a:t> </a:t>
            </a:r>
            <a:r>
              <a:rPr lang="en-US" dirty="0">
                <a:solidFill>
                  <a:srgbClr val="FF0000"/>
                </a:solidFill>
              </a:rPr>
              <a:t>BL</a:t>
            </a:r>
            <a:r>
              <a:rPr lang="en-US" dirty="0"/>
              <a:t>,10D   </a:t>
            </a:r>
            <a:r>
              <a:rPr lang="en-US" dirty="0">
                <a:solidFill>
                  <a:srgbClr val="00B050"/>
                </a:solidFill>
              </a:rPr>
              <a:t>; move 10D (D for decimal) to BL</a:t>
            </a:r>
          </a:p>
          <a:p>
            <a:pPr marL="0" indent="0">
              <a:buNone/>
            </a:pPr>
            <a:r>
              <a:rPr lang="en-US" dirty="0"/>
              <a:t>       </a:t>
            </a:r>
          </a:p>
          <a:p>
            <a:pPr marL="0" indent="0">
              <a:buNone/>
            </a:pPr>
            <a:r>
              <a:rPr lang="en-US" dirty="0"/>
              <a:t>    </a:t>
            </a:r>
          </a:p>
          <a:p>
            <a:pPr marL="0" indent="0">
              <a:buNone/>
            </a:pPr>
            <a:r>
              <a:rPr lang="en-US" dirty="0"/>
              <a:t>       </a:t>
            </a:r>
            <a:r>
              <a:rPr lang="en-US" dirty="0">
                <a:solidFill>
                  <a:schemeClr val="tx1"/>
                </a:solidFill>
              </a:rPr>
              <a:t>INPUT</a:t>
            </a:r>
            <a:r>
              <a:rPr lang="en-US" dirty="0"/>
              <a:t>:   </a:t>
            </a:r>
          </a:p>
          <a:p>
            <a:pPr marL="0" indent="0">
              <a:buNone/>
            </a:pPr>
            <a:r>
              <a:rPr lang="en-US" dirty="0"/>
              <a:t>       </a:t>
            </a:r>
            <a:r>
              <a:rPr lang="en-US" dirty="0">
                <a:solidFill>
                  <a:srgbClr val="00B0F0"/>
                </a:solidFill>
              </a:rPr>
              <a:t>MOV</a:t>
            </a:r>
            <a:r>
              <a:rPr lang="en-US" dirty="0"/>
              <a:t> AH,</a:t>
            </a:r>
            <a:r>
              <a:rPr lang="en-US" dirty="0">
                <a:solidFill>
                  <a:schemeClr val="tx1"/>
                </a:solidFill>
              </a:rPr>
              <a:t>1  </a:t>
            </a:r>
          </a:p>
          <a:p>
            <a:pPr marL="0" indent="0">
              <a:buNone/>
            </a:pPr>
            <a:r>
              <a:rPr lang="en-US" dirty="0"/>
              <a:t>       </a:t>
            </a:r>
            <a:r>
              <a:rPr lang="en-US" dirty="0">
                <a:solidFill>
                  <a:schemeClr val="tx1"/>
                </a:solidFill>
              </a:rPr>
              <a:t>INT</a:t>
            </a:r>
            <a:r>
              <a:rPr lang="en-US" dirty="0"/>
              <a:t> </a:t>
            </a:r>
            <a:r>
              <a:rPr lang="en-US" dirty="0">
                <a:solidFill>
                  <a:schemeClr val="tx1"/>
                </a:solidFill>
              </a:rPr>
              <a:t>21H                    </a:t>
            </a:r>
            <a:r>
              <a:rPr lang="en-US" dirty="0">
                <a:solidFill>
                  <a:srgbClr val="00B050"/>
                </a:solidFill>
              </a:rPr>
              <a:t>; make the user enter the value </a:t>
            </a:r>
          </a:p>
          <a:p>
            <a:pPr marL="0" indent="0">
              <a:buNone/>
            </a:pPr>
            <a:r>
              <a:rPr lang="en-US" dirty="0"/>
              <a:t>       </a:t>
            </a:r>
            <a:r>
              <a:rPr lang="en-US" dirty="0">
                <a:solidFill>
                  <a:srgbClr val="00B0F0"/>
                </a:solidFill>
              </a:rPr>
              <a:t>CMP</a:t>
            </a:r>
            <a:r>
              <a:rPr lang="en-US" dirty="0"/>
              <a:t> </a:t>
            </a:r>
            <a:r>
              <a:rPr lang="en-US" dirty="0">
                <a:solidFill>
                  <a:srgbClr val="FF0000"/>
                </a:solidFill>
              </a:rPr>
              <a:t>AL</a:t>
            </a:r>
            <a:r>
              <a:rPr lang="en-US" dirty="0"/>
              <a:t>,</a:t>
            </a:r>
            <a:r>
              <a:rPr lang="en-US" dirty="0">
                <a:solidFill>
                  <a:schemeClr val="tx1"/>
                </a:solidFill>
              </a:rPr>
              <a:t>13D            </a:t>
            </a:r>
            <a:r>
              <a:rPr lang="en-US" dirty="0">
                <a:solidFill>
                  <a:srgbClr val="00B050"/>
                </a:solidFill>
              </a:rPr>
              <a:t>; compare if the AL = 13 or not if AL =13 we jump to FACT if not we jump to NUMBER</a:t>
            </a:r>
          </a:p>
          <a:p>
            <a:pPr marL="0" indent="0">
              <a:buNone/>
            </a:pPr>
            <a:r>
              <a:rPr lang="en-US" dirty="0"/>
              <a:t>       </a:t>
            </a:r>
            <a:r>
              <a:rPr lang="en-US" dirty="0">
                <a:solidFill>
                  <a:srgbClr val="00B0F0"/>
                </a:solidFill>
              </a:rPr>
              <a:t>JNE</a:t>
            </a:r>
            <a:r>
              <a:rPr lang="en-US" dirty="0"/>
              <a:t> </a:t>
            </a:r>
            <a:r>
              <a:rPr lang="en-US" dirty="0">
                <a:solidFill>
                  <a:schemeClr val="tx1"/>
                </a:solidFill>
              </a:rPr>
              <a:t>NUMBER</a:t>
            </a:r>
          </a:p>
        </p:txBody>
      </p:sp>
      <p:sp>
        <p:nvSpPr>
          <p:cNvPr id="4" name="Footer Placeholder 3">
            <a:extLst>
              <a:ext uri="{FF2B5EF4-FFF2-40B4-BE49-F238E27FC236}">
                <a16:creationId xmlns:a16="http://schemas.microsoft.com/office/drawing/2014/main" id="{7CA57EE8-5A80-66B2-8608-6E39656BF444}"/>
              </a:ext>
            </a:extLst>
          </p:cNvPr>
          <p:cNvSpPr>
            <a:spLocks noGrp="1"/>
          </p:cNvSpPr>
          <p:nvPr>
            <p:ph type="ftr" sz="quarter" idx="11"/>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E3928F38-B6E9-FA19-3623-E81DB162367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2873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F2C6-E4E6-2B36-4C2F-608071B80843}"/>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dirty="0"/>
          </a:p>
        </p:txBody>
      </p:sp>
      <p:sp>
        <p:nvSpPr>
          <p:cNvPr id="3" name="Content Placeholder 2">
            <a:extLst>
              <a:ext uri="{FF2B5EF4-FFF2-40B4-BE49-F238E27FC236}">
                <a16:creationId xmlns:a16="http://schemas.microsoft.com/office/drawing/2014/main" id="{A6464595-1412-2037-A8C7-D6AD9A5BA75D}"/>
              </a:ext>
            </a:extLst>
          </p:cNvPr>
          <p:cNvSpPr>
            <a:spLocks noGrp="1"/>
          </p:cNvSpPr>
          <p:nvPr>
            <p:ph sz="half" idx="1"/>
          </p:nvPr>
        </p:nvSpPr>
        <p:spPr/>
        <p:txBody>
          <a:bodyPr/>
          <a:lstStyle/>
          <a:p>
            <a:pPr marL="0" indent="0">
              <a:buNone/>
            </a:pPr>
            <a:r>
              <a:rPr lang="en-US" dirty="0"/>
              <a:t>       </a:t>
            </a:r>
            <a:r>
              <a:rPr lang="en-US" dirty="0">
                <a:solidFill>
                  <a:srgbClr val="00B0F0"/>
                </a:solidFill>
              </a:rPr>
              <a:t>AND</a:t>
            </a:r>
            <a:r>
              <a:rPr lang="en-US" dirty="0"/>
              <a:t> </a:t>
            </a:r>
            <a:r>
              <a:rPr lang="en-US" dirty="0">
                <a:solidFill>
                  <a:srgbClr val="FF0000"/>
                </a:solidFill>
              </a:rPr>
              <a:t>CX</a:t>
            </a:r>
            <a:r>
              <a:rPr lang="en-US" dirty="0"/>
              <a:t>,</a:t>
            </a:r>
            <a:r>
              <a:rPr lang="en-US" dirty="0">
                <a:solidFill>
                  <a:schemeClr val="tx1"/>
                </a:solidFill>
              </a:rPr>
              <a:t>0   </a:t>
            </a:r>
            <a:r>
              <a:rPr lang="en-US" dirty="0">
                <a:solidFill>
                  <a:srgbClr val="00B050"/>
                </a:solidFill>
              </a:rPr>
              <a:t>; put in CX, Zero </a:t>
            </a:r>
          </a:p>
          <a:p>
            <a:pPr marL="0" indent="0">
              <a:buNone/>
            </a:pPr>
            <a:r>
              <a:rPr lang="en-US" dirty="0"/>
              <a:t>       </a:t>
            </a:r>
            <a:r>
              <a:rPr lang="en-US" dirty="0">
                <a:solidFill>
                  <a:srgbClr val="00B0F0"/>
                </a:solidFill>
              </a:rPr>
              <a:t>MOV</a:t>
            </a:r>
            <a:r>
              <a:rPr lang="en-US" dirty="0"/>
              <a:t> </a:t>
            </a:r>
            <a:r>
              <a:rPr lang="en-US" dirty="0">
                <a:solidFill>
                  <a:srgbClr val="FF0000"/>
                </a:solidFill>
              </a:rPr>
              <a:t>CL</a:t>
            </a:r>
            <a:r>
              <a:rPr lang="en-US" dirty="0"/>
              <a:t>,</a:t>
            </a:r>
            <a:r>
              <a:rPr lang="en-US" dirty="0">
                <a:solidFill>
                  <a:srgbClr val="FF0000"/>
                </a:solidFill>
              </a:rPr>
              <a:t>BH    </a:t>
            </a:r>
            <a:r>
              <a:rPr lang="en-US" dirty="0">
                <a:solidFill>
                  <a:srgbClr val="00B050"/>
                </a:solidFill>
              </a:rPr>
              <a:t>; move BH to C low</a:t>
            </a:r>
          </a:p>
          <a:p>
            <a:pPr marL="0" indent="0">
              <a:buNone/>
            </a:pPr>
            <a:endParaRPr lang="en-US" dirty="0">
              <a:solidFill>
                <a:srgbClr val="FF0000"/>
              </a:solidFill>
            </a:endParaRPr>
          </a:p>
          <a:p>
            <a:pPr marL="0" indent="0">
              <a:buNone/>
            </a:pPr>
            <a:r>
              <a:rPr lang="en-US" dirty="0"/>
              <a:t>       </a:t>
            </a:r>
            <a:r>
              <a:rPr lang="en-US" dirty="0">
                <a:solidFill>
                  <a:srgbClr val="00B0F0"/>
                </a:solidFill>
              </a:rPr>
              <a:t>DEC</a:t>
            </a:r>
            <a:r>
              <a:rPr lang="en-US" dirty="0"/>
              <a:t> </a:t>
            </a:r>
            <a:r>
              <a:rPr lang="en-US" dirty="0">
                <a:solidFill>
                  <a:srgbClr val="FF0000"/>
                </a:solidFill>
              </a:rPr>
              <a:t>CX            </a:t>
            </a:r>
            <a:r>
              <a:rPr lang="en-US" dirty="0">
                <a:solidFill>
                  <a:srgbClr val="00B050"/>
                </a:solidFill>
              </a:rPr>
              <a:t>; make a decrement to CX to know if the AX=0 or no </a:t>
            </a:r>
          </a:p>
          <a:p>
            <a:pPr marL="0" indent="0">
              <a:buNone/>
            </a:pPr>
            <a:r>
              <a:rPr lang="en-US" dirty="0"/>
              <a:t>       </a:t>
            </a:r>
            <a:r>
              <a:rPr lang="en-US" dirty="0">
                <a:solidFill>
                  <a:srgbClr val="00B0F0"/>
                </a:solidFill>
              </a:rPr>
              <a:t>AND</a:t>
            </a:r>
            <a:r>
              <a:rPr lang="en-US" dirty="0"/>
              <a:t> </a:t>
            </a:r>
            <a:r>
              <a:rPr lang="en-US" dirty="0">
                <a:solidFill>
                  <a:srgbClr val="FF0000"/>
                </a:solidFill>
              </a:rPr>
              <a:t>AX</a:t>
            </a:r>
            <a:r>
              <a:rPr lang="en-US" dirty="0"/>
              <a:t>,</a:t>
            </a:r>
            <a:r>
              <a:rPr lang="en-US" dirty="0">
                <a:solidFill>
                  <a:schemeClr val="tx1"/>
                </a:solidFill>
              </a:rPr>
              <a:t>0</a:t>
            </a:r>
          </a:p>
          <a:p>
            <a:pPr marL="0" indent="0">
              <a:buNone/>
            </a:pPr>
            <a:r>
              <a:rPr lang="en-US" dirty="0"/>
              <a:t>       </a:t>
            </a:r>
          </a:p>
          <a:p>
            <a:pPr marL="0" indent="0">
              <a:buNone/>
            </a:pPr>
            <a:r>
              <a:rPr lang="en-US" dirty="0"/>
              <a:t>       </a:t>
            </a:r>
            <a:r>
              <a:rPr lang="en-US" dirty="0">
                <a:solidFill>
                  <a:srgbClr val="00B0F0"/>
                </a:solidFill>
              </a:rPr>
              <a:t>MOV</a:t>
            </a:r>
            <a:r>
              <a:rPr lang="en-US" dirty="0"/>
              <a:t> </a:t>
            </a:r>
            <a:r>
              <a:rPr lang="en-US" dirty="0">
                <a:solidFill>
                  <a:srgbClr val="FF0000"/>
                </a:solidFill>
              </a:rPr>
              <a:t>AL</a:t>
            </a:r>
            <a:r>
              <a:rPr lang="en-US" dirty="0"/>
              <a:t>,</a:t>
            </a:r>
            <a:r>
              <a:rPr lang="en-US" dirty="0">
                <a:solidFill>
                  <a:srgbClr val="FF0000"/>
                </a:solidFill>
              </a:rPr>
              <a:t>BH</a:t>
            </a:r>
          </a:p>
        </p:txBody>
      </p:sp>
      <p:sp>
        <p:nvSpPr>
          <p:cNvPr id="4" name="Footer Placeholder 3">
            <a:extLst>
              <a:ext uri="{FF2B5EF4-FFF2-40B4-BE49-F238E27FC236}">
                <a16:creationId xmlns:a16="http://schemas.microsoft.com/office/drawing/2014/main" id="{46BD9115-D627-2ADE-6633-0FE9A902CCA9}"/>
              </a:ext>
            </a:extLst>
          </p:cNvPr>
          <p:cNvSpPr>
            <a:spLocks noGrp="1"/>
          </p:cNvSpPr>
          <p:nvPr>
            <p:ph type="ftr" sz="quarter" idx="11"/>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1B605A7E-1D4B-6FB8-4FF3-0F6C8CF68D2C}"/>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59936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0EB0-44E5-4F8D-98FD-1DB5EE3E6F39}"/>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dirty="0"/>
          </a:p>
        </p:txBody>
      </p:sp>
      <p:sp>
        <p:nvSpPr>
          <p:cNvPr id="3" name="Content Placeholder 2">
            <a:extLst>
              <a:ext uri="{FF2B5EF4-FFF2-40B4-BE49-F238E27FC236}">
                <a16:creationId xmlns:a16="http://schemas.microsoft.com/office/drawing/2014/main" id="{B53D87C4-3C63-49E6-5262-2AF03D5A8652}"/>
              </a:ext>
            </a:extLst>
          </p:cNvPr>
          <p:cNvSpPr>
            <a:spLocks noGrp="1"/>
          </p:cNvSpPr>
          <p:nvPr>
            <p:ph sz="half" idx="1"/>
          </p:nvPr>
        </p:nvSpPr>
        <p:spPr/>
        <p:txBody>
          <a:bodyPr/>
          <a:lstStyle/>
          <a:p>
            <a:pPr marL="0" indent="0">
              <a:buNone/>
            </a:pPr>
            <a:r>
              <a:rPr lang="en-US" dirty="0">
                <a:solidFill>
                  <a:schemeClr val="tx1"/>
                </a:solidFill>
              </a:rPr>
              <a:t>NUMBER</a:t>
            </a:r>
            <a:r>
              <a:rPr lang="en-US" dirty="0"/>
              <a:t>:                      </a:t>
            </a:r>
            <a:r>
              <a:rPr lang="en-US" dirty="0">
                <a:solidFill>
                  <a:srgbClr val="00B050"/>
                </a:solidFill>
              </a:rPr>
              <a:t>; if the AL =! 13 </a:t>
            </a:r>
          </a:p>
          <a:p>
            <a:pPr marL="0" indent="0">
              <a:buNone/>
            </a:pPr>
            <a:r>
              <a:rPr lang="en-US" dirty="0">
                <a:solidFill>
                  <a:srgbClr val="FF0000"/>
                </a:solidFill>
              </a:rPr>
              <a:t>       </a:t>
            </a:r>
            <a:r>
              <a:rPr lang="en-US" dirty="0">
                <a:solidFill>
                  <a:srgbClr val="00B0F0"/>
                </a:solidFill>
              </a:rPr>
              <a:t>SUB</a:t>
            </a:r>
            <a:r>
              <a:rPr lang="en-US" dirty="0">
                <a:solidFill>
                  <a:srgbClr val="FF0000"/>
                </a:solidFill>
              </a:rPr>
              <a:t> AL,</a:t>
            </a:r>
            <a:r>
              <a:rPr lang="en-US" dirty="0">
                <a:solidFill>
                  <a:schemeClr val="tx1"/>
                </a:solidFill>
              </a:rPr>
              <a:t>30H            </a:t>
            </a:r>
            <a:r>
              <a:rPr lang="en-US" dirty="0">
                <a:solidFill>
                  <a:srgbClr val="00B050"/>
                </a:solidFill>
              </a:rPr>
              <a:t>; subtract from AL-30 </a:t>
            </a:r>
          </a:p>
          <a:p>
            <a:pPr marL="0" indent="0">
              <a:buNone/>
            </a:pPr>
            <a:r>
              <a:rPr lang="en-US" dirty="0">
                <a:solidFill>
                  <a:srgbClr val="FF0000"/>
                </a:solidFill>
              </a:rPr>
              <a:t>       </a:t>
            </a:r>
            <a:r>
              <a:rPr lang="en-US" dirty="0">
                <a:solidFill>
                  <a:srgbClr val="00B0F0"/>
                </a:solidFill>
              </a:rPr>
              <a:t>MOV</a:t>
            </a:r>
            <a:r>
              <a:rPr lang="en-US" dirty="0">
                <a:solidFill>
                  <a:srgbClr val="FF0000"/>
                </a:solidFill>
              </a:rPr>
              <a:t> CL,AL             </a:t>
            </a:r>
            <a:r>
              <a:rPr lang="en-US" dirty="0">
                <a:solidFill>
                  <a:srgbClr val="00B050"/>
                </a:solidFill>
              </a:rPr>
              <a:t>; move AL to CL</a:t>
            </a:r>
          </a:p>
          <a:p>
            <a:pPr marL="0" indent="0">
              <a:buNone/>
            </a:pPr>
            <a:r>
              <a:rPr lang="en-US" dirty="0">
                <a:solidFill>
                  <a:srgbClr val="FF0000"/>
                </a:solidFill>
              </a:rPr>
              <a:t>       </a:t>
            </a:r>
            <a:r>
              <a:rPr lang="en-US" dirty="0">
                <a:solidFill>
                  <a:srgbClr val="00B0F0"/>
                </a:solidFill>
              </a:rPr>
              <a:t>MOV</a:t>
            </a:r>
            <a:r>
              <a:rPr lang="en-US" dirty="0">
                <a:solidFill>
                  <a:srgbClr val="FF0000"/>
                </a:solidFill>
              </a:rPr>
              <a:t> AL,BH             </a:t>
            </a:r>
          </a:p>
          <a:p>
            <a:pPr marL="0" indent="0">
              <a:buNone/>
            </a:pPr>
            <a:r>
              <a:rPr lang="en-US" dirty="0">
                <a:solidFill>
                  <a:srgbClr val="FF0000"/>
                </a:solidFill>
              </a:rPr>
              <a:t>       </a:t>
            </a:r>
            <a:r>
              <a:rPr lang="en-US" dirty="0">
                <a:solidFill>
                  <a:srgbClr val="00B0F0"/>
                </a:solidFill>
              </a:rPr>
              <a:t>MUL</a:t>
            </a:r>
            <a:r>
              <a:rPr lang="en-US" dirty="0">
                <a:solidFill>
                  <a:srgbClr val="FF0000"/>
                </a:solidFill>
              </a:rPr>
              <a:t> BL                    </a:t>
            </a:r>
            <a:r>
              <a:rPr lang="en-US" dirty="0">
                <a:solidFill>
                  <a:srgbClr val="00B050"/>
                </a:solidFill>
              </a:rPr>
              <a:t>; multiply BL</a:t>
            </a:r>
          </a:p>
          <a:p>
            <a:pPr marL="0" indent="0">
              <a:buNone/>
            </a:pPr>
            <a:r>
              <a:rPr lang="en-US" dirty="0">
                <a:solidFill>
                  <a:srgbClr val="FF0000"/>
                </a:solidFill>
              </a:rPr>
              <a:t>       </a:t>
            </a:r>
            <a:r>
              <a:rPr lang="en-US" dirty="0">
                <a:solidFill>
                  <a:srgbClr val="00B0F0"/>
                </a:solidFill>
              </a:rPr>
              <a:t>ADD</a:t>
            </a:r>
            <a:r>
              <a:rPr lang="en-US" dirty="0">
                <a:solidFill>
                  <a:srgbClr val="FF0000"/>
                </a:solidFill>
              </a:rPr>
              <a:t> AL,CL              </a:t>
            </a:r>
            <a:r>
              <a:rPr lang="en-US" dirty="0">
                <a:solidFill>
                  <a:srgbClr val="00B050"/>
                </a:solidFill>
              </a:rPr>
              <a:t>; add AL,CL to increase 1</a:t>
            </a:r>
          </a:p>
          <a:p>
            <a:pPr marL="0" indent="0">
              <a:buNone/>
            </a:pPr>
            <a:r>
              <a:rPr lang="en-US" dirty="0">
                <a:solidFill>
                  <a:srgbClr val="FF0000"/>
                </a:solidFill>
              </a:rPr>
              <a:t>       </a:t>
            </a:r>
            <a:r>
              <a:rPr lang="en-US" dirty="0">
                <a:solidFill>
                  <a:srgbClr val="00B0F0"/>
                </a:solidFill>
              </a:rPr>
              <a:t>MOV</a:t>
            </a:r>
            <a:r>
              <a:rPr lang="en-US" dirty="0">
                <a:solidFill>
                  <a:srgbClr val="FF0000"/>
                </a:solidFill>
              </a:rPr>
              <a:t> BH,AL</a:t>
            </a:r>
            <a:r>
              <a:rPr lang="ar-EG" dirty="0">
                <a:solidFill>
                  <a:srgbClr val="FF0000"/>
                </a:solidFill>
              </a:rPr>
              <a:t>            </a:t>
            </a:r>
            <a:endParaRPr lang="en-US" dirty="0">
              <a:solidFill>
                <a:srgbClr val="FF0000"/>
              </a:solidFill>
            </a:endParaRPr>
          </a:p>
        </p:txBody>
      </p:sp>
      <p:sp>
        <p:nvSpPr>
          <p:cNvPr id="4" name="Footer Placeholder 3">
            <a:extLst>
              <a:ext uri="{FF2B5EF4-FFF2-40B4-BE49-F238E27FC236}">
                <a16:creationId xmlns:a16="http://schemas.microsoft.com/office/drawing/2014/main" id="{A029735D-57A2-1BC8-8DB5-C6E9D38AC0D5}"/>
              </a:ext>
            </a:extLst>
          </p:cNvPr>
          <p:cNvSpPr>
            <a:spLocks noGrp="1"/>
          </p:cNvSpPr>
          <p:nvPr>
            <p:ph type="ftr" sz="quarter" idx="11"/>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AF5AAC99-9DE2-7E34-6143-9A9ED7BA0DE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29623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8691-3B84-156C-BF91-28922B5D3627}"/>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dirty="0"/>
          </a:p>
        </p:txBody>
      </p:sp>
      <p:sp>
        <p:nvSpPr>
          <p:cNvPr id="3" name="Content Placeholder 2">
            <a:extLst>
              <a:ext uri="{FF2B5EF4-FFF2-40B4-BE49-F238E27FC236}">
                <a16:creationId xmlns:a16="http://schemas.microsoft.com/office/drawing/2014/main" id="{B311FB1B-15C3-6230-E4E8-813E22565518}"/>
              </a:ext>
            </a:extLst>
          </p:cNvPr>
          <p:cNvSpPr>
            <a:spLocks noGrp="1"/>
          </p:cNvSpPr>
          <p:nvPr>
            <p:ph sz="half" idx="1"/>
          </p:nvPr>
        </p:nvSpPr>
        <p:spPr>
          <a:xfrm>
            <a:off x="755904" y="2825495"/>
            <a:ext cx="10680192" cy="3028297"/>
          </a:xfrm>
        </p:spPr>
        <p:txBody>
          <a:bodyPr/>
          <a:lstStyle/>
          <a:p>
            <a:pPr marL="0" indent="0">
              <a:buNone/>
            </a:pPr>
            <a:r>
              <a:rPr lang="en-US" dirty="0">
                <a:solidFill>
                  <a:schemeClr val="tx1"/>
                </a:solidFill>
              </a:rPr>
              <a:t>FACT</a:t>
            </a:r>
            <a:r>
              <a:rPr lang="en-US" dirty="0"/>
              <a:t>:</a:t>
            </a:r>
          </a:p>
          <a:p>
            <a:pPr marL="0" indent="0">
              <a:buNone/>
            </a:pPr>
            <a:r>
              <a:rPr lang="en-US" dirty="0"/>
              <a:t>         </a:t>
            </a:r>
            <a:r>
              <a:rPr lang="en-US" dirty="0">
                <a:solidFill>
                  <a:srgbClr val="00B0F0"/>
                </a:solidFill>
              </a:rPr>
              <a:t>MUL</a:t>
            </a:r>
            <a:r>
              <a:rPr lang="en-US" dirty="0"/>
              <a:t> </a:t>
            </a:r>
            <a:r>
              <a:rPr lang="en-US" dirty="0">
                <a:solidFill>
                  <a:srgbClr val="FF0000"/>
                </a:solidFill>
              </a:rPr>
              <a:t>CX             </a:t>
            </a:r>
            <a:r>
              <a:rPr lang="en-US" dirty="0">
                <a:solidFill>
                  <a:srgbClr val="00B050"/>
                </a:solidFill>
              </a:rPr>
              <a:t>; multiply CX we use CX because loop in assembly we use CX</a:t>
            </a:r>
          </a:p>
          <a:p>
            <a:pPr marL="0" indent="0">
              <a:buNone/>
            </a:pPr>
            <a:r>
              <a:rPr lang="en-US" dirty="0"/>
              <a:t>         </a:t>
            </a:r>
            <a:r>
              <a:rPr lang="en-US" dirty="0">
                <a:solidFill>
                  <a:srgbClr val="00B0F0"/>
                </a:solidFill>
              </a:rPr>
              <a:t>LOOP</a:t>
            </a:r>
            <a:r>
              <a:rPr lang="en-US" dirty="0"/>
              <a:t> </a:t>
            </a:r>
            <a:r>
              <a:rPr lang="en-US" dirty="0">
                <a:solidFill>
                  <a:schemeClr val="tx1"/>
                </a:solidFill>
              </a:rPr>
              <a:t>FACT          </a:t>
            </a:r>
          </a:p>
          <a:p>
            <a:pPr marL="0" indent="0">
              <a:buNone/>
            </a:pPr>
            <a:r>
              <a:rPr lang="en-US" dirty="0"/>
              <a:t>     </a:t>
            </a:r>
          </a:p>
          <a:p>
            <a:pPr marL="0" indent="0">
              <a:buNone/>
            </a:pPr>
            <a:endParaRPr lang="en-US" dirty="0"/>
          </a:p>
          <a:p>
            <a:pPr marL="0" indent="0">
              <a:buNone/>
            </a:pPr>
            <a:r>
              <a:rPr lang="en-US" dirty="0"/>
              <a:t>       </a:t>
            </a:r>
            <a:r>
              <a:rPr lang="en-US" dirty="0">
                <a:solidFill>
                  <a:srgbClr val="00B0F0"/>
                </a:solidFill>
              </a:rPr>
              <a:t>AND</a:t>
            </a:r>
            <a:r>
              <a:rPr lang="en-US" dirty="0"/>
              <a:t> </a:t>
            </a:r>
            <a:r>
              <a:rPr lang="en-US" dirty="0">
                <a:solidFill>
                  <a:srgbClr val="FF0000"/>
                </a:solidFill>
              </a:rPr>
              <a:t>DX</a:t>
            </a:r>
            <a:r>
              <a:rPr lang="en-US" dirty="0"/>
              <a:t>,</a:t>
            </a:r>
            <a:r>
              <a:rPr lang="en-US" dirty="0">
                <a:solidFill>
                  <a:schemeClr val="tx1"/>
                </a:solidFill>
              </a:rPr>
              <a:t>0</a:t>
            </a:r>
          </a:p>
          <a:p>
            <a:pPr marL="0" indent="0">
              <a:buNone/>
            </a:pPr>
            <a:r>
              <a:rPr lang="en-US" dirty="0"/>
              <a:t>       </a:t>
            </a:r>
            <a:r>
              <a:rPr lang="en-US" dirty="0">
                <a:solidFill>
                  <a:srgbClr val="00B0F0"/>
                </a:solidFill>
              </a:rPr>
              <a:t>MOV</a:t>
            </a:r>
            <a:r>
              <a:rPr lang="en-US" dirty="0"/>
              <a:t> </a:t>
            </a:r>
            <a:r>
              <a:rPr lang="en-US" dirty="0">
                <a:solidFill>
                  <a:srgbClr val="FF0000"/>
                </a:solidFill>
              </a:rPr>
              <a:t>CX</a:t>
            </a:r>
            <a:r>
              <a:rPr lang="en-US" dirty="0"/>
              <a:t>,</a:t>
            </a:r>
            <a:r>
              <a:rPr lang="en-US" dirty="0">
                <a:solidFill>
                  <a:schemeClr val="tx1"/>
                </a:solidFill>
              </a:rPr>
              <a:t>10D    </a:t>
            </a:r>
            <a:r>
              <a:rPr lang="en-US" dirty="0">
                <a:solidFill>
                  <a:srgbClr val="00B050"/>
                </a:solidFill>
              </a:rPr>
              <a:t>;</a:t>
            </a:r>
            <a:r>
              <a:rPr lang="en-US" b="0" i="0" dirty="0">
                <a:solidFill>
                  <a:srgbClr val="00B050"/>
                </a:solidFill>
                <a:effectLst/>
                <a:latin typeface="Roboto" panose="02000000000000000000" pitchFamily="2" charset="0"/>
              </a:rPr>
              <a:t> is an instruction that sets the value of the CX register to 10D (decimal)</a:t>
            </a:r>
            <a:endParaRPr lang="en-US" dirty="0">
              <a:solidFill>
                <a:srgbClr val="00B050"/>
              </a:solidFill>
            </a:endParaRPr>
          </a:p>
          <a:p>
            <a:pPr marL="0" indent="0">
              <a:buNone/>
            </a:pPr>
            <a:r>
              <a:rPr lang="en-US" dirty="0"/>
              <a:t>                  </a:t>
            </a:r>
          </a:p>
          <a:p>
            <a:pPr marL="0" indent="0">
              <a:buNone/>
            </a:pPr>
            <a:r>
              <a:rPr lang="en-US" dirty="0"/>
              <a:t>       </a:t>
            </a:r>
            <a:r>
              <a:rPr lang="en-US" dirty="0">
                <a:solidFill>
                  <a:srgbClr val="00B0F0"/>
                </a:solidFill>
              </a:rPr>
              <a:t>MOV</a:t>
            </a:r>
            <a:r>
              <a:rPr lang="en-US" dirty="0"/>
              <a:t> </a:t>
            </a:r>
            <a:r>
              <a:rPr lang="en-US" dirty="0">
                <a:solidFill>
                  <a:srgbClr val="FF0000"/>
                </a:solidFill>
              </a:rPr>
              <a:t>BX</a:t>
            </a:r>
            <a:r>
              <a:rPr lang="en-US" dirty="0"/>
              <a:t>,</a:t>
            </a:r>
            <a:r>
              <a:rPr lang="en-US" dirty="0">
                <a:solidFill>
                  <a:schemeClr val="tx1"/>
                </a:solidFill>
              </a:rPr>
              <a:t>0000H</a:t>
            </a:r>
            <a:r>
              <a:rPr lang="en-US" dirty="0"/>
              <a:t> ; </a:t>
            </a:r>
            <a:r>
              <a:rPr lang="en-US" b="0" i="0" dirty="0">
                <a:solidFill>
                  <a:srgbClr val="00B050"/>
                </a:solidFill>
                <a:effectLst/>
                <a:latin typeface="Roboto" panose="02000000000000000000" pitchFamily="2" charset="0"/>
              </a:rPr>
              <a:t>is an instruction that sets the value of the BX register to 0000H (hexadecimal)</a:t>
            </a:r>
            <a:endParaRPr lang="en-US" dirty="0">
              <a:solidFill>
                <a:srgbClr val="00B050"/>
              </a:solidFill>
            </a:endParaRPr>
          </a:p>
        </p:txBody>
      </p:sp>
      <p:sp>
        <p:nvSpPr>
          <p:cNvPr id="4" name="Footer Placeholder 3">
            <a:extLst>
              <a:ext uri="{FF2B5EF4-FFF2-40B4-BE49-F238E27FC236}">
                <a16:creationId xmlns:a16="http://schemas.microsoft.com/office/drawing/2014/main" id="{1884558A-1E0F-318A-AD6B-7065CA4CA144}"/>
              </a:ext>
            </a:extLst>
          </p:cNvPr>
          <p:cNvSpPr>
            <a:spLocks noGrp="1"/>
          </p:cNvSpPr>
          <p:nvPr>
            <p:ph type="ftr" sz="quarter" idx="11"/>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BB6692F9-05D1-6DCC-35FA-03B5387B78A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06225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EFCB-6469-04B6-260D-863228B6990C}"/>
              </a:ext>
            </a:extLst>
          </p:cNvPr>
          <p:cNvSpPr>
            <a:spLocks noGrp="1"/>
          </p:cNvSpPr>
          <p:nvPr>
            <p:ph type="title"/>
          </p:nvPr>
        </p:nvSpPr>
        <p:spPr>
          <a:xfrm>
            <a:off x="768096" y="78181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Explain the code </a:t>
            </a:r>
            <a:endParaRPr lang="en-US" dirty="0"/>
          </a:p>
        </p:txBody>
      </p:sp>
      <p:sp>
        <p:nvSpPr>
          <p:cNvPr id="3" name="Content Placeholder 2">
            <a:extLst>
              <a:ext uri="{FF2B5EF4-FFF2-40B4-BE49-F238E27FC236}">
                <a16:creationId xmlns:a16="http://schemas.microsoft.com/office/drawing/2014/main" id="{C9C78A06-81EE-E125-5820-34693BC2F855}"/>
              </a:ext>
            </a:extLst>
          </p:cNvPr>
          <p:cNvSpPr>
            <a:spLocks noGrp="1"/>
          </p:cNvSpPr>
          <p:nvPr>
            <p:ph sz="half" idx="1"/>
          </p:nvPr>
        </p:nvSpPr>
        <p:spPr>
          <a:xfrm>
            <a:off x="396675" y="1600199"/>
            <a:ext cx="11637482" cy="5119007"/>
          </a:xfrm>
        </p:spPr>
        <p:txBody>
          <a:bodyPr/>
          <a:lstStyle/>
          <a:p>
            <a:pPr marL="0" indent="0">
              <a:buNone/>
            </a:pPr>
            <a:r>
              <a:rPr lang="en-US" dirty="0"/>
              <a:t> </a:t>
            </a:r>
            <a:r>
              <a:rPr lang="en-US" dirty="0">
                <a:solidFill>
                  <a:schemeClr val="tx1"/>
                </a:solidFill>
              </a:rPr>
              <a:t>STORE</a:t>
            </a:r>
            <a:r>
              <a:rPr lang="en-US" dirty="0"/>
              <a:t>:</a:t>
            </a:r>
          </a:p>
          <a:p>
            <a:pPr marL="0" indent="0">
              <a:buNone/>
            </a:pPr>
            <a:r>
              <a:rPr lang="en-US" dirty="0"/>
              <a:t>       </a:t>
            </a:r>
            <a:r>
              <a:rPr lang="en-US" dirty="0">
                <a:solidFill>
                  <a:srgbClr val="00B0F0"/>
                </a:solidFill>
              </a:rPr>
              <a:t>DIV</a:t>
            </a:r>
            <a:r>
              <a:rPr lang="en-US" dirty="0"/>
              <a:t> </a:t>
            </a:r>
            <a:r>
              <a:rPr lang="en-US" dirty="0">
                <a:solidFill>
                  <a:srgbClr val="FF0000"/>
                </a:solidFill>
              </a:rPr>
              <a:t>CX</a:t>
            </a:r>
            <a:r>
              <a:rPr lang="en-US" dirty="0"/>
              <a:t>             </a:t>
            </a:r>
            <a:r>
              <a:rPr lang="en-US" dirty="0">
                <a:solidFill>
                  <a:srgbClr val="00B050"/>
                </a:solidFill>
              </a:rPr>
              <a:t>;DX:AX / CX      REM = DX ,,, QUE = AX</a:t>
            </a:r>
          </a:p>
          <a:p>
            <a:pPr marL="0" indent="0">
              <a:buNone/>
            </a:pPr>
            <a:r>
              <a:rPr lang="en-US" dirty="0"/>
              <a:t>       </a:t>
            </a:r>
            <a:r>
              <a:rPr lang="en-US" dirty="0">
                <a:solidFill>
                  <a:srgbClr val="00B0F0"/>
                </a:solidFill>
              </a:rPr>
              <a:t>MOV</a:t>
            </a:r>
            <a:r>
              <a:rPr lang="en-US" dirty="0"/>
              <a:t> [</a:t>
            </a:r>
            <a:r>
              <a:rPr lang="en-US" dirty="0">
                <a:solidFill>
                  <a:schemeClr val="tx1"/>
                </a:solidFill>
              </a:rPr>
              <a:t>0000H</a:t>
            </a:r>
            <a:r>
              <a:rPr lang="en-US" dirty="0"/>
              <a:t>+BX],DX   </a:t>
            </a:r>
            <a:r>
              <a:rPr lang="en-US" dirty="0">
                <a:solidFill>
                  <a:srgbClr val="00B050"/>
                </a:solidFill>
              </a:rPr>
              <a:t>;</a:t>
            </a:r>
            <a:r>
              <a:rPr lang="en-US" b="0" i="0" dirty="0">
                <a:solidFill>
                  <a:srgbClr val="00B050"/>
                </a:solidFill>
                <a:effectLst/>
                <a:latin typeface="Roboto" panose="02000000000000000000" pitchFamily="2" charset="0"/>
              </a:rPr>
              <a:t> It is used to move the contents of the memory location pointed to by the sum of the contents of the BX register and the 0000H memory location into the DX register.</a:t>
            </a:r>
            <a:endParaRPr lang="en-US" dirty="0">
              <a:solidFill>
                <a:srgbClr val="00B050"/>
              </a:solidFill>
            </a:endParaRPr>
          </a:p>
          <a:p>
            <a:pPr marL="0" indent="0">
              <a:buNone/>
            </a:pPr>
            <a:r>
              <a:rPr lang="en-US" dirty="0"/>
              <a:t>       </a:t>
            </a:r>
            <a:r>
              <a:rPr lang="en-US" dirty="0">
                <a:solidFill>
                  <a:srgbClr val="00B0F0"/>
                </a:solidFill>
              </a:rPr>
              <a:t>ADD</a:t>
            </a:r>
            <a:r>
              <a:rPr lang="en-US" dirty="0"/>
              <a:t> </a:t>
            </a:r>
            <a:r>
              <a:rPr lang="en-US" dirty="0">
                <a:solidFill>
                  <a:srgbClr val="FF0000"/>
                </a:solidFill>
              </a:rPr>
              <a:t>BX</a:t>
            </a:r>
            <a:r>
              <a:rPr lang="en-US" dirty="0"/>
              <a:t>,</a:t>
            </a:r>
            <a:r>
              <a:rPr lang="en-US" dirty="0">
                <a:solidFill>
                  <a:schemeClr val="tx1"/>
                </a:solidFill>
              </a:rPr>
              <a:t>2H</a:t>
            </a:r>
          </a:p>
          <a:p>
            <a:pPr marL="0" indent="0">
              <a:buNone/>
            </a:pPr>
            <a:r>
              <a:rPr lang="en-US" dirty="0"/>
              <a:t>       </a:t>
            </a:r>
            <a:r>
              <a:rPr lang="en-US" dirty="0">
                <a:solidFill>
                  <a:srgbClr val="00B0F0"/>
                </a:solidFill>
              </a:rPr>
              <a:t>MOV</a:t>
            </a:r>
            <a:r>
              <a:rPr lang="en-US" dirty="0"/>
              <a:t> </a:t>
            </a:r>
            <a:r>
              <a:rPr lang="en-US" dirty="0">
                <a:solidFill>
                  <a:srgbClr val="FF0000"/>
                </a:solidFill>
              </a:rPr>
              <a:t>DX</a:t>
            </a:r>
            <a:r>
              <a:rPr lang="en-US" dirty="0"/>
              <a:t>,</a:t>
            </a:r>
            <a:r>
              <a:rPr lang="en-US" dirty="0">
                <a:solidFill>
                  <a:schemeClr val="tx1"/>
                </a:solidFill>
              </a:rPr>
              <a:t>0</a:t>
            </a:r>
          </a:p>
          <a:p>
            <a:pPr marL="0" indent="0">
              <a:buNone/>
            </a:pPr>
            <a:r>
              <a:rPr lang="en-US" dirty="0"/>
              <a:t>       </a:t>
            </a:r>
            <a:r>
              <a:rPr lang="en-US" dirty="0">
                <a:solidFill>
                  <a:srgbClr val="00B0F0"/>
                </a:solidFill>
              </a:rPr>
              <a:t>CMP</a:t>
            </a:r>
            <a:r>
              <a:rPr lang="en-US" dirty="0"/>
              <a:t> </a:t>
            </a:r>
            <a:r>
              <a:rPr lang="en-US" dirty="0">
                <a:solidFill>
                  <a:srgbClr val="FF0000"/>
                </a:solidFill>
              </a:rPr>
              <a:t>AX</a:t>
            </a:r>
            <a:r>
              <a:rPr lang="en-US" dirty="0"/>
              <a:t>,</a:t>
            </a:r>
            <a:r>
              <a:rPr lang="en-US" dirty="0">
                <a:solidFill>
                  <a:schemeClr val="tx1"/>
                </a:solidFill>
              </a:rPr>
              <a:t>0</a:t>
            </a:r>
          </a:p>
          <a:p>
            <a:pPr marL="0" indent="0">
              <a:buNone/>
            </a:pPr>
            <a:r>
              <a:rPr lang="en-US" dirty="0"/>
              <a:t>       </a:t>
            </a:r>
            <a:r>
              <a:rPr lang="en-US" dirty="0">
                <a:solidFill>
                  <a:srgbClr val="00B0F0"/>
                </a:solidFill>
              </a:rPr>
              <a:t>JNE</a:t>
            </a:r>
            <a:r>
              <a:rPr lang="en-US" dirty="0"/>
              <a:t> </a:t>
            </a:r>
            <a:r>
              <a:rPr lang="en-US" dirty="0">
                <a:solidFill>
                  <a:schemeClr val="tx1"/>
                </a:solidFill>
              </a:rPr>
              <a:t>STORE</a:t>
            </a:r>
          </a:p>
          <a:p>
            <a:pPr marL="0" indent="0">
              <a:buNone/>
            </a:pPr>
            <a:r>
              <a:rPr lang="en-US" dirty="0"/>
              <a:t>       </a:t>
            </a:r>
          </a:p>
          <a:p>
            <a:pPr marL="0" indent="0">
              <a:buNone/>
            </a:pPr>
            <a:r>
              <a:rPr lang="en-US" dirty="0"/>
              <a:t>       </a:t>
            </a:r>
            <a:r>
              <a:rPr lang="en-US" dirty="0">
                <a:solidFill>
                  <a:srgbClr val="00B0F0"/>
                </a:solidFill>
              </a:rPr>
              <a:t>MOV</a:t>
            </a:r>
            <a:r>
              <a:rPr lang="en-US" dirty="0"/>
              <a:t> </a:t>
            </a:r>
            <a:r>
              <a:rPr lang="en-US" dirty="0">
                <a:solidFill>
                  <a:srgbClr val="FF0000"/>
                </a:solidFill>
              </a:rPr>
              <a:t>AH</a:t>
            </a:r>
            <a:r>
              <a:rPr lang="en-US" dirty="0"/>
              <a:t>,</a:t>
            </a:r>
            <a:r>
              <a:rPr lang="en-US" dirty="0">
                <a:solidFill>
                  <a:schemeClr val="tx1"/>
                </a:solidFill>
              </a:rPr>
              <a:t>2</a:t>
            </a:r>
          </a:p>
          <a:p>
            <a:pPr marL="0" indent="0">
              <a:buNone/>
            </a:pPr>
            <a:r>
              <a:rPr lang="en-US" dirty="0"/>
              <a:t>       </a:t>
            </a:r>
            <a:r>
              <a:rPr lang="en-US" dirty="0">
                <a:solidFill>
                  <a:srgbClr val="00B0F0"/>
                </a:solidFill>
              </a:rPr>
              <a:t>MOV</a:t>
            </a:r>
            <a:r>
              <a:rPr lang="en-US" dirty="0"/>
              <a:t>  </a:t>
            </a:r>
            <a:r>
              <a:rPr lang="en-US" dirty="0">
                <a:solidFill>
                  <a:srgbClr val="FF0000"/>
                </a:solidFill>
              </a:rPr>
              <a:t>DL</a:t>
            </a:r>
            <a:r>
              <a:rPr lang="en-US" dirty="0"/>
              <a:t>,</a:t>
            </a:r>
            <a:r>
              <a:rPr lang="en-US" dirty="0">
                <a:solidFill>
                  <a:schemeClr val="tx1"/>
                </a:solidFill>
              </a:rPr>
              <a:t>0DH</a:t>
            </a:r>
          </a:p>
          <a:p>
            <a:pPr marL="0" indent="0">
              <a:buNone/>
            </a:pPr>
            <a:r>
              <a:rPr lang="en-US" dirty="0"/>
              <a:t>       </a:t>
            </a:r>
            <a:r>
              <a:rPr lang="en-US" dirty="0">
                <a:solidFill>
                  <a:srgbClr val="00B0F0"/>
                </a:solidFill>
              </a:rPr>
              <a:t>INT</a:t>
            </a:r>
            <a:r>
              <a:rPr lang="en-US" dirty="0"/>
              <a:t> </a:t>
            </a:r>
            <a:r>
              <a:rPr lang="en-US" dirty="0">
                <a:solidFill>
                  <a:schemeClr val="tx1"/>
                </a:solidFill>
              </a:rPr>
              <a:t>21H</a:t>
            </a:r>
          </a:p>
          <a:p>
            <a:pPr marL="0" indent="0">
              <a:buNone/>
            </a:pPr>
            <a:r>
              <a:rPr lang="en-US" dirty="0"/>
              <a:t>       </a:t>
            </a:r>
            <a:r>
              <a:rPr lang="en-US" dirty="0">
                <a:solidFill>
                  <a:srgbClr val="00B0F0"/>
                </a:solidFill>
              </a:rPr>
              <a:t>MOV</a:t>
            </a:r>
            <a:r>
              <a:rPr lang="en-US" dirty="0"/>
              <a:t> </a:t>
            </a:r>
            <a:r>
              <a:rPr lang="en-US" dirty="0">
                <a:solidFill>
                  <a:srgbClr val="FF0000"/>
                </a:solidFill>
              </a:rPr>
              <a:t>DL</a:t>
            </a:r>
            <a:r>
              <a:rPr lang="en-US" dirty="0"/>
              <a:t>,</a:t>
            </a:r>
            <a:r>
              <a:rPr lang="en-US" dirty="0">
                <a:solidFill>
                  <a:schemeClr val="tx1"/>
                </a:solidFill>
              </a:rPr>
              <a:t>0AH</a:t>
            </a:r>
          </a:p>
          <a:p>
            <a:pPr marL="0" indent="0">
              <a:buNone/>
            </a:pPr>
            <a:r>
              <a:rPr lang="en-US" dirty="0"/>
              <a:t>       </a:t>
            </a:r>
            <a:r>
              <a:rPr lang="en-US" dirty="0">
                <a:solidFill>
                  <a:srgbClr val="00B0F0"/>
                </a:solidFill>
              </a:rPr>
              <a:t>INT</a:t>
            </a:r>
            <a:r>
              <a:rPr lang="en-US" dirty="0"/>
              <a:t> </a:t>
            </a:r>
            <a:r>
              <a:rPr lang="en-US" dirty="0">
                <a:solidFill>
                  <a:schemeClr val="tx1"/>
                </a:solidFill>
              </a:rPr>
              <a:t>21H</a:t>
            </a:r>
          </a:p>
        </p:txBody>
      </p:sp>
      <p:sp>
        <p:nvSpPr>
          <p:cNvPr id="4" name="Footer Placeholder 3">
            <a:extLst>
              <a:ext uri="{FF2B5EF4-FFF2-40B4-BE49-F238E27FC236}">
                <a16:creationId xmlns:a16="http://schemas.microsoft.com/office/drawing/2014/main" id="{1B4D5718-8C73-611F-D3EB-654B6D30BDEF}"/>
              </a:ext>
            </a:extLst>
          </p:cNvPr>
          <p:cNvSpPr>
            <a:spLocks noGrp="1"/>
          </p:cNvSpPr>
          <p:nvPr>
            <p:ph type="ftr" sz="quarter" idx="11"/>
          </p:nvPr>
        </p:nvSpPr>
        <p:spPr/>
        <p:txBody>
          <a:bodyPr/>
          <a:lstStyle/>
          <a:p>
            <a:r>
              <a:rPr lang="en-US" dirty="0"/>
              <a:t>Factorial by using assembly language 8086</a:t>
            </a:r>
          </a:p>
        </p:txBody>
      </p:sp>
      <p:sp>
        <p:nvSpPr>
          <p:cNvPr id="5" name="Slide Number Placeholder 4">
            <a:extLst>
              <a:ext uri="{FF2B5EF4-FFF2-40B4-BE49-F238E27FC236}">
                <a16:creationId xmlns:a16="http://schemas.microsoft.com/office/drawing/2014/main" id="{6F69B954-7932-59E3-A30B-2A2B51E6891C}"/>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24004717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{9575DE60-91D7-451D-AD4C-58707BCD09A0}tf78438558_win32</Template>
  <TotalTime>86</TotalTime>
  <Words>634</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Roboto</vt:lpstr>
      <vt:lpstr>Sabon Next LT</vt:lpstr>
      <vt:lpstr>system-ui</vt:lpstr>
      <vt:lpstr>Office Theme</vt:lpstr>
      <vt:lpstr>Factorial </vt:lpstr>
      <vt:lpstr>Introduction</vt:lpstr>
      <vt:lpstr>Factorial flowchart </vt:lpstr>
      <vt:lpstr>Explain the code </vt:lpstr>
      <vt:lpstr>Explain the code </vt:lpstr>
      <vt:lpstr>Explain the code </vt:lpstr>
      <vt:lpstr>Explain the code </vt:lpstr>
      <vt:lpstr>Explain the code </vt:lpstr>
      <vt:lpstr>Explain the code </vt:lpstr>
      <vt:lpstr>Explain the code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Factorial </dc:title>
  <dc:subject/>
  <dc:creator>Assim Abnor Elbably</dc:creator>
  <cp:lastModifiedBy>Assim Abnor Elbably</cp:lastModifiedBy>
  <cp:revision>1</cp:revision>
  <dcterms:created xsi:type="dcterms:W3CDTF">2022-12-22T14:51:05Z</dcterms:created>
  <dcterms:modified xsi:type="dcterms:W3CDTF">2022-12-22T16:17:24Z</dcterms:modified>
</cp:coreProperties>
</file>