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6" r:id="rId1"/>
  </p:sldMasterIdLst>
  <p:notesMasterIdLst>
    <p:notesMasterId r:id="rId23"/>
  </p:notesMasterIdLst>
  <p:sldIdLst>
    <p:sldId id="256" r:id="rId2"/>
    <p:sldId id="289" r:id="rId3"/>
    <p:sldId id="290" r:id="rId4"/>
    <p:sldId id="307" r:id="rId5"/>
    <p:sldId id="308" r:id="rId6"/>
    <p:sldId id="346" r:id="rId7"/>
    <p:sldId id="352" r:id="rId8"/>
    <p:sldId id="266" r:id="rId9"/>
    <p:sldId id="258" r:id="rId10"/>
    <p:sldId id="270" r:id="rId11"/>
    <p:sldId id="295" r:id="rId12"/>
    <p:sldId id="353" r:id="rId13"/>
    <p:sldId id="354" r:id="rId14"/>
    <p:sldId id="317" r:id="rId15"/>
    <p:sldId id="328" r:id="rId16"/>
    <p:sldId id="329" r:id="rId17"/>
    <p:sldId id="345" r:id="rId18"/>
    <p:sldId id="334" r:id="rId19"/>
    <p:sldId id="351" r:id="rId20"/>
    <p:sldId id="343" r:id="rId21"/>
    <p:sldId id="34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par défaut" id="{501D9FE7-ED15-F048-8139-7FD567E5AD00}">
          <p14:sldIdLst>
            <p14:sldId id="256"/>
            <p14:sldId id="289"/>
            <p14:sldId id="290"/>
            <p14:sldId id="307"/>
            <p14:sldId id="308"/>
            <p14:sldId id="346"/>
            <p14:sldId id="352"/>
            <p14:sldId id="266"/>
            <p14:sldId id="258"/>
          </p14:sldIdLst>
        </p14:section>
        <p14:section name="Section sans titre" id="{B82DCA35-DAB9-3D49-AF82-C95DFDEA56EC}">
          <p14:sldIdLst>
            <p14:sldId id="270"/>
            <p14:sldId id="295"/>
            <p14:sldId id="353"/>
            <p14:sldId id="354"/>
            <p14:sldId id="317"/>
            <p14:sldId id="328"/>
            <p14:sldId id="329"/>
            <p14:sldId id="345"/>
            <p14:sldId id="334"/>
            <p14:sldId id="351"/>
            <p14:sldId id="343"/>
            <p14:sldId id="344"/>
          </p14:sldIdLst>
        </p14:section>
      </p14:sectionLst>
    </p:ex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9"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EB"/>
    <a:srgbClr val="D07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199" autoAdjust="0"/>
  </p:normalViewPr>
  <p:slideViewPr>
    <p:cSldViewPr snapToGrid="0">
      <p:cViewPr varScale="1">
        <p:scale>
          <a:sx n="98" d="100"/>
          <a:sy n="98" d="100"/>
        </p:scale>
        <p:origin x="485" y="82"/>
      </p:cViewPr>
      <p:guideLst>
        <p:guide orient="horz" pos="259"/>
        <p:guide pos="288"/>
        <p:guide pos="5472"/>
        <p:guide orient="horz" pos="2984"/>
        <p:guide orient="horz" pos="5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663443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fr-FR" sz="1100" b="0" i="0" u="none" strike="noStrike" cap="none" dirty="0">
                <a:solidFill>
                  <a:srgbClr val="000000"/>
                </a:solidFill>
                <a:effectLst/>
                <a:latin typeface="Arial"/>
                <a:ea typeface="Arial"/>
                <a:cs typeface="Arial"/>
                <a:sym typeface="Arial"/>
              </a:rPr>
              <a:t>Merci bien et mes salutations les plus distinguées à vous, honorables membres du jury</a:t>
            </a:r>
            <a:endParaRPr lang="en-US" sz="1100" b="0" i="0" u="none" strike="noStrike" cap="none" dirty="0">
              <a:solidFill>
                <a:srgbClr val="000000"/>
              </a:solidFill>
              <a:effectLst/>
              <a:latin typeface="Arial"/>
              <a:ea typeface="Arial"/>
              <a:cs typeface="Arial"/>
              <a:sym typeface="Arial"/>
            </a:endParaRPr>
          </a:p>
          <a:p>
            <a:r>
              <a:rPr lang="fr-FR" sz="1100" b="0" i="0" u="none" strike="noStrike" cap="none" dirty="0">
                <a:solidFill>
                  <a:srgbClr val="000000"/>
                </a:solidFill>
                <a:effectLst/>
                <a:latin typeface="Arial"/>
                <a:ea typeface="Arial"/>
                <a:cs typeface="Arial"/>
                <a:sym typeface="Arial"/>
              </a:rPr>
              <a:t>Admirable assistance, bonjour.</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sz="1100" b="0" i="0" u="none" strike="noStrike" cap="none" dirty="0" err="1">
                <a:solidFill>
                  <a:srgbClr val="000000"/>
                </a:solidFill>
                <a:effectLst/>
                <a:latin typeface="Arial"/>
                <a:ea typeface="Arial"/>
                <a:cs typeface="Arial"/>
                <a:sym typeface="Arial"/>
              </a:rPr>
              <a:t>Adama</a:t>
            </a:r>
            <a:r>
              <a:rPr lang="fr-FR" sz="1100" b="0" i="0" u="none" strike="noStrike" cap="none" baseline="0" dirty="0">
                <a:solidFill>
                  <a:srgbClr val="000000"/>
                </a:solidFill>
                <a:effectLst/>
                <a:latin typeface="Arial"/>
                <a:ea typeface="Arial"/>
                <a:cs typeface="Arial"/>
                <a:sym typeface="Arial"/>
              </a:rPr>
              <a:t> </a:t>
            </a:r>
            <a:r>
              <a:rPr lang="fr-FR" sz="1100" b="0" i="0" u="none" strike="noStrike" cap="none" baseline="0" dirty="0" err="1">
                <a:solidFill>
                  <a:srgbClr val="000000"/>
                </a:solidFill>
                <a:effectLst/>
                <a:latin typeface="Arial"/>
                <a:ea typeface="Arial"/>
                <a:cs typeface="Arial"/>
                <a:sym typeface="Arial"/>
              </a:rPr>
              <a:t>sarr</a:t>
            </a:r>
            <a:r>
              <a:rPr lang="fr-FR" sz="1100" b="0" i="0" u="none" strike="noStrike" cap="none" dirty="0">
                <a:solidFill>
                  <a:srgbClr val="000000"/>
                </a:solidFill>
                <a:effectLst/>
                <a:latin typeface="Arial"/>
                <a:ea typeface="Arial"/>
                <a:cs typeface="Arial"/>
                <a:sym typeface="Arial"/>
              </a:rPr>
              <a:t> je me nomme, étudiante en Master 2 de Statistique et Informatique Décisionnelle à l’Université Alioune Diop de Bambey.</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29828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pPr marL="158750" indent="0">
              <a:buNone/>
            </a:pPr>
            <a:r>
              <a:rPr lang="fr-FR" sz="1100" b="0" i="0" u="none" strike="noStrike" cap="none" dirty="0">
                <a:solidFill>
                  <a:srgbClr val="000000"/>
                </a:solidFill>
                <a:effectLst/>
                <a:latin typeface="Arial"/>
                <a:ea typeface="Arial"/>
                <a:cs typeface="Arial"/>
                <a:sym typeface="Arial"/>
              </a:rPr>
              <a:t>Ici nous</a:t>
            </a:r>
            <a:r>
              <a:rPr lang="fr-FR" sz="1100" b="0" i="0" u="none" strike="noStrike" cap="none" baseline="0" dirty="0">
                <a:solidFill>
                  <a:srgbClr val="000000"/>
                </a:solidFill>
                <a:effectLst/>
                <a:latin typeface="Arial"/>
                <a:ea typeface="Arial"/>
                <a:cs typeface="Arial"/>
                <a:sym typeface="Arial"/>
              </a:rPr>
              <a:t> vous présentons les résultats de notre analyse multivariée</a:t>
            </a:r>
          </a:p>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endParaRPr lang="fr-FR" dirty="0"/>
          </a:p>
        </p:txBody>
      </p:sp>
    </p:spTree>
    <p:extLst>
      <p:ext uri="{BB962C8B-B14F-4D97-AF65-F5344CB8AC3E}">
        <p14:creationId xmlns:p14="http://schemas.microsoft.com/office/powerpoint/2010/main" val="1556454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0" i="1" u="none" strike="noStrike" cap="none" dirty="0">
              <a:solidFill>
                <a:srgbClr val="000000"/>
              </a:solidFill>
              <a:effectLst/>
              <a:latin typeface="Arial"/>
              <a:ea typeface="Arial"/>
              <a:cs typeface="Arial"/>
              <a:sym typeface="Arial"/>
            </a:endParaRPr>
          </a:p>
          <a:p>
            <a:endParaRPr lang="en-US" dirty="0"/>
          </a:p>
        </p:txBody>
      </p:sp>
    </p:spTree>
    <p:extLst>
      <p:ext uri="{BB962C8B-B14F-4D97-AF65-F5344CB8AC3E}">
        <p14:creationId xmlns:p14="http://schemas.microsoft.com/office/powerpoint/2010/main" val="31143476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27031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22967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None/>
            </a:pPr>
            <a:endParaRPr lang="fr-F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952520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961323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672544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r>
              <a:rPr lang="fr-FR" sz="1100" b="0" i="0" u="none" strike="noStrike" cap="none" dirty="0">
                <a:solidFill>
                  <a:srgbClr val="000000"/>
                </a:solidFill>
                <a:effectLst/>
                <a:latin typeface="Arial"/>
                <a:ea typeface="Arial"/>
                <a:cs typeface="Arial"/>
                <a:sym typeface="Arial"/>
              </a:rPr>
              <a:t>Le tout se résume au niveau du plan suivant : </a:t>
            </a:r>
            <a:endParaRPr lang="fr-FR" dirty="0"/>
          </a:p>
        </p:txBody>
      </p:sp>
    </p:spTree>
    <p:extLst>
      <p:ext uri="{BB962C8B-B14F-4D97-AF65-F5344CB8AC3E}">
        <p14:creationId xmlns:p14="http://schemas.microsoft.com/office/powerpoint/2010/main" val="5716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sz="1100" b="0" i="0" u="none" strike="noStrike" cap="none" dirty="0">
                <a:solidFill>
                  <a:srgbClr val="000000"/>
                </a:solidFill>
                <a:effectLst/>
                <a:latin typeface="Arial"/>
                <a:ea typeface="Arial"/>
                <a:cs typeface="Arial"/>
                <a:sym typeface="Arial"/>
              </a:rPr>
              <a:t>La Business Intelligence (BI) tire à la fois son importance dans le traitement et la présentation de données massives et dans la prise de décisions et d’élaboration de solutions durables.</a:t>
            </a: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231988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35535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b="0" i="0" u="none" strike="noStrike" cap="none" baseline="0"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07526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2"/>
        <p:cNvGrpSpPr/>
        <p:nvPr/>
      </p:nvGrpSpPr>
      <p:grpSpPr>
        <a:xfrm>
          <a:off x="0" y="0"/>
          <a:ext cx="0" cy="0"/>
          <a:chOff x="0" y="0"/>
          <a:chExt cx="0" cy="0"/>
        </a:xfrm>
      </p:grpSpPr>
      <p:sp>
        <p:nvSpPr>
          <p:cNvPr id="1773" name="Google Shape;1773;g929290261e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4" name="Google Shape;1774;g929290261e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SN" sz="1100" b="1"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SN" sz="1100" b="1" i="0" u="none" strike="noStrike" cap="none" dirty="0">
                <a:solidFill>
                  <a:srgbClr val="000000"/>
                </a:solidFill>
                <a:effectLst/>
                <a:latin typeface="Arial"/>
                <a:ea typeface="Arial"/>
                <a:cs typeface="Arial"/>
                <a:sym typeface="Arial"/>
              </a:rPr>
              <a:t>Elle permet aux entreprises d’avoir une meilleure connaissance de leurs clients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SN" sz="1100" b="1" i="0" u="none" strike="noStrike" cap="none" dirty="0">
                <a:solidFill>
                  <a:srgbClr val="000000"/>
                </a:solidFill>
                <a:effectLst/>
                <a:latin typeface="Arial"/>
                <a:ea typeface="Arial"/>
                <a:cs typeface="Arial"/>
                <a:sym typeface="Arial"/>
              </a:rPr>
              <a:t>quels sont leurs comportements d’achat,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SN" sz="1100" b="1" i="0" u="none" strike="noStrike" cap="none" dirty="0">
                <a:solidFill>
                  <a:srgbClr val="000000"/>
                </a:solidFill>
                <a:effectLst/>
                <a:latin typeface="Arial"/>
                <a:ea typeface="Arial"/>
                <a:cs typeface="Arial"/>
                <a:sym typeface="Arial"/>
              </a:rPr>
              <a:t>qui sont les meilleurs clients,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SN" sz="1100" b="1" i="0" u="none" strike="noStrike" cap="none" dirty="0">
                <a:solidFill>
                  <a:srgbClr val="000000"/>
                </a:solidFill>
                <a:effectLst/>
                <a:latin typeface="Arial"/>
                <a:ea typeface="Arial"/>
                <a:cs typeface="Arial"/>
                <a:sym typeface="Arial"/>
              </a:rPr>
              <a:t>qui sont les clients dormants, </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SN" sz="1100" b="1" i="0" u="none" strike="noStrike" cap="none" dirty="0">
                <a:solidFill>
                  <a:srgbClr val="000000"/>
                </a:solidFill>
                <a:effectLst/>
                <a:latin typeface="Arial"/>
                <a:ea typeface="Arial"/>
                <a:cs typeface="Arial"/>
                <a:sym typeface="Arial"/>
              </a:rPr>
              <a:t>qui sont les clients qui vont probablement se désabonnés.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SN" sz="1100" b="1"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fr-FR" dirty="0"/>
              <a:t>En somme, la BI permet aux entreprises d’être plus compétitives et ainsi leurs permettent de mieux faire face à la concurrence</a:t>
            </a:r>
            <a:endParaRPr dirty="0"/>
          </a:p>
        </p:txBody>
      </p:sp>
    </p:spTree>
    <p:extLst>
      <p:ext uri="{BB962C8B-B14F-4D97-AF65-F5344CB8AC3E}">
        <p14:creationId xmlns:p14="http://schemas.microsoft.com/office/powerpoint/2010/main" val="48917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SN" dirty="0"/>
              <a:t>La réalisation de</a:t>
            </a:r>
            <a:r>
              <a:rPr lang="fr-SN" baseline="0" dirty="0"/>
              <a:t> l’aspect pratique de ce mémoire s’est fait avec le logiciel Tableau Public et le SPSS clémentine.</a:t>
            </a:r>
            <a:endParaRPr dirty="0"/>
          </a:p>
        </p:txBody>
      </p:sp>
    </p:spTree>
    <p:extLst>
      <p:ext uri="{BB962C8B-B14F-4D97-AF65-F5344CB8AC3E}">
        <p14:creationId xmlns:p14="http://schemas.microsoft.com/office/powerpoint/2010/main" val="98405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SN" dirty="0"/>
              <a:t>Quant à la visualisation des données</a:t>
            </a:r>
            <a:r>
              <a:rPr lang="fr-SN" baseline="0" dirty="0"/>
              <a:t> composée des analyses univariée et multivariée,</a:t>
            </a:r>
            <a:endParaRPr dirty="0"/>
          </a:p>
        </p:txBody>
      </p:sp>
    </p:spTree>
    <p:extLst>
      <p:ext uri="{BB962C8B-B14F-4D97-AF65-F5344CB8AC3E}">
        <p14:creationId xmlns:p14="http://schemas.microsoft.com/office/powerpoint/2010/main" val="2011923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38608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43000" y="841772"/>
            <a:ext cx="6858000" cy="1790700"/>
          </a:xfrm>
        </p:spPr>
        <p:txBody>
          <a:bodyPr anchor="b"/>
          <a:lstStyle>
            <a:lvl1pPr algn="ctr">
              <a:defRPr sz="4500"/>
            </a:lvl1pPr>
          </a:lstStyle>
          <a:p>
            <a:r>
              <a:rPr lang="fr-FR"/>
              <a:t>Modifiez le style du titre</a:t>
            </a:r>
          </a:p>
        </p:txBody>
      </p:sp>
      <p:sp>
        <p:nvSpPr>
          <p:cNvPr id="3" name="Sous-titr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884602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114956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43675" y="273844"/>
            <a:ext cx="1971675" cy="4358879"/>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28650" y="273844"/>
            <a:ext cx="5800725" cy="4358879"/>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91257445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4107158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a:p>
        </p:txBody>
      </p:sp>
    </p:spTree>
    <p:extLst>
      <p:ext uri="{BB962C8B-B14F-4D97-AF65-F5344CB8AC3E}">
        <p14:creationId xmlns:p14="http://schemas.microsoft.com/office/powerpoint/2010/main" val="224832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2857531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623888" y="1282304"/>
            <a:ext cx="7886700" cy="2139553"/>
          </a:xfrm>
        </p:spPr>
        <p:txBody>
          <a:bodyPr anchor="b"/>
          <a:lstStyle>
            <a:lvl1pPr>
              <a:defRPr sz="4500"/>
            </a:lvl1pPr>
          </a:lstStyle>
          <a:p>
            <a:r>
              <a:rPr lang="fr-FR"/>
              <a:t>Modifiez le style du titre</a:t>
            </a:r>
          </a:p>
        </p:txBody>
      </p:sp>
      <p:sp>
        <p:nvSpPr>
          <p:cNvPr id="3" name="Espace réservé du texte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652301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28650" y="1369219"/>
            <a:ext cx="3886200" cy="326350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29150" y="1369219"/>
            <a:ext cx="3886200" cy="3263504"/>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5525592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629841" y="273844"/>
            <a:ext cx="7886700" cy="994172"/>
          </a:xfrm>
        </p:spPr>
        <p:txBody>
          <a:bodyPr/>
          <a:lstStyle/>
          <a:p>
            <a:r>
              <a:rPr lang="fr-FR"/>
              <a:t>Modifiez le style du titre</a:t>
            </a:r>
          </a:p>
        </p:txBody>
      </p:sp>
      <p:sp>
        <p:nvSpPr>
          <p:cNvPr id="3" name="Espace réservé du texte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4" name="Espace réservé du contenu 3"/>
          <p:cNvSpPr>
            <a:spLocks noGrp="1"/>
          </p:cNvSpPr>
          <p:nvPr>
            <p:ph sz="half" idx="2"/>
          </p:nvPr>
        </p:nvSpPr>
        <p:spPr>
          <a:xfrm>
            <a:off x="629842" y="1878806"/>
            <a:ext cx="3868340" cy="276344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Modifiez les styles du texte du masque</a:t>
            </a:r>
          </a:p>
        </p:txBody>
      </p:sp>
      <p:sp>
        <p:nvSpPr>
          <p:cNvPr id="6" name="Espace réservé du contenu 5"/>
          <p:cNvSpPr>
            <a:spLocks noGrp="1"/>
          </p:cNvSpPr>
          <p:nvPr>
            <p:ph sz="quarter" idx="4"/>
          </p:nvPr>
        </p:nvSpPr>
        <p:spPr>
          <a:xfrm>
            <a:off x="4629150" y="1878806"/>
            <a:ext cx="3887391" cy="2763441"/>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39795387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413632787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221895734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342900"/>
            <a:ext cx="2949178" cy="1200150"/>
          </a:xfrm>
        </p:spPr>
        <p:txBody>
          <a:bodyPr anchor="b"/>
          <a:lstStyle>
            <a:lvl1pPr>
              <a:defRPr sz="2400"/>
            </a:lvl1pPr>
          </a:lstStyle>
          <a:p>
            <a:r>
              <a:rPr lang="fr-FR"/>
              <a:t>Modifiez le style du titre</a:t>
            </a:r>
          </a:p>
        </p:txBody>
      </p:sp>
      <p:sp>
        <p:nvSpPr>
          <p:cNvPr id="3" name="Espace réservé du contenu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95339084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29841" y="342900"/>
            <a:ext cx="2949178" cy="1200150"/>
          </a:xfrm>
        </p:spPr>
        <p:txBody>
          <a:bodyPr anchor="b"/>
          <a:lstStyle>
            <a:lvl1pPr>
              <a:defRPr sz="2400"/>
            </a:lvl1pPr>
          </a:lstStyle>
          <a:p>
            <a:r>
              <a:rPr lang="fr-FR"/>
              <a:t>Modifiez le style du titre</a:t>
            </a:r>
          </a:p>
        </p:txBody>
      </p:sp>
      <p:sp>
        <p:nvSpPr>
          <p:cNvPr id="3" name="Espace réservé pour une image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B61BEF0D-F0BB-DE4B-95CE-6DB70DBA9567}" type="datetimeFigureOut">
              <a:rPr lang="en-US" smtClean="0"/>
              <a:pPr/>
              <a:t>3/11/2025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28446492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alphaModFix amt="4000"/>
            <a:lum/>
          </a:blip>
          <a:srcRect/>
          <a:tile tx="0" ty="0" sx="100000" sy="100000" flip="none" algn="tl"/>
        </a:blip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3/11/2025</a:t>
            </a:fld>
            <a:endParaRPr lang="en-US" dirty="0"/>
          </a:p>
        </p:txBody>
      </p:sp>
      <p:sp>
        <p:nvSpPr>
          <p:cNvPr id="5" name="Espace réservé du pied de page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fr-FR" smtClean="0"/>
              <a:t>‹N°›</a:t>
            </a:fld>
            <a:endParaRPr lang="fr-FR"/>
          </a:p>
        </p:txBody>
      </p:sp>
    </p:spTree>
    <p:extLst>
      <p:ext uri="{BB962C8B-B14F-4D97-AF65-F5344CB8AC3E}">
        <p14:creationId xmlns:p14="http://schemas.microsoft.com/office/powerpoint/2010/main" val="1322318263"/>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164" name="Google Shape;164;p13"/>
          <p:cNvSpPr txBox="1"/>
          <p:nvPr/>
        </p:nvSpPr>
        <p:spPr>
          <a:xfrm>
            <a:off x="246293" y="2074977"/>
            <a:ext cx="8402124" cy="1888572"/>
          </a:xfrm>
          <a:prstGeom prst="rect">
            <a:avLst/>
          </a:prstGeom>
          <a:noFill/>
          <a:ln>
            <a:noFill/>
          </a:ln>
        </p:spPr>
        <p:txBody>
          <a:bodyPr spcFirstLastPara="1" wrap="square" lIns="91425" tIns="91425" rIns="91425" bIns="91425" anchor="t" anchorCtr="0">
            <a:noAutofit/>
          </a:bodyPr>
          <a:lstStyle/>
          <a:p>
            <a:pPr algn="ctr"/>
            <a:r>
              <a:rPr lang="fr-FR" sz="2400" b="1" dirty="0"/>
              <a:t>------------------------------------------------------------------------</a:t>
            </a:r>
            <a:r>
              <a:rPr lang="fr-FR" sz="2400" b="1" dirty="0">
                <a:solidFill>
                  <a:schemeClr val="accent1"/>
                </a:solidFill>
              </a:rPr>
              <a:t>Analyse factorielle discriminante</a:t>
            </a:r>
          </a:p>
          <a:p>
            <a:pPr algn="ctr"/>
            <a:r>
              <a:rPr lang="fr-FR" sz="2400" b="1" dirty="0"/>
              <a:t>------------------------------------------------------------------------</a:t>
            </a:r>
            <a:endParaRPr lang="en-US" sz="2400" dirty="0"/>
          </a:p>
        </p:txBody>
      </p:sp>
      <p:sp>
        <p:nvSpPr>
          <p:cNvPr id="5" name="Rectangle 5">
            <a:extLst>
              <a:ext uri="{FF2B5EF4-FFF2-40B4-BE49-F238E27FC236}">
                <a16:creationId xmlns:a16="http://schemas.microsoft.com/office/drawing/2014/main" id="{1A3CC53D-EBE1-7646-BE74-E2A1EC55E98E}"/>
              </a:ext>
            </a:extLst>
          </p:cNvPr>
          <p:cNvSpPr>
            <a:spLocks noChangeArrowheads="1"/>
          </p:cNvSpPr>
          <p:nvPr/>
        </p:nvSpPr>
        <p:spPr bwMode="auto">
          <a:xfrm>
            <a:off x="2414621" y="870345"/>
            <a:ext cx="433977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80975"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180975" algn="ctr"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r>
              <a:rPr lang="fr-FR" altLang="fr-FR" sz="1200" b="1" dirty="0">
                <a:ea typeface="Calibri" panose="020F0502020204030204" pitchFamily="34" charset="0"/>
                <a:cs typeface="Times New Roman" panose="02020603050405020304" pitchFamily="18" charset="0"/>
              </a:rPr>
              <a:t>Université Alioune Diop de Bambey</a:t>
            </a:r>
          </a:p>
          <a:p>
            <a:pPr marL="0" marR="0" lvl="0" indent="180975" algn="ctr"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Projet:  Analyse </a:t>
            </a:r>
            <a:r>
              <a:rPr lang="fr-FR" altLang="fr-FR" sz="1200" b="1" dirty="0">
                <a:cs typeface="Times New Roman" panose="02020603050405020304" pitchFamily="18" charset="0"/>
              </a:rPr>
              <a:t>D</a:t>
            </a:r>
            <a:r>
              <a:rPr kumimoji="0" lang="fr-FR" altLang="fr-FR" sz="1200" b="1" i="0" u="none" strike="noStrike" cap="none" normalizeH="0" baseline="0" dirty="0">
                <a:ln>
                  <a:noFill/>
                </a:ln>
                <a:solidFill>
                  <a:schemeClr val="tx1"/>
                </a:solidFill>
                <a:effectLst/>
                <a:latin typeface="Arial" panose="020B0604020202020204" pitchFamily="34" charset="0"/>
                <a:cs typeface="Times New Roman" panose="02020603050405020304" pitchFamily="18" charset="0"/>
              </a:rPr>
              <a:t>iscriminante </a:t>
            </a:r>
            <a:r>
              <a:rPr lang="fr-FR" altLang="fr-FR" sz="1200" b="1" dirty="0">
                <a:cs typeface="Times New Roman" panose="02020603050405020304" pitchFamily="18" charset="0"/>
              </a:rPr>
              <a:t>(AD)</a:t>
            </a: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0" marR="0" lvl="0" indent="180975" algn="ctr" defTabSz="914400" rtl="0" eaLnBrk="0" fontAlgn="base" latinLnBrk="0" hangingPunct="0">
              <a:lnSpc>
                <a:spcPct val="100000"/>
              </a:lnSpc>
              <a:spcBef>
                <a:spcPct val="0"/>
              </a:spcBef>
              <a:spcAft>
                <a:spcPct val="0"/>
              </a:spcAft>
              <a:buClrTx/>
              <a:buSzTx/>
              <a:buFontTx/>
              <a:buNone/>
              <a:tabLst/>
            </a:pPr>
            <a:r>
              <a:rPr kumimoji="0" lang="fr-FR" altLang="fr-FR" sz="12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t>Parcours : Mathématiques</a:t>
            </a:r>
            <a:endParaRPr kumimoji="0" lang="fr-FR" altLang="fr-FR" sz="12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05FEECD0-53DA-4F48-969E-B5E2D8792EB2}"/>
              </a:ext>
            </a:extLst>
          </p:cNvPr>
          <p:cNvSpPr/>
          <p:nvPr/>
        </p:nvSpPr>
        <p:spPr>
          <a:xfrm>
            <a:off x="3029980" y="1700221"/>
            <a:ext cx="3405099" cy="276999"/>
          </a:xfrm>
          <a:prstGeom prst="rect">
            <a:avLst/>
          </a:prstGeom>
        </p:spPr>
        <p:txBody>
          <a:bodyPr wrap="none">
            <a:spAutoFit/>
          </a:bodyPr>
          <a:lstStyle/>
          <a:p>
            <a:pPr algn="ctr"/>
            <a:r>
              <a:rPr lang="fr-FR" sz="1200" b="1" dirty="0">
                <a:latin typeface="+mn-lt"/>
                <a:ea typeface="Calibri" panose="020F0502020204030204" pitchFamily="34" charset="0"/>
              </a:rPr>
              <a:t>Option : Statistique et Informatique Décisionnelle</a:t>
            </a:r>
            <a:r>
              <a:rPr lang="fr-SN" sz="1200" b="1" dirty="0">
                <a:latin typeface="+mn-lt"/>
              </a:rPr>
              <a:t> </a:t>
            </a:r>
            <a:endParaRPr lang="fr-FR" sz="1200" b="1" dirty="0">
              <a:latin typeface="+mn-lt"/>
            </a:endParaRPr>
          </a:p>
        </p:txBody>
      </p:sp>
      <p:sp>
        <p:nvSpPr>
          <p:cNvPr id="7" name="ZoneTexte 6">
            <a:extLst>
              <a:ext uri="{FF2B5EF4-FFF2-40B4-BE49-F238E27FC236}">
                <a16:creationId xmlns:a16="http://schemas.microsoft.com/office/drawing/2014/main" id="{F2CF2095-FEA7-AE4D-B760-32B6671F3F77}"/>
              </a:ext>
            </a:extLst>
          </p:cNvPr>
          <p:cNvSpPr txBox="1"/>
          <p:nvPr/>
        </p:nvSpPr>
        <p:spPr>
          <a:xfrm>
            <a:off x="94894" y="3782095"/>
            <a:ext cx="3646446" cy="1569660"/>
          </a:xfrm>
          <a:prstGeom prst="rect">
            <a:avLst/>
          </a:prstGeom>
          <a:noFill/>
        </p:spPr>
        <p:txBody>
          <a:bodyPr wrap="square" rtlCol="0">
            <a:spAutoFit/>
          </a:bodyPr>
          <a:lstStyle/>
          <a:p>
            <a:r>
              <a:rPr lang="fr-FR" sz="1200" u="sng" dirty="0"/>
              <a:t>Présenté et soutenu par:</a:t>
            </a:r>
          </a:p>
          <a:p>
            <a:r>
              <a:rPr lang="fr-FR" sz="1200" dirty="0"/>
              <a:t>Pape ngor Tine</a:t>
            </a:r>
          </a:p>
          <a:p>
            <a:r>
              <a:rPr lang="fr-FR" sz="1200" dirty="0"/>
              <a:t>Assime Diakhaté</a:t>
            </a:r>
          </a:p>
          <a:p>
            <a:r>
              <a:rPr lang="fr-FR" sz="1200" dirty="0"/>
              <a:t>Ousmane Ndiaye</a:t>
            </a:r>
          </a:p>
          <a:p>
            <a:r>
              <a:rPr lang="fr-FR" sz="1200" dirty="0"/>
              <a:t>Astou Wade</a:t>
            </a:r>
          </a:p>
          <a:p>
            <a:r>
              <a:rPr lang="fr-FR" sz="1200" dirty="0"/>
              <a:t>Mouhamadou Ndiaye</a:t>
            </a:r>
          </a:p>
          <a:p>
            <a:r>
              <a:rPr lang="fr-FR" sz="1200" dirty="0"/>
              <a:t>Adama sarr</a:t>
            </a:r>
          </a:p>
          <a:p>
            <a:endParaRPr lang="fr-FR" sz="1200" dirty="0"/>
          </a:p>
        </p:txBody>
      </p:sp>
      <p:sp>
        <p:nvSpPr>
          <p:cNvPr id="2" name="Espace réservé du numéro de diapositive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a:t>
            </a:fld>
            <a:endParaRPr lang="uk-UA"/>
          </a:p>
        </p:txBody>
      </p:sp>
      <p:pic>
        <p:nvPicPr>
          <p:cNvPr id="166" name="Image 165" descr="D:\MasterI SID\Statistiques\analyse données\Projet_ACP-THIAM, NDIAYE &amp; DIOUF\Projet(26Mai)\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3530" y="-33969"/>
            <a:ext cx="1181951" cy="1061357"/>
          </a:xfrm>
          <a:prstGeom prst="rect">
            <a:avLst/>
          </a:prstGeom>
          <a:noFill/>
          <a:ln>
            <a:noFill/>
          </a:ln>
        </p:spPr>
      </p:pic>
      <p:sp>
        <p:nvSpPr>
          <p:cNvPr id="120" name="Rectangle 119">
            <a:extLst>
              <a:ext uri="{FF2B5EF4-FFF2-40B4-BE49-F238E27FC236}">
                <a16:creationId xmlns:a16="http://schemas.microsoft.com/office/drawing/2014/main" id="{05FEECD0-53DA-4F48-969E-B5E2D8792EB2}"/>
              </a:ext>
            </a:extLst>
          </p:cNvPr>
          <p:cNvSpPr/>
          <p:nvPr/>
        </p:nvSpPr>
        <p:spPr>
          <a:xfrm>
            <a:off x="4238642" y="1921439"/>
            <a:ext cx="987771" cy="400110"/>
          </a:xfrm>
          <a:prstGeom prst="rect">
            <a:avLst/>
          </a:prstGeom>
        </p:spPr>
        <p:txBody>
          <a:bodyPr wrap="none">
            <a:spAutoFit/>
          </a:bodyPr>
          <a:lstStyle/>
          <a:p>
            <a:pPr algn="ctr"/>
            <a:r>
              <a:rPr lang="fr-FR" sz="2000" b="1" dirty="0">
                <a:latin typeface="+mn-lt"/>
              </a:rPr>
              <a:t>Thème:</a:t>
            </a:r>
          </a:p>
        </p:txBody>
      </p:sp>
      <p:sp>
        <p:nvSpPr>
          <p:cNvPr id="8" name="ZoneTexte 7">
            <a:extLst>
              <a:ext uri="{FF2B5EF4-FFF2-40B4-BE49-F238E27FC236}">
                <a16:creationId xmlns:a16="http://schemas.microsoft.com/office/drawing/2014/main" id="{6B8C27EC-29C6-A2B9-0912-FCAB582A1767}"/>
              </a:ext>
            </a:extLst>
          </p:cNvPr>
          <p:cNvSpPr txBox="1"/>
          <p:nvPr/>
        </p:nvSpPr>
        <p:spPr>
          <a:xfrm>
            <a:off x="7086600" y="3786793"/>
            <a:ext cx="2057400" cy="461665"/>
          </a:xfrm>
          <a:prstGeom prst="rect">
            <a:avLst/>
          </a:prstGeom>
          <a:noFill/>
        </p:spPr>
        <p:txBody>
          <a:bodyPr wrap="square" rtlCol="0">
            <a:spAutoFit/>
          </a:bodyPr>
          <a:lstStyle/>
          <a:p>
            <a:r>
              <a:rPr lang="fr-FR" sz="1200" u="sng" dirty="0"/>
              <a:t>professeur:</a:t>
            </a:r>
          </a:p>
          <a:p>
            <a:r>
              <a:rPr lang="fr-FR" sz="1200" dirty="0"/>
              <a:t>Dr Cheikh Tidiane SECK</a:t>
            </a: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10</a:t>
            </a:fld>
            <a:endParaRPr lang="uk-UA"/>
          </a:p>
        </p:txBody>
      </p:sp>
      <p:sp>
        <p:nvSpPr>
          <p:cNvPr id="17" name="Rounded Rectangle 1"/>
          <p:cNvSpPr/>
          <p:nvPr/>
        </p:nvSpPr>
        <p:spPr>
          <a:xfrm>
            <a:off x="0" y="0"/>
            <a:ext cx="9144000" cy="65509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Présentation des données Penguins sur R</a:t>
            </a:r>
          </a:p>
          <a:p>
            <a:pPr algn="ctr"/>
            <a:endParaRPr lang="fr-FR" sz="2400" b="1" dirty="0"/>
          </a:p>
        </p:txBody>
      </p:sp>
      <p:pic>
        <p:nvPicPr>
          <p:cNvPr id="5" name="Image 4">
            <a:extLst>
              <a:ext uri="{FF2B5EF4-FFF2-40B4-BE49-F238E27FC236}">
                <a16:creationId xmlns:a16="http://schemas.microsoft.com/office/drawing/2014/main" id="{A5A3BBC7-1BF7-151A-A8CC-70467CCF8FE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712328"/>
            <a:ext cx="8165365" cy="2247593"/>
          </a:xfrm>
          <a:prstGeom prst="rect">
            <a:avLst/>
          </a:prstGeom>
          <a:noFill/>
          <a:ln>
            <a:noFill/>
          </a:ln>
        </p:spPr>
      </p:pic>
      <p:sp>
        <p:nvSpPr>
          <p:cNvPr id="6" name="ZoneTexte 5">
            <a:extLst>
              <a:ext uri="{FF2B5EF4-FFF2-40B4-BE49-F238E27FC236}">
                <a16:creationId xmlns:a16="http://schemas.microsoft.com/office/drawing/2014/main" id="{3959F02E-E18A-5979-0AFC-64C25CBD592F}"/>
              </a:ext>
            </a:extLst>
          </p:cNvPr>
          <p:cNvSpPr txBox="1"/>
          <p:nvPr/>
        </p:nvSpPr>
        <p:spPr>
          <a:xfrm>
            <a:off x="97806" y="3017155"/>
            <a:ext cx="8948387" cy="2023952"/>
          </a:xfrm>
          <a:prstGeom prst="rect">
            <a:avLst/>
          </a:prstGeom>
          <a:noFill/>
        </p:spPr>
        <p:txBody>
          <a:bodyPr wrap="square" rtlCol="0">
            <a:spAutoFit/>
          </a:bodyPr>
          <a:lstStyle/>
          <a:p>
            <a:pPr>
              <a:lnSpc>
                <a:spcPct val="107000"/>
              </a:lnSpc>
              <a:spcAft>
                <a:spcPts val="800"/>
              </a:spcAft>
              <a:tabLst>
                <a:tab pos="782955" algn="l"/>
                <a:tab pos="3503930" algn="l"/>
              </a:tabLst>
            </a:pPr>
            <a:r>
              <a:rPr lang="fr-FR" dirty="0">
                <a:effectLst/>
                <a:latin typeface="+mn-lt"/>
                <a:ea typeface="Times New Roman" panose="02020603050405020304" pitchFamily="18" charset="0"/>
                <a:cs typeface="Times New Roman" panose="02020603050405020304" pitchFamily="18" charset="0"/>
              </a:rPr>
              <a:t>Ces données proviennent d’une étude réalisée dans le cadre du Palmer Station LTER (Long Term Ecological Research) en Antarctique et ont été collectées par Dr. Kristen Gorman. Elles sont devenues une référence en analyse statistique et en apprentissage automatique, servant souvent d’alternative moderne aux célèbres données iris. Les données portent sur 344 individus appartenant à trois espèces de manchots et mesurent différentes caractéristiques morphologiques et environnementales. L’objectif principal est d’identifier les variables ou combinaisons de variables permettant de distinguer les espèces de manchots de manière efficace. Il</a:t>
            </a:r>
            <a:r>
              <a:rPr lang="fr-FR" dirty="0">
                <a:effectLst/>
                <a:latin typeface="+mn-lt"/>
                <a:ea typeface="Calibri" panose="020F0502020204030204" pitchFamily="34" charset="0"/>
                <a:cs typeface="Times New Roman" panose="02020603050405020304" pitchFamily="18" charset="0"/>
              </a:rPr>
              <a:t> s’agit donc des quantités qui discriminent le plus les espèces, d’où le terme générique utilisé d’analyse discriminante.</a:t>
            </a:r>
          </a:p>
          <a:p>
            <a:endParaRPr lang="fr-FR"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11</a:t>
            </a:fld>
            <a:endParaRPr lang="uk-UA"/>
          </a:p>
        </p:txBody>
      </p:sp>
      <p:sp>
        <p:nvSpPr>
          <p:cNvPr id="8" name="Rounded Rectangle 1"/>
          <p:cNvSpPr/>
          <p:nvPr/>
        </p:nvSpPr>
        <p:spPr>
          <a:xfrm>
            <a:off x="0" y="-58478"/>
            <a:ext cx="9144000" cy="59498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Présentation des données Penguins sur R</a:t>
            </a:r>
          </a:p>
          <a:p>
            <a:pPr algn="ctr"/>
            <a:endParaRPr lang="fr-FR" sz="2400" b="1" dirty="0"/>
          </a:p>
        </p:txBody>
      </p:sp>
      <p:pic>
        <p:nvPicPr>
          <p:cNvPr id="4" name="Image 3">
            <a:extLst>
              <a:ext uri="{FF2B5EF4-FFF2-40B4-BE49-F238E27FC236}">
                <a16:creationId xmlns:a16="http://schemas.microsoft.com/office/drawing/2014/main" id="{AF8DA890-9CF3-C70F-D6F9-295D86B13D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36508"/>
            <a:ext cx="9144000" cy="4606991"/>
          </a:xfrm>
          <a:prstGeom prst="rect">
            <a:avLst/>
          </a:prstGeom>
          <a:noFill/>
          <a:ln>
            <a:noFill/>
          </a:ln>
        </p:spPr>
      </p:pic>
    </p:spTree>
    <p:extLst>
      <p:ext uri="{BB962C8B-B14F-4D97-AF65-F5344CB8AC3E}">
        <p14:creationId xmlns:p14="http://schemas.microsoft.com/office/powerpoint/2010/main" val="2723344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sp>
        <p:nvSpPr>
          <p:cNvPr id="5" name="Rounded Rectangle 1"/>
          <p:cNvSpPr/>
          <p:nvPr/>
        </p:nvSpPr>
        <p:spPr>
          <a:xfrm>
            <a:off x="0" y="1"/>
            <a:ext cx="9144000" cy="74093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34F61302-D0B7-0DE9-A9A8-0828A0C650DB}"/>
              </a:ext>
            </a:extLst>
          </p:cNvPr>
          <p:cNvSpPr txBox="1"/>
          <p:nvPr/>
        </p:nvSpPr>
        <p:spPr>
          <a:xfrm>
            <a:off x="372825" y="808038"/>
            <a:ext cx="6099747"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ea typeface="Calibri" panose="020F0502020204030204" pitchFamily="34" charset="0"/>
                <a:cs typeface="Times New Roman" panose="02020603050405020304" pitchFamily="18" charset="0"/>
              </a:rPr>
              <a:t>Le rôle des variables explicatives sur la variable à expliquer</a:t>
            </a:r>
            <a:endParaRPr lang="fr-FR" sz="1800" b="1" dirty="0">
              <a:solidFill>
                <a:schemeClr val="tx1"/>
              </a:solidFill>
              <a:latin typeface="+mn-lt"/>
            </a:endParaRPr>
          </a:p>
          <a:p>
            <a:endParaRPr lang="fr-FR" dirty="0"/>
          </a:p>
        </p:txBody>
      </p:sp>
      <p:pic>
        <p:nvPicPr>
          <p:cNvPr id="6" name="Image 5">
            <a:extLst>
              <a:ext uri="{FF2B5EF4-FFF2-40B4-BE49-F238E27FC236}">
                <a16:creationId xmlns:a16="http://schemas.microsoft.com/office/drawing/2014/main" id="{D51C9239-B782-A2FC-0550-55622020F007}"/>
              </a:ext>
            </a:extLst>
          </p:cNvPr>
          <p:cNvPicPr>
            <a:picLocks noChangeAspect="1"/>
          </p:cNvPicPr>
          <p:nvPr/>
        </p:nvPicPr>
        <p:blipFill>
          <a:blip r:embed="rId2"/>
          <a:stretch>
            <a:fillRect/>
          </a:stretch>
        </p:blipFill>
        <p:spPr>
          <a:xfrm>
            <a:off x="403058" y="1546700"/>
            <a:ext cx="7718258" cy="3596799"/>
          </a:xfrm>
          <a:prstGeom prst="rect">
            <a:avLst/>
          </a:prstGeom>
        </p:spPr>
      </p:pic>
      <p:sp>
        <p:nvSpPr>
          <p:cNvPr id="7" name="ZoneTexte 6">
            <a:extLst>
              <a:ext uri="{FF2B5EF4-FFF2-40B4-BE49-F238E27FC236}">
                <a16:creationId xmlns:a16="http://schemas.microsoft.com/office/drawing/2014/main" id="{0F7EB56F-08A5-3233-FC60-23BED34EFB66}"/>
              </a:ext>
            </a:extLst>
          </p:cNvPr>
          <p:cNvSpPr txBox="1"/>
          <p:nvPr/>
        </p:nvSpPr>
        <p:spPr>
          <a:xfrm>
            <a:off x="403059" y="1238924"/>
            <a:ext cx="3031958" cy="307777"/>
          </a:xfrm>
          <a:prstGeom prst="rect">
            <a:avLst/>
          </a:prstGeom>
          <a:noFill/>
        </p:spPr>
        <p:txBody>
          <a:bodyPr wrap="square" rtlCol="0">
            <a:spAutoFit/>
          </a:bodyPr>
          <a:lstStyle/>
          <a:p>
            <a:pPr marL="285750" indent="-285750">
              <a:buFont typeface="Wingdings" panose="05000000000000000000" pitchFamily="2" charset="2"/>
              <a:buChar char="q"/>
            </a:pPr>
            <a:r>
              <a:rPr lang="fr-FR" dirty="0"/>
              <a:t>ANOVA</a:t>
            </a:r>
          </a:p>
        </p:txBody>
      </p:sp>
    </p:spTree>
    <p:extLst>
      <p:ext uri="{BB962C8B-B14F-4D97-AF65-F5344CB8AC3E}">
        <p14:creationId xmlns:p14="http://schemas.microsoft.com/office/powerpoint/2010/main" val="28805498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DAC9D-B99B-1FD0-FA26-15196414510B}"/>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DB0B026-F1D2-1D39-2D56-66A1267A8D7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sp>
        <p:nvSpPr>
          <p:cNvPr id="5" name="Rounded Rectangle 1">
            <a:extLst>
              <a:ext uri="{FF2B5EF4-FFF2-40B4-BE49-F238E27FC236}">
                <a16:creationId xmlns:a16="http://schemas.microsoft.com/office/drawing/2014/main" id="{68382C20-5A2E-6BB5-9717-27488B7EC929}"/>
              </a:ext>
            </a:extLst>
          </p:cNvPr>
          <p:cNvSpPr/>
          <p:nvPr/>
        </p:nvSpPr>
        <p:spPr>
          <a:xfrm>
            <a:off x="0" y="1"/>
            <a:ext cx="9144000" cy="74093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52CDE8DB-8BF5-AC5C-87F2-F19D7DABDA96}"/>
              </a:ext>
            </a:extLst>
          </p:cNvPr>
          <p:cNvSpPr txBox="1"/>
          <p:nvPr/>
        </p:nvSpPr>
        <p:spPr>
          <a:xfrm>
            <a:off x="372825" y="808038"/>
            <a:ext cx="6099747"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ea typeface="Calibri" panose="020F0502020204030204" pitchFamily="34" charset="0"/>
                <a:cs typeface="Times New Roman" panose="02020603050405020304" pitchFamily="18" charset="0"/>
              </a:rPr>
              <a:t>Le rôle des variables explicatives sur la variable à expliquer</a:t>
            </a:r>
            <a:endParaRPr lang="fr-FR" sz="1800" b="1" dirty="0">
              <a:solidFill>
                <a:schemeClr val="tx1"/>
              </a:solidFill>
              <a:latin typeface="+mn-lt"/>
            </a:endParaRPr>
          </a:p>
          <a:p>
            <a:endParaRPr lang="fr-FR" dirty="0"/>
          </a:p>
        </p:txBody>
      </p:sp>
      <p:pic>
        <p:nvPicPr>
          <p:cNvPr id="9" name="Image 8">
            <a:extLst>
              <a:ext uri="{FF2B5EF4-FFF2-40B4-BE49-F238E27FC236}">
                <a16:creationId xmlns:a16="http://schemas.microsoft.com/office/drawing/2014/main" id="{698B8AEF-2031-1232-B0F4-FF2151CAE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24" y="1459916"/>
            <a:ext cx="7355331" cy="3683583"/>
          </a:xfrm>
          <a:prstGeom prst="rect">
            <a:avLst/>
          </a:prstGeom>
        </p:spPr>
      </p:pic>
      <p:sp>
        <p:nvSpPr>
          <p:cNvPr id="6" name="ZoneTexte 5">
            <a:extLst>
              <a:ext uri="{FF2B5EF4-FFF2-40B4-BE49-F238E27FC236}">
                <a16:creationId xmlns:a16="http://schemas.microsoft.com/office/drawing/2014/main" id="{B90E8403-CC0E-CABC-02D3-D0C60F8B99C1}"/>
              </a:ext>
            </a:extLst>
          </p:cNvPr>
          <p:cNvSpPr txBox="1"/>
          <p:nvPr/>
        </p:nvSpPr>
        <p:spPr>
          <a:xfrm>
            <a:off x="372825" y="1152139"/>
            <a:ext cx="4638368" cy="307777"/>
          </a:xfrm>
          <a:prstGeom prst="rect">
            <a:avLst/>
          </a:prstGeom>
          <a:noFill/>
        </p:spPr>
        <p:txBody>
          <a:bodyPr wrap="square">
            <a:spAutoFit/>
          </a:bodyPr>
          <a:lstStyle/>
          <a:p>
            <a:pPr marL="285750" indent="-285750">
              <a:buFont typeface="Wingdings" panose="05000000000000000000" pitchFamily="2" charset="2"/>
              <a:buChar char="q"/>
            </a:pPr>
            <a:r>
              <a:rPr lang="fr-FR" dirty="0"/>
              <a:t>Boites a moustache</a:t>
            </a:r>
          </a:p>
        </p:txBody>
      </p:sp>
    </p:spTree>
    <p:extLst>
      <p:ext uri="{BB962C8B-B14F-4D97-AF65-F5344CB8AC3E}">
        <p14:creationId xmlns:p14="http://schemas.microsoft.com/office/powerpoint/2010/main" val="71753633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14</a:t>
            </a:fld>
            <a:endParaRPr lang="uk-UA"/>
          </a:p>
        </p:txBody>
      </p:sp>
      <p:sp>
        <p:nvSpPr>
          <p:cNvPr id="6"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53D68549-3160-9D1A-234D-810438555C3F}"/>
              </a:ext>
            </a:extLst>
          </p:cNvPr>
          <p:cNvSpPr txBox="1"/>
          <p:nvPr/>
        </p:nvSpPr>
        <p:spPr>
          <a:xfrm>
            <a:off x="282449" y="692278"/>
            <a:ext cx="7026282" cy="369332"/>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ea typeface="Calibri" panose="020F0502020204030204" pitchFamily="34" charset="0"/>
                <a:cs typeface="Times New Roman" panose="02020603050405020304" pitchFamily="18" charset="0"/>
              </a:rPr>
              <a:t>Le rôle des variables explicatives sur la variable à expliquer</a:t>
            </a:r>
            <a:endParaRPr lang="fr-FR" sz="1800" b="1" dirty="0">
              <a:solidFill>
                <a:schemeClr val="tx1"/>
              </a:solidFill>
            </a:endParaRPr>
          </a:p>
        </p:txBody>
      </p:sp>
      <p:pic>
        <p:nvPicPr>
          <p:cNvPr id="5" name="Image 4">
            <a:extLst>
              <a:ext uri="{FF2B5EF4-FFF2-40B4-BE49-F238E27FC236}">
                <a16:creationId xmlns:a16="http://schemas.microsoft.com/office/drawing/2014/main" id="{5D7F5264-2E06-F290-8ABD-9782DE8CC2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2449" y="1430942"/>
            <a:ext cx="6907390" cy="3712558"/>
          </a:xfrm>
          <a:prstGeom prst="rect">
            <a:avLst/>
          </a:prstGeom>
          <a:noFill/>
          <a:ln>
            <a:noFill/>
          </a:ln>
        </p:spPr>
      </p:pic>
      <p:sp>
        <p:nvSpPr>
          <p:cNvPr id="7" name="ZoneTexte 6">
            <a:extLst>
              <a:ext uri="{FF2B5EF4-FFF2-40B4-BE49-F238E27FC236}">
                <a16:creationId xmlns:a16="http://schemas.microsoft.com/office/drawing/2014/main" id="{D5E4567C-66CA-F37D-8550-AA58FE6A41E7}"/>
              </a:ext>
            </a:extLst>
          </p:cNvPr>
          <p:cNvSpPr txBox="1"/>
          <p:nvPr/>
        </p:nvSpPr>
        <p:spPr>
          <a:xfrm>
            <a:off x="282449" y="1061610"/>
            <a:ext cx="4638368" cy="307777"/>
          </a:xfrm>
          <a:prstGeom prst="rect">
            <a:avLst/>
          </a:prstGeom>
          <a:noFill/>
        </p:spPr>
        <p:txBody>
          <a:bodyPr wrap="square">
            <a:spAutoFit/>
          </a:bodyPr>
          <a:lstStyle/>
          <a:p>
            <a:pPr marL="285750" indent="-285750">
              <a:buFont typeface="Wingdings" panose="05000000000000000000" pitchFamily="2" charset="2"/>
              <a:buChar char="q"/>
            </a:pPr>
            <a:r>
              <a:rPr lang="fr-FR" sz="1400" b="1" dirty="0">
                <a:solidFill>
                  <a:schemeClr val="tx1"/>
                </a:solidFill>
                <a:ea typeface="Calibri" panose="020F0502020204030204" pitchFamily="34" charset="0"/>
                <a:cs typeface="Times New Roman" panose="02020603050405020304" pitchFamily="18" charset="0"/>
              </a:rPr>
              <a:t>La matrice de graphique de dispersion</a:t>
            </a:r>
            <a:endParaRPr lang="fr-FR" sz="1400" dirty="0">
              <a:solidFill>
                <a:schemeClr val="tx1"/>
              </a:solidFill>
              <a:ea typeface="Calibri" panose="020F0502020204030204" pitchFamily="34" charset="0"/>
              <a:cs typeface="Times New Roman" panose="02020603050405020304" pitchFamily="18" charset="0"/>
            </a:endParaRPr>
          </a:p>
        </p:txBody>
      </p:sp>
      <p:sp>
        <p:nvSpPr>
          <p:cNvPr id="4" name="ZoneTexte 3">
            <a:extLst>
              <a:ext uri="{FF2B5EF4-FFF2-40B4-BE49-F238E27FC236}">
                <a16:creationId xmlns:a16="http://schemas.microsoft.com/office/drawing/2014/main" id="{BE3B7C85-6A9D-AB13-9FF8-829725020768}"/>
              </a:ext>
            </a:extLst>
          </p:cNvPr>
          <p:cNvSpPr txBox="1"/>
          <p:nvPr/>
        </p:nvSpPr>
        <p:spPr>
          <a:xfrm>
            <a:off x="7580671" y="2396613"/>
            <a:ext cx="1378974" cy="738664"/>
          </a:xfrm>
          <a:prstGeom prst="rect">
            <a:avLst/>
          </a:prstGeom>
          <a:noFill/>
        </p:spPr>
        <p:txBody>
          <a:bodyPr wrap="square" rtlCol="0">
            <a:spAutoFit/>
          </a:bodyPr>
          <a:lstStyle/>
          <a:p>
            <a:r>
              <a:rPr lang="fr-FR" dirty="0" err="1">
                <a:solidFill>
                  <a:srgbClr val="FF0000"/>
                </a:solidFill>
              </a:rPr>
              <a:t>Adelie</a:t>
            </a:r>
            <a:endParaRPr lang="fr-FR" dirty="0">
              <a:solidFill>
                <a:srgbClr val="FF0000"/>
              </a:solidFill>
            </a:endParaRPr>
          </a:p>
          <a:p>
            <a:r>
              <a:rPr lang="fr-FR" dirty="0" err="1">
                <a:solidFill>
                  <a:srgbClr val="00B050"/>
                </a:solidFill>
              </a:rPr>
              <a:t>Chinstrap</a:t>
            </a:r>
            <a:endParaRPr lang="fr-FR" dirty="0">
              <a:solidFill>
                <a:srgbClr val="00B050"/>
              </a:solidFill>
            </a:endParaRPr>
          </a:p>
          <a:p>
            <a:r>
              <a:rPr lang="fr-FR" dirty="0" err="1">
                <a:solidFill>
                  <a:schemeClr val="accent1"/>
                </a:solidFill>
              </a:rPr>
              <a:t>Gentoo</a:t>
            </a:r>
            <a:endParaRPr lang="fr-FR" dirty="0">
              <a:solidFill>
                <a:schemeClr val="accent1"/>
              </a:solidFill>
            </a:endParaRPr>
          </a:p>
        </p:txBody>
      </p:sp>
    </p:spTree>
    <p:extLst>
      <p:ext uri="{BB962C8B-B14F-4D97-AF65-F5344CB8AC3E}">
        <p14:creationId xmlns:p14="http://schemas.microsoft.com/office/powerpoint/2010/main" val="271054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7"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BCF0AC35-4772-6EC8-9211-A98F0B91E651}"/>
              </a:ext>
            </a:extLst>
          </p:cNvPr>
          <p:cNvSpPr txBox="1"/>
          <p:nvPr/>
        </p:nvSpPr>
        <p:spPr>
          <a:xfrm>
            <a:off x="0" y="567267"/>
            <a:ext cx="5174815"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rPr>
              <a:t>Réalisation de l’Analyse Factorielle Discriminante</a:t>
            </a:r>
          </a:p>
          <a:p>
            <a:endParaRPr lang="fr-FR" dirty="0"/>
          </a:p>
        </p:txBody>
      </p:sp>
      <p:sp>
        <p:nvSpPr>
          <p:cNvPr id="3" name="ZoneTexte 2">
            <a:extLst>
              <a:ext uri="{FF2B5EF4-FFF2-40B4-BE49-F238E27FC236}">
                <a16:creationId xmlns:a16="http://schemas.microsoft.com/office/drawing/2014/main" id="{BCF787DA-0848-3B97-0779-47EBE67D21EF}"/>
              </a:ext>
            </a:extLst>
          </p:cNvPr>
          <p:cNvSpPr txBox="1"/>
          <p:nvPr/>
        </p:nvSpPr>
        <p:spPr>
          <a:xfrm>
            <a:off x="2658140" y="1945758"/>
            <a:ext cx="184731" cy="307777"/>
          </a:xfrm>
          <a:prstGeom prst="rect">
            <a:avLst/>
          </a:prstGeom>
          <a:noFill/>
        </p:spPr>
        <p:txBody>
          <a:bodyPr wrap="none" rtlCol="0">
            <a:spAutoFit/>
          </a:bodyPr>
          <a:lstStyle/>
          <a:p>
            <a:endParaRPr lang="fr-FR" dirty="0"/>
          </a:p>
        </p:txBody>
      </p:sp>
      <p:pic>
        <p:nvPicPr>
          <p:cNvPr id="6" name="Image 5">
            <a:extLst>
              <a:ext uri="{FF2B5EF4-FFF2-40B4-BE49-F238E27FC236}">
                <a16:creationId xmlns:a16="http://schemas.microsoft.com/office/drawing/2014/main" id="{DAEA2593-042A-622D-5A50-88504F4BF077}"/>
              </a:ext>
            </a:extLst>
          </p:cNvPr>
          <p:cNvPicPr>
            <a:picLocks noChangeAspect="1"/>
          </p:cNvPicPr>
          <p:nvPr/>
        </p:nvPicPr>
        <p:blipFill>
          <a:blip r:embed="rId3"/>
          <a:stretch>
            <a:fillRect/>
          </a:stretch>
        </p:blipFill>
        <p:spPr>
          <a:xfrm>
            <a:off x="0" y="883863"/>
            <a:ext cx="9144000" cy="4307205"/>
          </a:xfrm>
          <a:prstGeom prst="rect">
            <a:avLst/>
          </a:prstGeom>
        </p:spPr>
      </p:pic>
    </p:spTree>
    <p:extLst>
      <p:ext uri="{BB962C8B-B14F-4D97-AF65-F5344CB8AC3E}">
        <p14:creationId xmlns:p14="http://schemas.microsoft.com/office/powerpoint/2010/main" val="11389663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5"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51431D29-1586-ECEB-BEA3-7ADBFCE15B50}"/>
              </a:ext>
            </a:extLst>
          </p:cNvPr>
          <p:cNvSpPr txBox="1"/>
          <p:nvPr/>
        </p:nvSpPr>
        <p:spPr>
          <a:xfrm>
            <a:off x="457200" y="626260"/>
            <a:ext cx="3296095"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rPr>
              <a:t>Décomposition de la variance</a:t>
            </a:r>
          </a:p>
          <a:p>
            <a:endParaRPr lang="fr-FR" dirty="0"/>
          </a:p>
        </p:txBody>
      </p:sp>
      <p:sp>
        <p:nvSpPr>
          <p:cNvPr id="3" name="ZoneTexte 2">
            <a:extLst>
              <a:ext uri="{FF2B5EF4-FFF2-40B4-BE49-F238E27FC236}">
                <a16:creationId xmlns:a16="http://schemas.microsoft.com/office/drawing/2014/main" id="{053DC553-E94F-7D9F-6208-07465E7E6017}"/>
              </a:ext>
            </a:extLst>
          </p:cNvPr>
          <p:cNvSpPr txBox="1"/>
          <p:nvPr/>
        </p:nvSpPr>
        <p:spPr>
          <a:xfrm>
            <a:off x="3091912" y="1751308"/>
            <a:ext cx="184731" cy="307777"/>
          </a:xfrm>
          <a:prstGeom prst="rect">
            <a:avLst/>
          </a:prstGeom>
          <a:noFill/>
        </p:spPr>
        <p:txBody>
          <a:bodyPr wrap="none" rtlCol="0">
            <a:spAutoFit/>
          </a:bodyPr>
          <a:lstStyle/>
          <a:p>
            <a:endParaRPr lang="fr-FR" dirty="0"/>
          </a:p>
        </p:txBody>
      </p:sp>
      <p:pic>
        <p:nvPicPr>
          <p:cNvPr id="7" name="Image 6">
            <a:extLst>
              <a:ext uri="{FF2B5EF4-FFF2-40B4-BE49-F238E27FC236}">
                <a16:creationId xmlns:a16="http://schemas.microsoft.com/office/drawing/2014/main" id="{8D553959-0231-4080-A447-95E3529E9A6B}"/>
              </a:ext>
            </a:extLst>
          </p:cNvPr>
          <p:cNvPicPr>
            <a:picLocks noChangeAspect="1"/>
          </p:cNvPicPr>
          <p:nvPr/>
        </p:nvPicPr>
        <p:blipFill>
          <a:blip r:embed="rId3"/>
          <a:stretch>
            <a:fillRect/>
          </a:stretch>
        </p:blipFill>
        <p:spPr>
          <a:xfrm>
            <a:off x="0" y="1031630"/>
            <a:ext cx="9144000" cy="4111869"/>
          </a:xfrm>
          <a:prstGeom prst="rect">
            <a:avLst/>
          </a:prstGeom>
        </p:spPr>
      </p:pic>
    </p:spTree>
    <p:extLst>
      <p:ext uri="{BB962C8B-B14F-4D97-AF65-F5344CB8AC3E}">
        <p14:creationId xmlns:p14="http://schemas.microsoft.com/office/powerpoint/2010/main" val="20751745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7"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Analyse des Résultats</a:t>
            </a:r>
          </a:p>
          <a:p>
            <a:pPr algn="ctr"/>
            <a:endParaRPr lang="fr-FR" sz="2400" b="1" dirty="0"/>
          </a:p>
        </p:txBody>
      </p:sp>
      <p:sp>
        <p:nvSpPr>
          <p:cNvPr id="2" name="ZoneTexte 1">
            <a:extLst>
              <a:ext uri="{FF2B5EF4-FFF2-40B4-BE49-F238E27FC236}">
                <a16:creationId xmlns:a16="http://schemas.microsoft.com/office/drawing/2014/main" id="{2F46ECC1-6ED1-91E4-B102-C007F4616B96}"/>
              </a:ext>
            </a:extLst>
          </p:cNvPr>
          <p:cNvSpPr txBox="1"/>
          <p:nvPr/>
        </p:nvSpPr>
        <p:spPr>
          <a:xfrm>
            <a:off x="109166" y="692660"/>
            <a:ext cx="3929281"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rPr>
              <a:t>Valeurs propres et Lambda de wilks </a:t>
            </a:r>
          </a:p>
          <a:p>
            <a:endParaRPr lang="fr-FR" dirty="0"/>
          </a:p>
        </p:txBody>
      </p:sp>
      <p:pic>
        <p:nvPicPr>
          <p:cNvPr id="6" name="Image 5">
            <a:extLst>
              <a:ext uri="{FF2B5EF4-FFF2-40B4-BE49-F238E27FC236}">
                <a16:creationId xmlns:a16="http://schemas.microsoft.com/office/drawing/2014/main" id="{A43824ED-7782-D5DC-62AA-BAF70087946C}"/>
              </a:ext>
            </a:extLst>
          </p:cNvPr>
          <p:cNvPicPr>
            <a:picLocks noChangeAspect="1"/>
          </p:cNvPicPr>
          <p:nvPr/>
        </p:nvPicPr>
        <p:blipFill>
          <a:blip r:embed="rId3"/>
          <a:stretch>
            <a:fillRect/>
          </a:stretch>
        </p:blipFill>
        <p:spPr>
          <a:xfrm>
            <a:off x="0" y="1000368"/>
            <a:ext cx="9143999" cy="4143131"/>
          </a:xfrm>
          <a:prstGeom prst="rect">
            <a:avLst/>
          </a:prstGeom>
        </p:spPr>
      </p:pic>
    </p:spTree>
    <p:extLst>
      <p:ext uri="{BB962C8B-B14F-4D97-AF65-F5344CB8AC3E}">
        <p14:creationId xmlns:p14="http://schemas.microsoft.com/office/powerpoint/2010/main" val="413203992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18</a:t>
            </a:fld>
            <a:endParaRPr lang="uk-UA"/>
          </a:p>
        </p:txBody>
      </p:sp>
      <p:sp>
        <p:nvSpPr>
          <p:cNvPr id="5" name="Rounded Rectangle 1"/>
          <p:cNvSpPr/>
          <p:nvPr/>
        </p:nvSpPr>
        <p:spPr>
          <a:xfrm>
            <a:off x="-7144"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Prédiction</a:t>
            </a:r>
          </a:p>
          <a:p>
            <a:pPr algn="ctr"/>
            <a:endParaRPr lang="fr-FR" sz="2400" b="1" dirty="0"/>
          </a:p>
        </p:txBody>
      </p:sp>
      <p:sp>
        <p:nvSpPr>
          <p:cNvPr id="8" name="ZoneTexte 7">
            <a:extLst>
              <a:ext uri="{FF2B5EF4-FFF2-40B4-BE49-F238E27FC236}">
                <a16:creationId xmlns:a16="http://schemas.microsoft.com/office/drawing/2014/main" id="{C3F0A75E-FC5A-C542-02B7-CB90A8E066F2}"/>
              </a:ext>
            </a:extLst>
          </p:cNvPr>
          <p:cNvSpPr txBox="1"/>
          <p:nvPr/>
        </p:nvSpPr>
        <p:spPr>
          <a:xfrm>
            <a:off x="163252" y="669851"/>
            <a:ext cx="4583306"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cs typeface="Times New Roman" panose="02020603050405020304" pitchFamily="18" charset="0"/>
              </a:rPr>
              <a:t>Prédiction par la méthode de substitution :</a:t>
            </a:r>
          </a:p>
          <a:p>
            <a:endParaRPr lang="fr-FR" dirty="0"/>
          </a:p>
        </p:txBody>
      </p:sp>
      <p:pic>
        <p:nvPicPr>
          <p:cNvPr id="4" name="Image 3">
            <a:extLst>
              <a:ext uri="{FF2B5EF4-FFF2-40B4-BE49-F238E27FC236}">
                <a16:creationId xmlns:a16="http://schemas.microsoft.com/office/drawing/2014/main" id="{427597DF-1ADB-0521-9AC2-83DF1DBB7420}"/>
              </a:ext>
            </a:extLst>
          </p:cNvPr>
          <p:cNvPicPr>
            <a:picLocks noChangeAspect="1"/>
          </p:cNvPicPr>
          <p:nvPr/>
        </p:nvPicPr>
        <p:blipFill>
          <a:blip r:embed="rId3"/>
          <a:stretch>
            <a:fillRect/>
          </a:stretch>
        </p:blipFill>
        <p:spPr>
          <a:xfrm>
            <a:off x="0" y="1104264"/>
            <a:ext cx="9136856" cy="4039235"/>
          </a:xfrm>
          <a:prstGeom prst="rect">
            <a:avLst/>
          </a:prstGeom>
        </p:spPr>
      </p:pic>
    </p:spTree>
    <p:extLst>
      <p:ext uri="{BB962C8B-B14F-4D97-AF65-F5344CB8AC3E}">
        <p14:creationId xmlns:p14="http://schemas.microsoft.com/office/powerpoint/2010/main" val="33654531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19</a:t>
            </a:fld>
            <a:endParaRPr lang="fr-FR"/>
          </a:p>
        </p:txBody>
      </p:sp>
      <p:sp>
        <p:nvSpPr>
          <p:cNvPr id="4" name="Rounded Rectangle 1"/>
          <p:cNvSpPr/>
          <p:nvPr/>
        </p:nvSpPr>
        <p:spPr>
          <a:xfrm>
            <a:off x="-7144"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Prédiction</a:t>
            </a:r>
          </a:p>
          <a:p>
            <a:pPr algn="ctr"/>
            <a:endParaRPr lang="fr-FR" sz="2400" b="1" dirty="0"/>
          </a:p>
        </p:txBody>
      </p:sp>
      <p:sp>
        <p:nvSpPr>
          <p:cNvPr id="2" name="ZoneTexte 1">
            <a:extLst>
              <a:ext uri="{FF2B5EF4-FFF2-40B4-BE49-F238E27FC236}">
                <a16:creationId xmlns:a16="http://schemas.microsoft.com/office/drawing/2014/main" id="{5064AA3C-4567-FA1C-474E-F9CFA4E90B74}"/>
              </a:ext>
            </a:extLst>
          </p:cNvPr>
          <p:cNvSpPr txBox="1"/>
          <p:nvPr/>
        </p:nvSpPr>
        <p:spPr>
          <a:xfrm>
            <a:off x="189793" y="567267"/>
            <a:ext cx="5118709" cy="584775"/>
          </a:xfrm>
          <a:prstGeom prst="rect">
            <a:avLst/>
          </a:prstGeom>
          <a:noFill/>
        </p:spPr>
        <p:txBody>
          <a:bodyPr wrap="none" rtlCol="0">
            <a:spAutoFit/>
          </a:bodyPr>
          <a:lstStyle/>
          <a:p>
            <a:pPr marL="285750" indent="-285750">
              <a:buFont typeface="Wingdings" panose="05000000000000000000" pitchFamily="2" charset="2"/>
              <a:buChar char="v"/>
            </a:pPr>
            <a:r>
              <a:rPr lang="fr-FR" sz="1800" b="1" dirty="0">
                <a:solidFill>
                  <a:schemeClr val="tx1"/>
                </a:solidFill>
                <a:latin typeface="+mn-lt"/>
                <a:cs typeface="Times New Roman" panose="02020603050405020304" pitchFamily="18" charset="0"/>
              </a:rPr>
              <a:t>Prédiction par la méthode de validation croisée :</a:t>
            </a:r>
          </a:p>
          <a:p>
            <a:endParaRPr lang="fr-FR" dirty="0"/>
          </a:p>
        </p:txBody>
      </p:sp>
      <p:sp>
        <p:nvSpPr>
          <p:cNvPr id="7" name="ZoneTexte 6">
            <a:extLst>
              <a:ext uri="{FF2B5EF4-FFF2-40B4-BE49-F238E27FC236}">
                <a16:creationId xmlns:a16="http://schemas.microsoft.com/office/drawing/2014/main" id="{13665ECC-ACA6-3122-EBED-021D62C93143}"/>
              </a:ext>
            </a:extLst>
          </p:cNvPr>
          <p:cNvSpPr txBox="1"/>
          <p:nvPr/>
        </p:nvSpPr>
        <p:spPr>
          <a:xfrm>
            <a:off x="2987749" y="1839433"/>
            <a:ext cx="184731" cy="307777"/>
          </a:xfrm>
          <a:prstGeom prst="rect">
            <a:avLst/>
          </a:prstGeom>
          <a:noFill/>
        </p:spPr>
        <p:txBody>
          <a:bodyPr wrap="none" rtlCol="0">
            <a:spAutoFit/>
          </a:bodyPr>
          <a:lstStyle/>
          <a:p>
            <a:endParaRPr lang="fr-FR" dirty="0"/>
          </a:p>
        </p:txBody>
      </p:sp>
      <p:pic>
        <p:nvPicPr>
          <p:cNvPr id="8" name="Image 7">
            <a:extLst>
              <a:ext uri="{FF2B5EF4-FFF2-40B4-BE49-F238E27FC236}">
                <a16:creationId xmlns:a16="http://schemas.microsoft.com/office/drawing/2014/main" id="{FE3FD38B-68B1-F5B0-D61C-7CF887A5F76A}"/>
              </a:ext>
            </a:extLst>
          </p:cNvPr>
          <p:cNvPicPr>
            <a:picLocks noChangeAspect="1"/>
          </p:cNvPicPr>
          <p:nvPr/>
        </p:nvPicPr>
        <p:blipFill>
          <a:blip r:embed="rId2"/>
          <a:stretch>
            <a:fillRect/>
          </a:stretch>
        </p:blipFill>
        <p:spPr>
          <a:xfrm>
            <a:off x="0" y="944738"/>
            <a:ext cx="9136856" cy="4198761"/>
          </a:xfrm>
          <a:prstGeom prst="rect">
            <a:avLst/>
          </a:prstGeom>
        </p:spPr>
      </p:pic>
    </p:spTree>
    <p:extLst>
      <p:ext uri="{BB962C8B-B14F-4D97-AF65-F5344CB8AC3E}">
        <p14:creationId xmlns:p14="http://schemas.microsoft.com/office/powerpoint/2010/main" val="194690297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idx="12"/>
          </p:nvPr>
        </p:nvSpPr>
        <p:spPr>
          <a:xfrm>
            <a:off x="8472458" y="4683247"/>
            <a:ext cx="548700" cy="373569"/>
          </a:xfrm>
        </p:spPr>
        <p:txBody>
          <a:bodyPr/>
          <a:lstStyle/>
          <a:p>
            <a:pPr marL="0" lvl="0" indent="0" algn="r" rtl="0">
              <a:spcBef>
                <a:spcPts val="0"/>
              </a:spcBef>
              <a:spcAft>
                <a:spcPts val="0"/>
              </a:spcAft>
              <a:buNone/>
            </a:pPr>
            <a:fld id="{00000000-1234-1234-1234-123412341234}" type="slidenum">
              <a:rPr lang="uk-UA" smtClean="0"/>
              <a:t>2</a:t>
            </a:fld>
            <a:endParaRPr lang="uk-UA"/>
          </a:p>
        </p:txBody>
      </p:sp>
      <p:sp>
        <p:nvSpPr>
          <p:cNvPr id="15" name="Pie 1"/>
          <p:cNvSpPr/>
          <p:nvPr/>
        </p:nvSpPr>
        <p:spPr>
          <a:xfrm rot="16200000">
            <a:off x="-1293704" y="1461338"/>
            <a:ext cx="2587407" cy="1985749"/>
          </a:xfrm>
          <a:prstGeom prst="pie">
            <a:avLst>
              <a:gd name="adj1" fmla="val 0"/>
              <a:gd name="adj2" fmla="val 10788760"/>
            </a:avLst>
          </a:prstGeom>
          <a:ln>
            <a:solidFill>
              <a:schemeClr val="accent1">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solidFill>
                  <a:schemeClr val="tx1"/>
                </a:solidFill>
              </a:rPr>
              <a:t>p</a:t>
            </a:r>
          </a:p>
        </p:txBody>
      </p:sp>
      <p:sp>
        <p:nvSpPr>
          <p:cNvPr id="16" name="Pie 2"/>
          <p:cNvSpPr/>
          <p:nvPr/>
        </p:nvSpPr>
        <p:spPr>
          <a:xfrm rot="16200000">
            <a:off x="-2444650" y="308256"/>
            <a:ext cx="4875857" cy="4586856"/>
          </a:xfrm>
          <a:prstGeom prst="pie">
            <a:avLst>
              <a:gd name="adj1" fmla="val 0"/>
              <a:gd name="adj2" fmla="val 10802345"/>
            </a:avLst>
          </a:prstGeom>
          <a:noFill/>
          <a:ln>
            <a:solidFill>
              <a:schemeClr val="accent1">
                <a:lumMod val="75000"/>
              </a:schemeClr>
            </a:solidFill>
            <a:prstDash val="sysDot"/>
          </a:ln>
        </p:spPr>
        <p:style>
          <a:lnRef idx="2">
            <a:schemeClr val="dk1"/>
          </a:lnRef>
          <a:fillRef idx="1">
            <a:schemeClr val="lt1"/>
          </a:fillRef>
          <a:effectRef idx="0">
            <a:schemeClr val="dk1"/>
          </a:effectRef>
          <a:fontRef idx="minor">
            <a:schemeClr val="dk1"/>
          </a:fontRef>
        </p:style>
        <p:txBody>
          <a:bodyPr rtlCol="0" anchor="ctr"/>
          <a:lstStyle/>
          <a:p>
            <a:pPr algn="ctr"/>
            <a:endParaRPr lang="fr-FR">
              <a:solidFill>
                <a:schemeClr val="tx1"/>
              </a:solidFill>
            </a:endParaRPr>
          </a:p>
        </p:txBody>
      </p:sp>
      <p:sp>
        <p:nvSpPr>
          <p:cNvPr id="17" name="Oval 3"/>
          <p:cNvSpPr/>
          <p:nvPr/>
        </p:nvSpPr>
        <p:spPr>
          <a:xfrm>
            <a:off x="1680221" y="791613"/>
            <a:ext cx="423081" cy="401550"/>
          </a:xfrm>
          <a:prstGeom prst="ellipse">
            <a:avLst/>
          </a:prstGeom>
          <a:solidFill>
            <a:schemeClr val="accent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n w="0"/>
              <a:solidFill>
                <a:schemeClr val="tx1"/>
              </a:solidFill>
              <a:effectLst>
                <a:outerShdw blurRad="38100" dist="19050" dir="2700000" algn="tl" rotWithShape="0">
                  <a:schemeClr val="dk1">
                    <a:alpha val="40000"/>
                  </a:schemeClr>
                </a:outerShdw>
              </a:effectLst>
            </a:endParaRPr>
          </a:p>
        </p:txBody>
      </p:sp>
      <p:sp>
        <p:nvSpPr>
          <p:cNvPr id="18" name="Oval 4"/>
          <p:cNvSpPr/>
          <p:nvPr/>
        </p:nvSpPr>
        <p:spPr>
          <a:xfrm>
            <a:off x="1988887" y="1377759"/>
            <a:ext cx="423081" cy="373495"/>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Oval 5"/>
          <p:cNvSpPr/>
          <p:nvPr/>
        </p:nvSpPr>
        <p:spPr>
          <a:xfrm>
            <a:off x="2138223" y="1969294"/>
            <a:ext cx="423081" cy="401550"/>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Oval 6"/>
          <p:cNvSpPr/>
          <p:nvPr/>
        </p:nvSpPr>
        <p:spPr>
          <a:xfrm>
            <a:off x="1926682" y="3241175"/>
            <a:ext cx="423081" cy="401550"/>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TextBox 7"/>
          <p:cNvSpPr txBox="1"/>
          <p:nvPr/>
        </p:nvSpPr>
        <p:spPr>
          <a:xfrm>
            <a:off x="1170193" y="-63624"/>
            <a:ext cx="2624792" cy="861774"/>
          </a:xfrm>
          <a:prstGeom prst="rect">
            <a:avLst/>
          </a:prstGeom>
          <a:noFill/>
        </p:spPr>
        <p:txBody>
          <a:bodyPr wrap="square" rtlCol="0">
            <a:spAutoFit/>
          </a:bodyPr>
          <a:lstStyle/>
          <a:p>
            <a:pPr algn="ctr"/>
            <a:r>
              <a:rPr lang="fr-FR" sz="5000" dirty="0">
                <a:ln w="0"/>
                <a:solidFill>
                  <a:schemeClr val="accent1"/>
                </a:solidFill>
                <a:effectLst>
                  <a:outerShdw blurRad="38100" dist="25400" dir="5400000" algn="ctr" rotWithShape="0">
                    <a:srgbClr val="6E747A">
                      <a:alpha val="43000"/>
                    </a:srgbClr>
                  </a:outerShdw>
                </a:effectLst>
              </a:rPr>
              <a:t>PLAN</a:t>
            </a:r>
          </a:p>
        </p:txBody>
      </p:sp>
      <p:sp>
        <p:nvSpPr>
          <p:cNvPr id="23" name="Slide Number Placeholder 10"/>
          <p:cNvSpPr txBox="1">
            <a:spLocks/>
          </p:cNvSpPr>
          <p:nvPr/>
        </p:nvSpPr>
        <p:spPr>
          <a:xfrm>
            <a:off x="8610600" y="6374931"/>
            <a:ext cx="2743200" cy="346544"/>
          </a:xfrm>
          <a:prstGeom prst="rect">
            <a:avLst/>
          </a:prstGeom>
        </p:spPr>
        <p:txBody>
          <a:bodyPr spcFirstLastPara="1" vert="horz" wrap="square" lIns="91425" tIns="91425" rIns="91425" bIns="91425" rtlCol="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900" b="0" i="0" u="none" strike="noStrike" cap="none">
                <a:solidFill>
                  <a:schemeClr val="tx1">
                    <a:tint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9pPr>
          </a:lstStyle>
          <a:p>
            <a:fld id="{88711FB0-9F7E-4C16-8900-0A140EE4AA1A}" type="slidenum">
              <a:rPr lang="fr-FR" smtClean="0"/>
              <a:pPr/>
              <a:t>2</a:t>
            </a:fld>
            <a:endParaRPr lang="fr-FR"/>
          </a:p>
        </p:txBody>
      </p:sp>
      <p:sp>
        <p:nvSpPr>
          <p:cNvPr id="25" name="Oval 11"/>
          <p:cNvSpPr/>
          <p:nvPr/>
        </p:nvSpPr>
        <p:spPr>
          <a:xfrm>
            <a:off x="2119693" y="2552727"/>
            <a:ext cx="423081" cy="401550"/>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ounded Rectangle 12"/>
          <p:cNvSpPr/>
          <p:nvPr/>
        </p:nvSpPr>
        <p:spPr>
          <a:xfrm>
            <a:off x="2246551" y="743364"/>
            <a:ext cx="5993066" cy="417144"/>
          </a:xfrm>
          <a:prstGeom prst="roundRect">
            <a:avLst>
              <a:gd name="adj" fmla="val 34934"/>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200" b="1" dirty="0"/>
              <a:t>INTRODUCTION</a:t>
            </a:r>
          </a:p>
        </p:txBody>
      </p:sp>
      <p:sp>
        <p:nvSpPr>
          <p:cNvPr id="27" name="Rounded Rectangle 13"/>
          <p:cNvSpPr/>
          <p:nvPr/>
        </p:nvSpPr>
        <p:spPr>
          <a:xfrm>
            <a:off x="2563276" y="1367028"/>
            <a:ext cx="5676341" cy="392150"/>
          </a:xfrm>
          <a:prstGeom prst="roundRect">
            <a:avLst>
              <a:gd name="adj" fmla="val 39069"/>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lvl="0"/>
            <a:r>
              <a:rPr lang="fr-FR" sz="2200" b="1" dirty="0">
                <a:solidFill>
                  <a:schemeClr val="tx1"/>
                </a:solidFill>
              </a:rPr>
              <a:t>Démarche Théorique de l’AFD</a:t>
            </a:r>
          </a:p>
        </p:txBody>
      </p:sp>
      <p:sp>
        <p:nvSpPr>
          <p:cNvPr id="28" name="Rounded Rectangle 14"/>
          <p:cNvSpPr/>
          <p:nvPr/>
        </p:nvSpPr>
        <p:spPr>
          <a:xfrm>
            <a:off x="2752717" y="1966570"/>
            <a:ext cx="5486899" cy="411669"/>
          </a:xfrm>
          <a:prstGeom prst="roundRect">
            <a:avLst>
              <a:gd name="adj" fmla="val 44732"/>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lvl="0"/>
            <a:r>
              <a:rPr lang="fr-FR" sz="2200" b="1" dirty="0">
                <a:solidFill>
                  <a:schemeClr val="tx1"/>
                </a:solidFill>
              </a:rPr>
              <a:t>Présentation des données </a:t>
            </a:r>
            <a:r>
              <a:rPr lang="fr-FR" sz="2200" b="1" dirty="0" err="1">
                <a:solidFill>
                  <a:schemeClr val="tx1"/>
                </a:solidFill>
              </a:rPr>
              <a:t>penguins</a:t>
            </a:r>
            <a:r>
              <a:rPr lang="fr-FR" sz="2200" b="1" dirty="0">
                <a:solidFill>
                  <a:schemeClr val="tx1"/>
                </a:solidFill>
              </a:rPr>
              <a:t> sur R</a:t>
            </a:r>
          </a:p>
        </p:txBody>
      </p:sp>
      <p:sp>
        <p:nvSpPr>
          <p:cNvPr id="29" name="Rounded Rectangle 15"/>
          <p:cNvSpPr/>
          <p:nvPr/>
        </p:nvSpPr>
        <p:spPr>
          <a:xfrm>
            <a:off x="2723910" y="2637865"/>
            <a:ext cx="5515706" cy="382262"/>
          </a:xfrm>
          <a:prstGeom prst="roundRect">
            <a:avLst>
              <a:gd name="adj" fmla="val 50000"/>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algn="ctr"/>
            <a:endParaRPr lang="fr-FR" sz="2200" b="1" dirty="0">
              <a:solidFill>
                <a:schemeClr val="tx1"/>
              </a:solidFill>
            </a:endParaRPr>
          </a:p>
          <a:p>
            <a:r>
              <a:rPr lang="fr-FR" sz="2200" b="1" dirty="0">
                <a:solidFill>
                  <a:schemeClr val="tx1"/>
                </a:solidFill>
              </a:rPr>
              <a:t>Analyse des Résultats</a:t>
            </a:r>
          </a:p>
          <a:p>
            <a:endParaRPr lang="fr-FR" sz="2200" b="1" dirty="0"/>
          </a:p>
        </p:txBody>
      </p:sp>
      <p:sp>
        <p:nvSpPr>
          <p:cNvPr id="30" name="Rounded Rectangle 16"/>
          <p:cNvSpPr/>
          <p:nvPr/>
        </p:nvSpPr>
        <p:spPr>
          <a:xfrm>
            <a:off x="2580090" y="3279754"/>
            <a:ext cx="5630720" cy="404363"/>
          </a:xfrm>
          <a:prstGeom prst="roundRect">
            <a:avLst>
              <a:gd name="adj" fmla="val 33417"/>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pPr lvl="0"/>
            <a:r>
              <a:rPr lang="fr-FR" sz="2200" b="1" dirty="0">
                <a:solidFill>
                  <a:schemeClr val="tx1"/>
                </a:solidFill>
              </a:rPr>
              <a:t>Prédiction</a:t>
            </a:r>
          </a:p>
        </p:txBody>
      </p:sp>
      <p:sp>
        <p:nvSpPr>
          <p:cNvPr id="34" name="Rounded Rectangle 16"/>
          <p:cNvSpPr/>
          <p:nvPr/>
        </p:nvSpPr>
        <p:spPr>
          <a:xfrm>
            <a:off x="2215543" y="4038219"/>
            <a:ext cx="6024073" cy="361917"/>
          </a:xfrm>
          <a:prstGeom prst="roundRect">
            <a:avLst>
              <a:gd name="adj" fmla="val 49431"/>
            </a:avLst>
          </a:prstGeom>
          <a:solidFill>
            <a:schemeClr val="bg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lnRef>
          <a:fillRef idx="1">
            <a:schemeClr val="lt1"/>
          </a:fillRef>
          <a:effectRef idx="0">
            <a:schemeClr val="accent1"/>
          </a:effectRef>
          <a:fontRef idx="minor">
            <a:schemeClr val="dk1"/>
          </a:fontRef>
        </p:style>
        <p:txBody>
          <a:bodyPr rtlCol="0" anchor="ctr"/>
          <a:lstStyle/>
          <a:p>
            <a:r>
              <a:rPr lang="fr-FR" sz="2000" b="1" dirty="0"/>
              <a:t>CONCLUSION</a:t>
            </a:r>
          </a:p>
        </p:txBody>
      </p:sp>
      <p:sp>
        <p:nvSpPr>
          <p:cNvPr id="37" name="Oval 6"/>
          <p:cNvSpPr/>
          <p:nvPr/>
        </p:nvSpPr>
        <p:spPr>
          <a:xfrm>
            <a:off x="1565806" y="3957864"/>
            <a:ext cx="423081" cy="401550"/>
          </a:xfrm>
          <a:prstGeom prst="ellipse">
            <a:avLst/>
          </a:prstGeom>
          <a:solidFill>
            <a:srgbClr val="00B0F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32463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arn(inVertical)">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barn(inVertical)">
                                      <p:cBhvr>
                                        <p:cTn id="23" dur="500"/>
                                        <p:tgtEl>
                                          <p:spTgt spid="19"/>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barn(inVertical)">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arn(inVertical)">
                                      <p:cBhvr>
                                        <p:cTn id="31" dur="500"/>
                                        <p:tgtEl>
                                          <p:spTgt spid="2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arn(inVertic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barn(inVertical)">
                                      <p:cBhvr>
                                        <p:cTn id="47" dur="500"/>
                                        <p:tgtEl>
                                          <p:spTgt spid="37"/>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barn(inVertical)">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5" grpId="0" animBg="1"/>
      <p:bldP spid="26" grpId="0" animBg="1"/>
      <p:bldP spid="27" grpId="0" animBg="1"/>
      <p:bldP spid="28" grpId="0" animBg="1"/>
      <p:bldP spid="29" grpId="0" animBg="1"/>
      <p:bldP spid="30" grpId="0" animBg="1"/>
      <p:bldP spid="34"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20</a:t>
            </a:fld>
            <a:endParaRPr lang="uk-UA"/>
          </a:p>
        </p:txBody>
      </p:sp>
      <p:sp>
        <p:nvSpPr>
          <p:cNvPr id="7"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b="1" dirty="0">
              <a:solidFill>
                <a:schemeClr val="bg1"/>
              </a:solidFill>
              <a:latin typeface="Arial Black" panose="020B0A04020102020204" pitchFamily="34" charset="0"/>
            </a:endParaRPr>
          </a:p>
          <a:p>
            <a:pPr algn="ctr"/>
            <a:r>
              <a:rPr lang="fr-FR" sz="2400" b="1" dirty="0">
                <a:solidFill>
                  <a:schemeClr val="bg1"/>
                </a:solidFill>
                <a:latin typeface="Arial Black" panose="020B0A04020102020204" pitchFamily="34" charset="0"/>
              </a:rPr>
              <a:t>Conclusion</a:t>
            </a:r>
          </a:p>
          <a:p>
            <a:pPr algn="ctr"/>
            <a:endParaRPr lang="fr-FR" sz="2400" b="1" dirty="0"/>
          </a:p>
        </p:txBody>
      </p:sp>
      <p:sp>
        <p:nvSpPr>
          <p:cNvPr id="4" name="ZoneTexte 3">
            <a:extLst>
              <a:ext uri="{FF2B5EF4-FFF2-40B4-BE49-F238E27FC236}">
                <a16:creationId xmlns:a16="http://schemas.microsoft.com/office/drawing/2014/main" id="{5AB52E44-680D-720B-2BC9-73913F37913A}"/>
              </a:ext>
            </a:extLst>
          </p:cNvPr>
          <p:cNvSpPr txBox="1"/>
          <p:nvPr/>
        </p:nvSpPr>
        <p:spPr>
          <a:xfrm>
            <a:off x="0" y="854346"/>
            <a:ext cx="9021158" cy="2308324"/>
          </a:xfrm>
          <a:prstGeom prst="rect">
            <a:avLst/>
          </a:prstGeom>
          <a:noFill/>
        </p:spPr>
        <p:txBody>
          <a:bodyPr wrap="square" rtlCol="0">
            <a:spAutoFit/>
          </a:bodyPr>
          <a:lstStyle/>
          <a:p>
            <a:r>
              <a:rPr lang="fr-FR" sz="1800" dirty="0">
                <a:solidFill>
                  <a:schemeClr val="tx1"/>
                </a:solidFill>
                <a:latin typeface="+mn-lt"/>
              </a:rPr>
              <a:t>L'Analyse Factorielle Discriminante (AFD) est une méthode efficace pour séparer des groupes prédéfinis en exploitant les relations entre les variables. Dans notre étude, nous avons identifié les variables les plus discriminantes et validé la robustesse du modèle. Les résultats montrent que l'AFD est performante pour classifier les individus selon leurs caractéristiques.</a:t>
            </a:r>
          </a:p>
          <a:p>
            <a:endParaRPr lang="fr-FR" sz="1800" dirty="0">
              <a:solidFill>
                <a:schemeClr val="tx1"/>
              </a:solidFill>
              <a:latin typeface="+mn-lt"/>
            </a:endParaRPr>
          </a:p>
          <a:p>
            <a:r>
              <a:rPr lang="fr-FR" sz="1800" dirty="0">
                <a:solidFill>
                  <a:schemeClr val="tx1"/>
                </a:solidFill>
                <a:latin typeface="+mn-lt"/>
              </a:rPr>
              <a:t> Pour aller plus loin, des approches complémentaires comme l'analyse discriminante décisionnelle ou les modèles d'apprentissage automatique pourraient améliorer la précision des prédictions et adapter les règles de classification aux spécificités des données.</a:t>
            </a:r>
          </a:p>
        </p:txBody>
      </p:sp>
    </p:spTree>
    <p:extLst>
      <p:ext uri="{BB962C8B-B14F-4D97-AF65-F5344CB8AC3E}">
        <p14:creationId xmlns:p14="http://schemas.microsoft.com/office/powerpoint/2010/main" val="25716609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ircle(in)">
                                      <p:cBhvr>
                                        <p:cTn id="1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21</a:t>
            </a:fld>
            <a:endParaRPr lang="uk-UA"/>
          </a:p>
        </p:txBody>
      </p:sp>
      <p:sp>
        <p:nvSpPr>
          <p:cNvPr id="2" name="Parchemin horizontal 1"/>
          <p:cNvSpPr/>
          <p:nvPr/>
        </p:nvSpPr>
        <p:spPr>
          <a:xfrm flipH="1" flipV="1">
            <a:off x="1396999" y="1697970"/>
            <a:ext cx="6299197" cy="1663699"/>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ZoneTexte 4"/>
          <p:cNvSpPr txBox="1"/>
          <p:nvPr/>
        </p:nvSpPr>
        <p:spPr>
          <a:xfrm>
            <a:off x="1686439" y="1976674"/>
            <a:ext cx="5486400" cy="954107"/>
          </a:xfrm>
          <a:prstGeom prst="rect">
            <a:avLst/>
          </a:prstGeom>
          <a:noFill/>
        </p:spPr>
        <p:txBody>
          <a:bodyPr wrap="square" rtlCol="0">
            <a:spAutoFit/>
          </a:bodyPr>
          <a:lstStyle/>
          <a:p>
            <a:pPr lvl="0" algn="ctr"/>
            <a:r>
              <a:rPr lang="fr-FR" sz="2800" dirty="0">
                <a:latin typeface="Wide Latin" panose="020A0A07050505020404" pitchFamily="18" charset="0"/>
              </a:rPr>
              <a:t>Merci de votre aimable attention</a:t>
            </a:r>
            <a:r>
              <a:rPr lang="fr-FR" sz="2800" dirty="0"/>
              <a:t>!</a:t>
            </a:r>
            <a:endParaRPr lang="en-US" sz="2800" dirty="0"/>
          </a:p>
        </p:txBody>
      </p:sp>
    </p:spTree>
    <p:extLst>
      <p:ext uri="{BB962C8B-B14F-4D97-AF65-F5344CB8AC3E}">
        <p14:creationId xmlns:p14="http://schemas.microsoft.com/office/powerpoint/2010/main" val="14790668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3</a:t>
            </a:fld>
            <a:endParaRPr lang="uk-UA"/>
          </a:p>
        </p:txBody>
      </p:sp>
      <p:sp>
        <p:nvSpPr>
          <p:cNvPr id="10"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fr-SN" sz="2400" b="1" dirty="0">
                <a:solidFill>
                  <a:schemeClr val="bg1"/>
                </a:solidFill>
              </a:rPr>
              <a:t>Introduction</a:t>
            </a:r>
            <a:endParaRPr lang="fr-FR" sz="2400" b="1" dirty="0">
              <a:solidFill>
                <a:schemeClr val="bg1"/>
              </a:solidFill>
            </a:endParaRPr>
          </a:p>
        </p:txBody>
      </p:sp>
      <p:sp>
        <p:nvSpPr>
          <p:cNvPr id="2" name="ZoneTexte 1">
            <a:extLst>
              <a:ext uri="{FF2B5EF4-FFF2-40B4-BE49-F238E27FC236}">
                <a16:creationId xmlns:a16="http://schemas.microsoft.com/office/drawing/2014/main" id="{5F94C93D-49D0-7F65-A478-18BD92924D6B}"/>
              </a:ext>
            </a:extLst>
          </p:cNvPr>
          <p:cNvSpPr txBox="1"/>
          <p:nvPr/>
        </p:nvSpPr>
        <p:spPr>
          <a:xfrm>
            <a:off x="78846" y="760621"/>
            <a:ext cx="7174523" cy="430887"/>
          </a:xfrm>
          <a:prstGeom prst="rect">
            <a:avLst/>
          </a:prstGeom>
          <a:noFill/>
        </p:spPr>
        <p:txBody>
          <a:bodyPr wrap="square" rtlCol="0">
            <a:spAutoFit/>
          </a:bodyPr>
          <a:lstStyle/>
          <a:p>
            <a:r>
              <a:rPr lang="fr-FR" sz="2200" b="1" u="sng" dirty="0">
                <a:solidFill>
                  <a:schemeClr val="tx1"/>
                </a:solidFill>
                <a:latin typeface="+mn-lt"/>
              </a:rPr>
              <a:t>Définition de l’analyse discriminante </a:t>
            </a:r>
            <a:r>
              <a:rPr lang="fr-FR" sz="2200" u="sng" dirty="0">
                <a:solidFill>
                  <a:schemeClr val="tx1"/>
                </a:solidFill>
                <a:latin typeface="+mn-lt"/>
              </a:rPr>
              <a:t>: </a:t>
            </a:r>
          </a:p>
        </p:txBody>
      </p:sp>
      <p:sp>
        <p:nvSpPr>
          <p:cNvPr id="4" name="ZoneTexte 3">
            <a:extLst>
              <a:ext uri="{FF2B5EF4-FFF2-40B4-BE49-F238E27FC236}">
                <a16:creationId xmlns:a16="http://schemas.microsoft.com/office/drawing/2014/main" id="{0B6242C3-CCBF-F17C-4C43-CD20094A9249}"/>
              </a:ext>
            </a:extLst>
          </p:cNvPr>
          <p:cNvSpPr txBox="1"/>
          <p:nvPr/>
        </p:nvSpPr>
        <p:spPr>
          <a:xfrm>
            <a:off x="4114800" y="2097958"/>
            <a:ext cx="914400" cy="914400"/>
          </a:xfrm>
          <a:prstGeom prst="rect">
            <a:avLst/>
          </a:prstGeom>
          <a:noFill/>
        </p:spPr>
        <p:txBody>
          <a:bodyPr wrap="square" rtlCol="0">
            <a:spAutoFit/>
          </a:bodyPr>
          <a:lstStyle/>
          <a:p>
            <a:endParaRPr lang="fr-FR" dirty="0"/>
          </a:p>
        </p:txBody>
      </p:sp>
      <p:sp>
        <p:nvSpPr>
          <p:cNvPr id="5" name="ZoneTexte 4">
            <a:extLst>
              <a:ext uri="{FF2B5EF4-FFF2-40B4-BE49-F238E27FC236}">
                <a16:creationId xmlns:a16="http://schemas.microsoft.com/office/drawing/2014/main" id="{7C67E0F6-73DE-B220-F0BD-D77B319B8D6E}"/>
              </a:ext>
            </a:extLst>
          </p:cNvPr>
          <p:cNvSpPr txBox="1"/>
          <p:nvPr/>
        </p:nvSpPr>
        <p:spPr>
          <a:xfrm>
            <a:off x="1865671" y="2713703"/>
            <a:ext cx="184731" cy="307777"/>
          </a:xfrm>
          <a:prstGeom prst="rect">
            <a:avLst/>
          </a:prstGeom>
          <a:noFill/>
        </p:spPr>
        <p:txBody>
          <a:bodyPr wrap="none" rtlCol="0">
            <a:spAutoFit/>
          </a:bodyPr>
          <a:lstStyle/>
          <a:p>
            <a:endParaRPr lang="fr-FR" dirty="0"/>
          </a:p>
        </p:txBody>
      </p:sp>
      <p:sp>
        <p:nvSpPr>
          <p:cNvPr id="7" name="ZoneTexte 6">
            <a:extLst>
              <a:ext uri="{FF2B5EF4-FFF2-40B4-BE49-F238E27FC236}">
                <a16:creationId xmlns:a16="http://schemas.microsoft.com/office/drawing/2014/main" id="{52CF47F2-6FA6-C3A6-3326-99791945E9D1}"/>
              </a:ext>
            </a:extLst>
          </p:cNvPr>
          <p:cNvSpPr txBox="1"/>
          <p:nvPr/>
        </p:nvSpPr>
        <p:spPr>
          <a:xfrm>
            <a:off x="78846" y="1798654"/>
            <a:ext cx="8037399" cy="461665"/>
          </a:xfrm>
          <a:prstGeom prst="rect">
            <a:avLst/>
          </a:prstGeom>
          <a:noFill/>
        </p:spPr>
        <p:txBody>
          <a:bodyPr wrap="square" rtlCol="0">
            <a:spAutoFit/>
          </a:bodyPr>
          <a:lstStyle/>
          <a:p>
            <a:pPr algn="just"/>
            <a:endParaRPr lang="fr-FR" sz="2400" b="1" dirty="0">
              <a:solidFill>
                <a:schemeClr val="tx1"/>
              </a:solidFill>
              <a:latin typeface="Arial Narrow" panose="020B0606020202030204" pitchFamily="34" charset="0"/>
            </a:endParaRPr>
          </a:p>
        </p:txBody>
      </p:sp>
      <p:sp>
        <p:nvSpPr>
          <p:cNvPr id="6" name="ZoneTexte 5">
            <a:extLst>
              <a:ext uri="{FF2B5EF4-FFF2-40B4-BE49-F238E27FC236}">
                <a16:creationId xmlns:a16="http://schemas.microsoft.com/office/drawing/2014/main" id="{2888A32A-1D03-F7EB-8AE4-27CCD5DBDF09}"/>
              </a:ext>
            </a:extLst>
          </p:cNvPr>
          <p:cNvSpPr txBox="1"/>
          <p:nvPr/>
        </p:nvSpPr>
        <p:spPr>
          <a:xfrm rot="10800000" flipH="1" flipV="1">
            <a:off x="122841" y="1521655"/>
            <a:ext cx="6940626" cy="1477328"/>
          </a:xfrm>
          <a:prstGeom prst="rect">
            <a:avLst/>
          </a:prstGeom>
          <a:noFill/>
        </p:spPr>
        <p:txBody>
          <a:bodyPr wrap="square" rtlCol="0">
            <a:spAutoFit/>
          </a:bodyPr>
          <a:lstStyle/>
          <a:p>
            <a:r>
              <a:rPr lang="fr-FR"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L'</a:t>
            </a:r>
            <a:r>
              <a:rPr lang="fr-FR" sz="1800" b="1"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analyse discriminante</a:t>
            </a:r>
            <a:r>
              <a:rPr lang="fr-FR" sz="1800" dirty="0">
                <a:solidFill>
                  <a:srgbClr val="404040"/>
                </a:solidFill>
                <a:effectLst/>
                <a:latin typeface="Calibri" panose="020F0502020204030204" pitchFamily="34" charset="0"/>
                <a:ea typeface="Calibri" panose="020F0502020204030204" pitchFamily="34" charset="0"/>
                <a:cs typeface="Times New Roman" panose="02020603050405020304" pitchFamily="18" charset="0"/>
              </a:rPr>
              <a:t> est une famille de méthodes statistiques qui jouent un rôle central dans la classification supervisée. Leur objectif est de déterminer les caractéristiques permettant de séparer des groupes prédéfinis d'individus et de classer de nouvelles observations dans ces groupes. </a:t>
            </a:r>
            <a:endParaRPr lang="fr-FR" dirty="0"/>
          </a:p>
        </p:txBody>
      </p:sp>
      <p:sp>
        <p:nvSpPr>
          <p:cNvPr id="8" name="ZoneTexte 7">
            <a:extLst>
              <a:ext uri="{FF2B5EF4-FFF2-40B4-BE49-F238E27FC236}">
                <a16:creationId xmlns:a16="http://schemas.microsoft.com/office/drawing/2014/main" id="{B72F6ACD-3BEB-D003-794F-EF4687156987}"/>
              </a:ext>
            </a:extLst>
          </p:cNvPr>
          <p:cNvSpPr txBox="1"/>
          <p:nvPr/>
        </p:nvSpPr>
        <p:spPr>
          <a:xfrm>
            <a:off x="100222" y="3676092"/>
            <a:ext cx="8646586" cy="369332"/>
          </a:xfrm>
          <a:prstGeom prst="rect">
            <a:avLst/>
          </a:prstGeom>
          <a:noFill/>
        </p:spPr>
        <p:txBody>
          <a:bodyPr wrap="square" rtlCol="0">
            <a:spAutoFit/>
          </a:bodyPr>
          <a:lstStyle/>
          <a:p>
            <a:pPr marL="285750" indent="-285750">
              <a:buFont typeface="Wingdings" panose="05000000000000000000" pitchFamily="2" charset="2"/>
              <a:buChar char="v"/>
            </a:pPr>
            <a:r>
              <a:rPr lang="fr-FR" sz="1800" dirty="0">
                <a:solidFill>
                  <a:schemeClr val="tx1"/>
                </a:solidFill>
                <a:latin typeface="+mn-lt"/>
                <a:cs typeface="Times New Roman" panose="02020603050405020304" pitchFamily="18" charset="0"/>
              </a:rPr>
              <a:t>L’approche descriptive ou explicative ou encore analyse factorielle discriminante(AFD)</a:t>
            </a:r>
          </a:p>
        </p:txBody>
      </p:sp>
      <p:sp>
        <p:nvSpPr>
          <p:cNvPr id="9" name="ZoneTexte 8">
            <a:extLst>
              <a:ext uri="{FF2B5EF4-FFF2-40B4-BE49-F238E27FC236}">
                <a16:creationId xmlns:a16="http://schemas.microsoft.com/office/drawing/2014/main" id="{148370D8-0616-4175-E576-08E2F67821B0}"/>
              </a:ext>
            </a:extLst>
          </p:cNvPr>
          <p:cNvSpPr txBox="1"/>
          <p:nvPr/>
        </p:nvSpPr>
        <p:spPr>
          <a:xfrm>
            <a:off x="275422" y="3275983"/>
            <a:ext cx="2839239" cy="584775"/>
          </a:xfrm>
          <a:prstGeom prst="rect">
            <a:avLst/>
          </a:prstGeom>
          <a:noFill/>
        </p:spPr>
        <p:txBody>
          <a:bodyPr wrap="none" rtlCol="0">
            <a:spAutoFit/>
          </a:bodyPr>
          <a:lstStyle/>
          <a:p>
            <a:r>
              <a:rPr lang="fr-FR" sz="1800" b="1" u="sng" dirty="0">
                <a:solidFill>
                  <a:schemeClr val="tx1"/>
                </a:solidFill>
                <a:latin typeface="+mn-lt"/>
                <a:cs typeface="Times New Roman" panose="02020603050405020304" pitchFamily="18" charset="0"/>
              </a:rPr>
              <a:t>Elle utilise deux approches :</a:t>
            </a:r>
          </a:p>
          <a:p>
            <a:endParaRPr lang="fr-FR" dirty="0"/>
          </a:p>
        </p:txBody>
      </p:sp>
      <p:sp>
        <p:nvSpPr>
          <p:cNvPr id="11" name="ZoneTexte 10">
            <a:extLst>
              <a:ext uri="{FF2B5EF4-FFF2-40B4-BE49-F238E27FC236}">
                <a16:creationId xmlns:a16="http://schemas.microsoft.com/office/drawing/2014/main" id="{A2EA5753-F3CF-54CA-1DC4-8BD81FF7D14A}"/>
              </a:ext>
            </a:extLst>
          </p:cNvPr>
          <p:cNvSpPr txBox="1"/>
          <p:nvPr/>
        </p:nvSpPr>
        <p:spPr>
          <a:xfrm>
            <a:off x="122841" y="3938695"/>
            <a:ext cx="8646586" cy="46487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800" dirty="0">
                <a:solidFill>
                  <a:schemeClr val="tx1"/>
                </a:solidFill>
                <a:latin typeface="+mn-lt"/>
                <a:cs typeface="Times New Roman" panose="02020603050405020304" pitchFamily="18" charset="0"/>
              </a:rPr>
              <a:t> L’approche prédictive ou décisionnelle.</a:t>
            </a:r>
          </a:p>
        </p:txBody>
      </p:sp>
    </p:spTree>
    <p:extLst>
      <p:ext uri="{BB962C8B-B14F-4D97-AF65-F5344CB8AC3E}">
        <p14:creationId xmlns:p14="http://schemas.microsoft.com/office/powerpoint/2010/main" val="113701582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P spid="6"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C6AC7339-616D-AA4A-85C9-9B831DB2F417}"/>
              </a:ext>
            </a:extLst>
          </p:cNvPr>
          <p:cNvSpPr>
            <a:spLocks noGrp="1"/>
          </p:cNvSpPr>
          <p:nvPr>
            <p:ph type="body" idx="1"/>
          </p:nvPr>
        </p:nvSpPr>
        <p:spPr>
          <a:xfrm>
            <a:off x="0" y="614720"/>
            <a:ext cx="9144000" cy="484035"/>
          </a:xfrm>
        </p:spPr>
        <p:txBody>
          <a:bodyPr/>
          <a:lstStyle/>
          <a:p>
            <a:pPr>
              <a:buFont typeface="Arial" panose="020B0604020202020204" pitchFamily="34" charset="0"/>
              <a:buChar char="•"/>
            </a:pPr>
            <a:r>
              <a:rPr lang="fr-FR" sz="1800" b="1" dirty="0"/>
              <a:t>L’analyse discriminante est utilisée dans nombreux domaines : </a:t>
            </a:r>
          </a:p>
          <a:p>
            <a:endParaRPr lang="fr-FR" sz="2000" dirty="0">
              <a:solidFill>
                <a:schemeClr val="bg1"/>
              </a:solidFill>
              <a:latin typeface="Arial Narrow" panose="020B0606020202030204" pitchFamily="34" charset="0"/>
            </a:endParaRPr>
          </a:p>
          <a:p>
            <a:pPr marL="114300" indent="0">
              <a:buNone/>
            </a:pPr>
            <a:endParaRPr lang="fr-FR" dirty="0"/>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4</a:t>
            </a:fld>
            <a:endParaRPr lang="uk-UA"/>
          </a:p>
        </p:txBody>
      </p:sp>
      <p:sp>
        <p:nvSpPr>
          <p:cNvPr id="8"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r>
              <a:rPr lang="fr-SN" sz="2400" b="1" dirty="0">
                <a:solidFill>
                  <a:schemeClr val="bg1"/>
                </a:solidFill>
              </a:rPr>
              <a:t>Introduction</a:t>
            </a:r>
            <a:endParaRPr lang="fr-FR" sz="2400" b="1" dirty="0">
              <a:solidFill>
                <a:schemeClr val="bg1"/>
              </a:solidFill>
            </a:endParaRPr>
          </a:p>
        </p:txBody>
      </p:sp>
      <p:sp>
        <p:nvSpPr>
          <p:cNvPr id="2" name="ZoneTexte 1">
            <a:extLst>
              <a:ext uri="{FF2B5EF4-FFF2-40B4-BE49-F238E27FC236}">
                <a16:creationId xmlns:a16="http://schemas.microsoft.com/office/drawing/2014/main" id="{3D9C3E49-97CC-BC29-C1A9-8783C54F1B72}"/>
              </a:ext>
            </a:extLst>
          </p:cNvPr>
          <p:cNvSpPr txBox="1"/>
          <p:nvPr/>
        </p:nvSpPr>
        <p:spPr>
          <a:xfrm>
            <a:off x="489098" y="1146208"/>
            <a:ext cx="454010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fr-FR" dirty="0"/>
              <a:t>MEDECINE</a:t>
            </a:r>
          </a:p>
        </p:txBody>
      </p:sp>
      <p:sp>
        <p:nvSpPr>
          <p:cNvPr id="5" name="ZoneTexte 4">
            <a:extLst>
              <a:ext uri="{FF2B5EF4-FFF2-40B4-BE49-F238E27FC236}">
                <a16:creationId xmlns:a16="http://schemas.microsoft.com/office/drawing/2014/main" id="{450BF8BF-6103-FB1F-2B47-82FCF29F7353}"/>
              </a:ext>
            </a:extLst>
          </p:cNvPr>
          <p:cNvSpPr txBox="1"/>
          <p:nvPr/>
        </p:nvSpPr>
        <p:spPr>
          <a:xfrm>
            <a:off x="4114800" y="2094614"/>
            <a:ext cx="914400" cy="914400"/>
          </a:xfrm>
          <a:prstGeom prst="rect">
            <a:avLst/>
          </a:prstGeom>
          <a:noFill/>
        </p:spPr>
        <p:txBody>
          <a:bodyPr wrap="square" rtlCol="0">
            <a:spAutoFit/>
          </a:bodyPr>
          <a:lstStyle/>
          <a:p>
            <a:endParaRPr lang="fr-FR" dirty="0"/>
          </a:p>
        </p:txBody>
      </p:sp>
      <p:sp>
        <p:nvSpPr>
          <p:cNvPr id="6" name="ZoneTexte 5">
            <a:extLst>
              <a:ext uri="{FF2B5EF4-FFF2-40B4-BE49-F238E27FC236}">
                <a16:creationId xmlns:a16="http://schemas.microsoft.com/office/drawing/2014/main" id="{AC9CEE78-0B66-D644-65AF-4CEED9C5EC69}"/>
              </a:ext>
            </a:extLst>
          </p:cNvPr>
          <p:cNvSpPr txBox="1"/>
          <p:nvPr/>
        </p:nvSpPr>
        <p:spPr>
          <a:xfrm>
            <a:off x="457200" y="3212681"/>
            <a:ext cx="7899991" cy="1600438"/>
          </a:xfrm>
          <a:prstGeom prst="rect">
            <a:avLst/>
          </a:prstGeom>
          <a:noFill/>
        </p:spPr>
        <p:txBody>
          <a:bodyPr wrap="square" rtlCol="0">
            <a:spAutoFit/>
          </a:bodyPr>
          <a:lstStyle/>
          <a:p>
            <a:r>
              <a:rPr lang="fr-FR" sz="1400" dirty="0">
                <a:solidFill>
                  <a:schemeClr val="tx1"/>
                </a:solidFill>
                <a:latin typeface="+mn-lt"/>
              </a:rPr>
              <a:t>l’analyse factorielle discriminante (ou canonical discriminant </a:t>
            </a:r>
            <a:r>
              <a:rPr lang="fr-FR" sz="1400" dirty="0" err="1">
                <a:solidFill>
                  <a:schemeClr val="tx1"/>
                </a:solidFill>
                <a:latin typeface="+mn-lt"/>
              </a:rPr>
              <a:t>analysis</a:t>
            </a:r>
            <a:r>
              <a:rPr lang="fr-FR" sz="1400" dirty="0">
                <a:solidFill>
                  <a:schemeClr val="tx1"/>
                </a:solidFill>
                <a:latin typeface="+mn-lt"/>
              </a:rPr>
              <a:t> en anglais) a pour but de mettre en évidence les différences entre les groupes (ou classes). Elle cherche en premier temps à trouver les variables ou combinaison linéaires de variables les plus pertinentes pour séparer les groupes ; puis à définir une règle d’affectation géométrique base sur la distance entre les individus et les centres de gravité des différents groupes.</a:t>
            </a:r>
          </a:p>
          <a:p>
            <a:endParaRPr lang="fr-FR" sz="1400" dirty="0">
              <a:solidFill>
                <a:schemeClr val="accent4">
                  <a:lumMod val="75000"/>
                </a:schemeClr>
              </a:solidFill>
              <a:latin typeface="Arial Black" panose="020B0A04020102020204" pitchFamily="34" charset="0"/>
            </a:endParaRPr>
          </a:p>
          <a:p>
            <a:endParaRPr lang="fr-FR" dirty="0"/>
          </a:p>
        </p:txBody>
      </p:sp>
      <p:sp>
        <p:nvSpPr>
          <p:cNvPr id="7" name="ZoneTexte 6">
            <a:extLst>
              <a:ext uri="{FF2B5EF4-FFF2-40B4-BE49-F238E27FC236}">
                <a16:creationId xmlns:a16="http://schemas.microsoft.com/office/drawing/2014/main" id="{FCF654F1-F2EF-86F1-CC74-86119B1A54C5}"/>
              </a:ext>
            </a:extLst>
          </p:cNvPr>
          <p:cNvSpPr txBox="1"/>
          <p:nvPr/>
        </p:nvSpPr>
        <p:spPr>
          <a:xfrm>
            <a:off x="489098" y="1476190"/>
            <a:ext cx="4540102" cy="45634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fr-FR" dirty="0"/>
              <a:t>FINANCE</a:t>
            </a:r>
          </a:p>
        </p:txBody>
      </p:sp>
      <p:sp>
        <p:nvSpPr>
          <p:cNvPr id="9" name="ZoneTexte 8">
            <a:extLst>
              <a:ext uri="{FF2B5EF4-FFF2-40B4-BE49-F238E27FC236}">
                <a16:creationId xmlns:a16="http://schemas.microsoft.com/office/drawing/2014/main" id="{0FCE7CEC-3793-E2EC-3801-06796C0F3297}"/>
              </a:ext>
            </a:extLst>
          </p:cNvPr>
          <p:cNvSpPr txBox="1"/>
          <p:nvPr/>
        </p:nvSpPr>
        <p:spPr>
          <a:xfrm>
            <a:off x="489098" y="1973946"/>
            <a:ext cx="4540102" cy="37555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fr-FR" dirty="0"/>
              <a:t>BIOLOGIE</a:t>
            </a:r>
          </a:p>
        </p:txBody>
      </p:sp>
      <p:sp>
        <p:nvSpPr>
          <p:cNvPr id="10" name="ZoneTexte 9">
            <a:extLst>
              <a:ext uri="{FF2B5EF4-FFF2-40B4-BE49-F238E27FC236}">
                <a16:creationId xmlns:a16="http://schemas.microsoft.com/office/drawing/2014/main" id="{D04DC50D-0E57-593B-2025-3B8A49FAB624}"/>
              </a:ext>
            </a:extLst>
          </p:cNvPr>
          <p:cNvSpPr txBox="1"/>
          <p:nvPr/>
        </p:nvSpPr>
        <p:spPr>
          <a:xfrm>
            <a:off x="243349" y="2875052"/>
            <a:ext cx="4698722" cy="584775"/>
          </a:xfrm>
          <a:prstGeom prst="rect">
            <a:avLst/>
          </a:prstGeom>
          <a:noFill/>
        </p:spPr>
        <p:txBody>
          <a:bodyPr wrap="none" rtlCol="0">
            <a:spAutoFit/>
          </a:bodyPr>
          <a:lstStyle/>
          <a:p>
            <a:pPr marL="285750" indent="-285750">
              <a:buFont typeface="Arial" panose="020B0604020202020204" pitchFamily="34" charset="0"/>
              <a:buChar char="•"/>
            </a:pPr>
            <a:r>
              <a:rPr lang="fr-FR" sz="1800" b="1" dirty="0">
                <a:solidFill>
                  <a:schemeClr val="tx1"/>
                </a:solidFill>
                <a:latin typeface="+mn-lt"/>
              </a:rPr>
              <a:t>Définition analyse factorielle discriminante :</a:t>
            </a:r>
          </a:p>
          <a:p>
            <a:endParaRPr lang="fr-FR" dirty="0"/>
          </a:p>
        </p:txBody>
      </p:sp>
    </p:spTree>
    <p:extLst>
      <p:ext uri="{BB962C8B-B14F-4D97-AF65-F5344CB8AC3E}">
        <p14:creationId xmlns:p14="http://schemas.microsoft.com/office/powerpoint/2010/main" val="35717789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500" fill="hold"/>
                                        <p:tgtEl>
                                          <p:spTgt spid="10"/>
                                        </p:tgtEl>
                                        <p:attrNameLst>
                                          <p:attrName>ppt_x</p:attrName>
                                        </p:attrNameLst>
                                      </p:cBhvr>
                                      <p:tavLst>
                                        <p:tav tm="0">
                                          <p:val>
                                            <p:strVal val="1+#ppt_w/2"/>
                                          </p:val>
                                        </p:tav>
                                        <p:tav tm="100000">
                                          <p:val>
                                            <p:strVal val="#ppt_x"/>
                                          </p:val>
                                        </p:tav>
                                      </p:tavLst>
                                    </p:anim>
                                    <p:anim calcmode="lin" valueType="num">
                                      <p:cBhvr additive="base">
                                        <p:cTn id="3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circle(in)">
                                      <p:cBhvr>
                                        <p:cTn id="4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2" grpId="0"/>
      <p:bldP spid="6" grpId="0"/>
      <p:bldP spid="7"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Espace réservé du numéro de diapositive 27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uk-UA" smtClean="0"/>
              <a:t>5</a:t>
            </a:fld>
            <a:endParaRPr lang="uk-UA"/>
          </a:p>
        </p:txBody>
      </p:sp>
      <p:sp>
        <p:nvSpPr>
          <p:cNvPr id="274"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marL="114300" indent="0" algn="ctr">
              <a:buNone/>
            </a:pPr>
            <a:r>
              <a:rPr lang="fr-FR" sz="2400" dirty="0">
                <a:latin typeface="Arial Black" panose="020B0A04020102020204" pitchFamily="34" charset="0"/>
              </a:rPr>
              <a:t>Démarche Théorique de l’AFD</a:t>
            </a:r>
          </a:p>
        </p:txBody>
      </p:sp>
      <mc:AlternateContent xmlns:mc="http://schemas.openxmlformats.org/markup-compatibility/2006" xmlns:a14="http://schemas.microsoft.com/office/drawing/2010/main">
        <mc:Choice Requires="a14">
          <p:sp>
            <p:nvSpPr>
              <p:cNvPr id="278" name="Espace réservé du texte 277">
                <a:extLst>
                  <a:ext uri="{FF2B5EF4-FFF2-40B4-BE49-F238E27FC236}">
                    <a16:creationId xmlns:a16="http://schemas.microsoft.com/office/drawing/2014/main" id="{81FF9218-167A-FD15-F49A-6DFE82803C8B}"/>
                  </a:ext>
                </a:extLst>
              </p:cNvPr>
              <p:cNvSpPr>
                <a:spLocks noGrp="1"/>
              </p:cNvSpPr>
              <p:nvPr>
                <p:ph type="body" idx="1"/>
              </p:nvPr>
            </p:nvSpPr>
            <p:spPr>
              <a:xfrm>
                <a:off x="226208" y="1179871"/>
                <a:ext cx="8520600" cy="1839774"/>
              </a:xfrm>
            </p:spPr>
            <p:txBody>
              <a:bodyPr/>
              <a:lstStyle/>
              <a:p>
                <a:pPr marL="114300" indent="0">
                  <a:buNone/>
                </a:pPr>
                <a:r>
                  <a:rPr lang="fr-FR" sz="1800" dirty="0">
                    <a:effectLst/>
                    <a:ea typeface="Calibri" panose="020F0502020204030204" pitchFamily="34" charset="0"/>
                    <a:cs typeface="Times New Roman" panose="02020603050405020304" pitchFamily="18" charset="0"/>
                  </a:rPr>
                  <a:t>Considérons une population de n individus partitionnée en k classes (ou groupes) à l’aide d’une variable qualitative Y (qui sera appelée variable de groupe). Chaque individu est décrit par p variables numériques </a:t>
                </a:r>
                <a14:m>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fr-FR" sz="1800" dirty="0">
                    <a:effectLst/>
                    <a:ea typeface="Calibri" panose="020F0502020204030204" pitchFamily="34" charset="0"/>
                    <a:cs typeface="Times New Roman" panose="02020603050405020304" pitchFamily="18" charset="0"/>
                  </a:rPr>
                  <a:t>;…. ;</a:t>
                </a:r>
                <a14:m>
                  <m:oMath xmlns:m="http://schemas.openxmlformats.org/officeDocument/2006/math">
                    <m:sSub>
                      <m:sSub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fr-FR" sz="1800" i="1">
                            <a:effectLst/>
                            <a:latin typeface="Cambria Math" panose="02040503050406030204" pitchFamily="18" charset="0"/>
                            <a:ea typeface="Calibri" panose="020F0502020204030204" pitchFamily="34" charset="0"/>
                            <a:cs typeface="Times New Roman" panose="02020603050405020304" pitchFamily="18" charset="0"/>
                          </a:rPr>
                          <m:t> </m:t>
                        </m:r>
                        <m:r>
                          <a:rPr lang="fr-FR" sz="1800" i="1">
                            <a:effectLst/>
                            <a:latin typeface="Cambria Math" panose="02040503050406030204" pitchFamily="18" charset="0"/>
                            <a:ea typeface="Calibri" panose="020F0502020204030204" pitchFamily="34" charset="0"/>
                            <a:cs typeface="Times New Roman" panose="02020603050405020304" pitchFamily="18" charset="0"/>
                          </a:rPr>
                          <m:t>𝑋</m:t>
                        </m:r>
                      </m:e>
                      <m:sub>
                        <m:r>
                          <a:rPr lang="fr-FR" sz="1800" i="1">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fr-FR" sz="1800" dirty="0">
                    <a:effectLst/>
                    <a:ea typeface="Calibri" panose="020F0502020204030204" pitchFamily="34" charset="0"/>
                    <a:cs typeface="Times New Roman" panose="02020603050405020304" pitchFamily="18" charset="0"/>
                  </a:rPr>
                  <a:t> appelées descripteurs. L’analyse factorielle discriminante consiste à rechercher les combinaisons linéaires de ces p variables explicatives qui permettent de séparer au mieux les k classes au sens de la dispersion, i.e. des combinaisons linéaires dont la variabilité provient plus des différences entre classes que des différences entre individus au sein d’une même classe.</a:t>
                </a:r>
              </a:p>
              <a:p>
                <a:pPr marL="114300" indent="0">
                  <a:buNone/>
                </a:pPr>
                <a:endParaRPr lang="fr-FR" sz="2000" dirty="0">
                  <a:latin typeface="Arial Black" panose="020B0A04020102020204" pitchFamily="34" charset="0"/>
                </a:endParaRPr>
              </a:p>
              <a:p>
                <a:pPr marL="114300" indent="0">
                  <a:buNone/>
                </a:pPr>
                <a:endParaRPr lang="fr-FR" dirty="0"/>
              </a:p>
            </p:txBody>
          </p:sp>
        </mc:Choice>
        <mc:Fallback xmlns="">
          <p:sp>
            <p:nvSpPr>
              <p:cNvPr id="278" name="Espace réservé du texte 277">
                <a:extLst>
                  <a:ext uri="{FF2B5EF4-FFF2-40B4-BE49-F238E27FC236}">
                    <a16:creationId xmlns:a16="http://schemas.microsoft.com/office/drawing/2014/main" id="{81FF9218-167A-FD15-F49A-6DFE82803C8B}"/>
                  </a:ext>
                </a:extLst>
              </p:cNvPr>
              <p:cNvSpPr>
                <a:spLocks noGrp="1" noRot="1" noChangeAspect="1" noMove="1" noResize="1" noEditPoints="1" noAdjustHandles="1" noChangeArrowheads="1" noChangeShapeType="1" noTextEdit="1"/>
              </p:cNvSpPr>
              <p:nvPr>
                <p:ph type="body" idx="1"/>
              </p:nvPr>
            </p:nvSpPr>
            <p:spPr>
              <a:xfrm>
                <a:off x="226208" y="1179871"/>
                <a:ext cx="8520600" cy="1839774"/>
              </a:xfrm>
              <a:blipFill>
                <a:blip r:embed="rId3"/>
                <a:stretch>
                  <a:fillRect t="-664" r="-787" b="-7973"/>
                </a:stretch>
              </a:blipFill>
            </p:spPr>
            <p:txBody>
              <a:bodyPr/>
              <a:lstStyle/>
              <a:p>
                <a:r>
                  <a:rPr lang="fr-FR">
                    <a:noFill/>
                  </a:rPr>
                  <a:t> </a:t>
                </a:r>
              </a:p>
            </p:txBody>
          </p:sp>
        </mc:Fallback>
      </mc:AlternateContent>
      <p:pic>
        <p:nvPicPr>
          <p:cNvPr id="280" name="Image 279">
            <a:extLst>
              <a:ext uri="{FF2B5EF4-FFF2-40B4-BE49-F238E27FC236}">
                <a16:creationId xmlns:a16="http://schemas.microsoft.com/office/drawing/2014/main" id="{3E5AFA54-5F53-AEC6-CD00-791E68FB3865}"/>
              </a:ext>
            </a:extLst>
          </p:cNvPr>
          <p:cNvPicPr>
            <a:picLocks noChangeAspect="1"/>
          </p:cNvPicPr>
          <p:nvPr/>
        </p:nvPicPr>
        <p:blipFill>
          <a:blip r:embed="rId4"/>
          <a:stretch>
            <a:fillRect/>
          </a:stretch>
        </p:blipFill>
        <p:spPr>
          <a:xfrm>
            <a:off x="1" y="3128790"/>
            <a:ext cx="9144000" cy="2014710"/>
          </a:xfrm>
          <a:prstGeom prst="rect">
            <a:avLst/>
          </a:prstGeom>
        </p:spPr>
      </p:pic>
      <p:sp>
        <p:nvSpPr>
          <p:cNvPr id="2" name="ZoneTexte 1">
            <a:extLst>
              <a:ext uri="{FF2B5EF4-FFF2-40B4-BE49-F238E27FC236}">
                <a16:creationId xmlns:a16="http://schemas.microsoft.com/office/drawing/2014/main" id="{E3A12EEF-D69C-D953-BF03-C772EA0CB675}"/>
              </a:ext>
            </a:extLst>
          </p:cNvPr>
          <p:cNvSpPr txBox="1"/>
          <p:nvPr/>
        </p:nvSpPr>
        <p:spPr>
          <a:xfrm>
            <a:off x="345572" y="802133"/>
            <a:ext cx="4890105" cy="646331"/>
          </a:xfrm>
          <a:prstGeom prst="rect">
            <a:avLst/>
          </a:prstGeom>
          <a:noFill/>
        </p:spPr>
        <p:txBody>
          <a:bodyPr wrap="square" rtlCol="0">
            <a:spAutoFit/>
          </a:bodyPr>
          <a:lstStyle/>
          <a:p>
            <a:r>
              <a:rPr lang="fr-FR" sz="1800" dirty="0">
                <a:latin typeface="Arial Black" panose="020B0A04020102020204" pitchFamily="34" charset="0"/>
              </a:rPr>
              <a:t>Démarche Théorique de l’AFD</a:t>
            </a:r>
          </a:p>
          <a:p>
            <a:endParaRPr lang="fr-FR" sz="1800" dirty="0"/>
          </a:p>
        </p:txBody>
      </p:sp>
    </p:spTree>
    <p:extLst>
      <p:ext uri="{BB962C8B-B14F-4D97-AF65-F5344CB8AC3E}">
        <p14:creationId xmlns:p14="http://schemas.microsoft.com/office/powerpoint/2010/main" val="390691252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4"/>
                                        </p:tgtEl>
                                        <p:attrNameLst>
                                          <p:attrName>style.visibility</p:attrName>
                                        </p:attrNameLst>
                                      </p:cBhvr>
                                      <p:to>
                                        <p:strVal val="visible"/>
                                      </p:to>
                                    </p:set>
                                    <p:anim calcmode="lin" valueType="num">
                                      <p:cBhvr additive="base">
                                        <p:cTn id="7" dur="500" fill="hold"/>
                                        <p:tgtEl>
                                          <p:spTgt spid="274"/>
                                        </p:tgtEl>
                                        <p:attrNameLst>
                                          <p:attrName>ppt_x</p:attrName>
                                        </p:attrNameLst>
                                      </p:cBhvr>
                                      <p:tavLst>
                                        <p:tav tm="0">
                                          <p:val>
                                            <p:strVal val="#ppt_x"/>
                                          </p:val>
                                        </p:tav>
                                        <p:tav tm="100000">
                                          <p:val>
                                            <p:strVal val="#ppt_x"/>
                                          </p:val>
                                        </p:tav>
                                      </p:tavLst>
                                    </p:anim>
                                    <p:anim calcmode="lin" valueType="num">
                                      <p:cBhvr additive="base">
                                        <p:cTn id="8" dur="500" fill="hold"/>
                                        <p:tgtEl>
                                          <p:spTgt spid="2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78">
                                            <p:txEl>
                                              <p:pRg st="0" end="0"/>
                                            </p:txEl>
                                          </p:spTgt>
                                        </p:tgtEl>
                                        <p:attrNameLst>
                                          <p:attrName>style.visibility</p:attrName>
                                        </p:attrNameLst>
                                      </p:cBhvr>
                                      <p:to>
                                        <p:strVal val="visible"/>
                                      </p:to>
                                    </p:set>
                                    <p:animEffect transition="in" filter="circle(in)">
                                      <p:cBhvr>
                                        <p:cTn id="19" dur="2000"/>
                                        <p:tgtEl>
                                          <p:spTgt spid="27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80"/>
                                        </p:tgtEl>
                                        <p:attrNameLst>
                                          <p:attrName>style.visibility</p:attrName>
                                        </p:attrNameLst>
                                      </p:cBhvr>
                                      <p:to>
                                        <p:strVal val="visible"/>
                                      </p:to>
                                    </p:set>
                                    <p:animEffect transition="in" filter="barn(inVertical)">
                                      <p:cBhvr>
                                        <p:cTn id="24"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 grpId="0" animBg="1"/>
      <p:bldP spid="278"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
        <p:nvSpPr>
          <p:cNvPr id="6" name="ZoneTexte 5">
            <a:extLst>
              <a:ext uri="{FF2B5EF4-FFF2-40B4-BE49-F238E27FC236}">
                <a16:creationId xmlns:a16="http://schemas.microsoft.com/office/drawing/2014/main" id="{257941B3-8B76-539D-7FE8-479E7CE48AA8}"/>
              </a:ext>
            </a:extLst>
          </p:cNvPr>
          <p:cNvSpPr txBox="1"/>
          <p:nvPr/>
        </p:nvSpPr>
        <p:spPr>
          <a:xfrm>
            <a:off x="1692219" y="706274"/>
            <a:ext cx="4493538" cy="584775"/>
          </a:xfrm>
          <a:prstGeom prst="rect">
            <a:avLst/>
          </a:prstGeom>
          <a:noFill/>
        </p:spPr>
        <p:txBody>
          <a:bodyPr wrap="none" rtlCol="0">
            <a:spAutoFit/>
          </a:bodyPr>
          <a:lstStyle/>
          <a:p>
            <a:r>
              <a:rPr lang="fr-FR" sz="1800" b="1" dirty="0">
                <a:solidFill>
                  <a:schemeClr val="tx1"/>
                </a:solidFill>
                <a:latin typeface="+mn-lt"/>
              </a:rPr>
              <a:t>Objectif de la fonction linéaire discriminante </a:t>
            </a:r>
          </a:p>
          <a:p>
            <a:endParaRPr lang="fr-FR" dirty="0"/>
          </a:p>
        </p:txBody>
      </p:sp>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C7817AF1-073B-5C30-585F-A9C8C346CC6D}"/>
                  </a:ext>
                </a:extLst>
              </p:cNvPr>
              <p:cNvSpPr txBox="1"/>
              <p:nvPr/>
            </p:nvSpPr>
            <p:spPr>
              <a:xfrm>
                <a:off x="255629" y="1100079"/>
                <a:ext cx="8632741" cy="973408"/>
              </a:xfrm>
              <a:prstGeom prst="rect">
                <a:avLst/>
              </a:prstGeom>
              <a:noFill/>
            </p:spPr>
            <p:txBody>
              <a:bodyPr wrap="square" rtlCol="0">
                <a:spAutoFit/>
              </a:bodyPr>
              <a:lstStyle/>
              <a:p>
                <a:r>
                  <a:rPr lang="fr-FR" sz="1400" dirty="0">
                    <a:solidFill>
                      <a:schemeClr val="tx1"/>
                    </a:solidFill>
                    <a:latin typeface="Arial Narrow" panose="020B0606020202030204" pitchFamily="34" charset="0"/>
                  </a:rPr>
                  <a:t>Il s’agit de trouver une nouvelle variable, combinaison linéaire des variables explicatives, qui ”discrimine” au mieux les groupes définis par les modalités de la variable à expliquer Y. </a:t>
                </a:r>
              </a:p>
              <a:p>
                <a:r>
                  <a:rPr lang="fr-FR" sz="1400" dirty="0">
                    <a:solidFill>
                      <a:schemeClr val="tx1"/>
                    </a:solidFill>
                    <a:latin typeface="Arial Narrow" panose="020B0606020202030204" pitchFamily="34" charset="0"/>
                  </a:rPr>
                  <a:t>On pose : </a:t>
                </a:r>
                <a:r>
                  <a:rPr lang="fr-FR" sz="1400" b="1" dirty="0">
                    <a:solidFill>
                      <a:schemeClr val="tx1"/>
                    </a:solidFill>
                    <a:latin typeface="Arial Narrow" panose="020B0606020202030204" pitchFamily="34" charset="0"/>
                  </a:rPr>
                  <a:t>Z= X.a = </a:t>
                </a:r>
                <a14:m>
                  <m:oMath xmlns:m="http://schemas.openxmlformats.org/officeDocument/2006/math">
                    <m:sSub>
                      <m:sSubPr>
                        <m:ctrlPr>
                          <a:rPr lang="fr-FR" sz="1400" b="1" i="1" dirty="0" smtClean="0">
                            <a:solidFill>
                              <a:schemeClr val="tx1"/>
                            </a:solidFill>
                            <a:latin typeface="Cambria Math" panose="02040503050406030204" pitchFamily="18" charset="0"/>
                          </a:rPr>
                        </m:ctrlPr>
                      </m:sSubPr>
                      <m:e>
                        <m:r>
                          <m:rPr>
                            <m:nor/>
                          </m:rPr>
                          <a:rPr lang="fr-FR" sz="1400" b="1" dirty="0">
                            <a:solidFill>
                              <a:schemeClr val="tx1"/>
                            </a:solidFill>
                            <a:latin typeface="Arial Narrow" panose="020B0606020202030204" pitchFamily="34" charset="0"/>
                          </a:rPr>
                          <m:t>a</m:t>
                        </m:r>
                      </m:e>
                      <m:sub>
                        <m:r>
                          <a:rPr lang="fr-FR" sz="1400" b="1" i="1" dirty="0">
                            <a:solidFill>
                              <a:schemeClr val="tx1"/>
                            </a:solidFill>
                            <a:latin typeface="Cambria Math" panose="02040503050406030204" pitchFamily="18" charset="0"/>
                          </a:rPr>
                          <m:t>𝟏</m:t>
                        </m:r>
                      </m:sub>
                    </m:sSub>
                  </m:oMath>
                </a14:m>
                <a:r>
                  <a:rPr lang="fr-FR" sz="1400" b="1" dirty="0">
                    <a:solidFill>
                      <a:schemeClr val="tx1"/>
                    </a:solidFill>
                    <a:latin typeface="Arial Narrow" panose="020B0606020202030204" pitchFamily="34" charset="0"/>
                  </a:rPr>
                  <a:t>.</a:t>
                </a:r>
                <a:r>
                  <a:rPr lang="fr-FR" sz="1400" b="1" dirty="0">
                    <a:solidFill>
                      <a:schemeClr val="tx1"/>
                    </a:solidFill>
                  </a:rPr>
                  <a:t> </a:t>
                </a:r>
                <a14:m>
                  <m:oMath xmlns:m="http://schemas.openxmlformats.org/officeDocument/2006/math">
                    <m:sSub>
                      <m:sSubPr>
                        <m:ctrlPr>
                          <a:rPr lang="fr-FR" sz="1400" b="1" i="1" dirty="0">
                            <a:solidFill>
                              <a:schemeClr val="tx1"/>
                            </a:solidFill>
                            <a:latin typeface="Cambria Math" panose="02040503050406030204" pitchFamily="18" charset="0"/>
                          </a:rPr>
                        </m:ctrlPr>
                      </m:sSubPr>
                      <m:e>
                        <m:r>
                          <m:rPr>
                            <m:nor/>
                          </m:rPr>
                          <a:rPr lang="fr-FR" sz="1400" b="1" i="0" dirty="0" smtClean="0">
                            <a:solidFill>
                              <a:schemeClr val="tx1"/>
                            </a:solidFill>
                            <a:latin typeface="Arial Narrow" panose="020B0606020202030204" pitchFamily="34" charset="0"/>
                          </a:rPr>
                          <m:t>X</m:t>
                        </m:r>
                      </m:e>
                      <m:sub>
                        <m:r>
                          <a:rPr lang="fr-FR" sz="1400" b="1" i="1" dirty="0">
                            <a:solidFill>
                              <a:schemeClr val="tx1"/>
                            </a:solidFill>
                            <a:latin typeface="Cambria Math" panose="02040503050406030204" pitchFamily="18" charset="0"/>
                          </a:rPr>
                          <m:t>𝟏</m:t>
                        </m:r>
                      </m:sub>
                    </m:sSub>
                  </m:oMath>
                </a14:m>
                <a:r>
                  <a:rPr lang="fr-FR" sz="1400" b="1" dirty="0">
                    <a:solidFill>
                      <a:schemeClr val="tx1"/>
                    </a:solidFill>
                    <a:latin typeface="Arial Narrow" panose="020B0606020202030204" pitchFamily="34" charset="0"/>
                  </a:rPr>
                  <a:t> + ... + </a:t>
                </a:r>
                <a14:m>
                  <m:oMath xmlns:m="http://schemas.openxmlformats.org/officeDocument/2006/math">
                    <m:sSub>
                      <m:sSubPr>
                        <m:ctrlPr>
                          <a:rPr lang="fr-FR" sz="1400" b="1" i="1" dirty="0">
                            <a:solidFill>
                              <a:schemeClr val="tx1"/>
                            </a:solidFill>
                            <a:latin typeface="Cambria Math" panose="02040503050406030204" pitchFamily="18" charset="0"/>
                          </a:rPr>
                        </m:ctrlPr>
                      </m:sSubPr>
                      <m:e>
                        <m:r>
                          <m:rPr>
                            <m:nor/>
                          </m:rPr>
                          <a:rPr lang="fr-FR" sz="1400" b="1" dirty="0">
                            <a:solidFill>
                              <a:schemeClr val="tx1"/>
                            </a:solidFill>
                            <a:latin typeface="Arial Narrow" panose="020B0606020202030204" pitchFamily="34" charset="0"/>
                          </a:rPr>
                          <m:t>a</m:t>
                        </m:r>
                      </m:e>
                      <m:sub>
                        <m:r>
                          <a:rPr lang="fr-FR" sz="1400" b="1" i="1" dirty="0" smtClean="0">
                            <a:solidFill>
                              <a:schemeClr val="tx1"/>
                            </a:solidFill>
                            <a:latin typeface="Cambria Math" panose="02040503050406030204" pitchFamily="18" charset="0"/>
                          </a:rPr>
                          <m:t>𝒑</m:t>
                        </m:r>
                      </m:sub>
                    </m:sSub>
                  </m:oMath>
                </a14:m>
                <a:r>
                  <a:rPr lang="fr-FR" sz="1400" b="1" dirty="0">
                    <a:solidFill>
                      <a:schemeClr val="tx1"/>
                    </a:solidFill>
                    <a:latin typeface="Arial Narrow" panose="020B0606020202030204" pitchFamily="34" charset="0"/>
                  </a:rPr>
                  <a:t>.</a:t>
                </a:r>
                <a:r>
                  <a:rPr lang="fr-FR" sz="1400" b="1" dirty="0">
                    <a:solidFill>
                      <a:schemeClr val="tx1"/>
                    </a:solidFill>
                  </a:rPr>
                  <a:t> </a:t>
                </a:r>
                <a14:m>
                  <m:oMath xmlns:m="http://schemas.openxmlformats.org/officeDocument/2006/math">
                    <m:sSub>
                      <m:sSubPr>
                        <m:ctrlPr>
                          <a:rPr lang="fr-FR" sz="1400" b="1" i="1" dirty="0">
                            <a:solidFill>
                              <a:schemeClr val="tx1"/>
                            </a:solidFill>
                            <a:latin typeface="Cambria Math" panose="02040503050406030204" pitchFamily="18" charset="0"/>
                          </a:rPr>
                        </m:ctrlPr>
                      </m:sSubPr>
                      <m:e>
                        <m:r>
                          <m:rPr>
                            <m:nor/>
                          </m:rPr>
                          <a:rPr lang="fr-FR" sz="1400" b="1" dirty="0">
                            <a:solidFill>
                              <a:schemeClr val="tx1"/>
                            </a:solidFill>
                            <a:latin typeface="Arial Narrow" panose="020B0606020202030204" pitchFamily="34" charset="0"/>
                          </a:rPr>
                          <m:t>X</m:t>
                        </m:r>
                      </m:e>
                      <m:sub>
                        <m:r>
                          <a:rPr lang="fr-FR" sz="1400" b="1" i="1" dirty="0" smtClean="0">
                            <a:solidFill>
                              <a:schemeClr val="tx1"/>
                            </a:solidFill>
                            <a:latin typeface="Cambria Math" panose="02040503050406030204" pitchFamily="18" charset="0"/>
                          </a:rPr>
                          <m:t>𝒑</m:t>
                        </m:r>
                      </m:sub>
                    </m:sSub>
                  </m:oMath>
                </a14:m>
                <a:r>
                  <a:rPr lang="fr-FR" sz="1400" dirty="0">
                    <a:solidFill>
                      <a:schemeClr val="tx1"/>
                    </a:solidFill>
                    <a:latin typeface="Arial Narrow" panose="020B0606020202030204" pitchFamily="34" charset="0"/>
                  </a:rPr>
                  <a:t> où </a:t>
                </a:r>
                <a:r>
                  <a:rPr lang="fr-FR" sz="1400" b="1" dirty="0">
                    <a:solidFill>
                      <a:schemeClr val="tx1"/>
                    </a:solidFill>
                    <a:latin typeface="Arial Narrow" panose="020B0606020202030204" pitchFamily="34" charset="0"/>
                  </a:rPr>
                  <a:t>a</a:t>
                </a:r>
                <a:r>
                  <a:rPr lang="fr-FR" sz="1400" dirty="0">
                    <a:solidFill>
                      <a:schemeClr val="tx1"/>
                    </a:solidFill>
                    <a:latin typeface="Arial Narrow" panose="020B0606020202030204" pitchFamily="34" charset="0"/>
                  </a:rPr>
                  <a:t> = (</a:t>
                </a:r>
                <a14:m>
                  <m:oMath xmlns:m="http://schemas.openxmlformats.org/officeDocument/2006/math">
                    <m:sSub>
                      <m:sSubPr>
                        <m:ctrlPr>
                          <a:rPr lang="fr-FR" sz="1400" b="1" i="1" dirty="0">
                            <a:solidFill>
                              <a:schemeClr val="tx1"/>
                            </a:solidFill>
                            <a:latin typeface="Cambria Math" panose="02040503050406030204" pitchFamily="18" charset="0"/>
                          </a:rPr>
                        </m:ctrlPr>
                      </m:sSubPr>
                      <m:e>
                        <m:r>
                          <m:rPr>
                            <m:nor/>
                          </m:rPr>
                          <a:rPr lang="fr-FR" sz="1400" b="1" dirty="0">
                            <a:solidFill>
                              <a:schemeClr val="tx1"/>
                            </a:solidFill>
                            <a:latin typeface="Arial Narrow" panose="020B0606020202030204" pitchFamily="34" charset="0"/>
                          </a:rPr>
                          <m:t>a</m:t>
                        </m:r>
                      </m:e>
                      <m:sub>
                        <m:r>
                          <a:rPr lang="fr-FR" sz="1400" b="1" i="1" dirty="0">
                            <a:solidFill>
                              <a:schemeClr val="tx1"/>
                            </a:solidFill>
                            <a:latin typeface="Cambria Math" panose="02040503050406030204" pitchFamily="18" charset="0"/>
                          </a:rPr>
                          <m:t>𝟏</m:t>
                        </m:r>
                      </m:sub>
                    </m:sSub>
                  </m:oMath>
                </a14:m>
                <a:r>
                  <a:rPr lang="fr-FR" sz="1400" b="1" dirty="0">
                    <a:solidFill>
                      <a:schemeClr val="tx1"/>
                    </a:solidFill>
                    <a:latin typeface="Arial Narrow" panose="020B0606020202030204" pitchFamily="34" charset="0"/>
                  </a:rPr>
                  <a:t>, ..., </a:t>
                </a:r>
                <a14:m>
                  <m:oMath xmlns:m="http://schemas.openxmlformats.org/officeDocument/2006/math">
                    <m:sSub>
                      <m:sSubPr>
                        <m:ctrlPr>
                          <a:rPr lang="fr-FR" sz="1400" b="1" i="1" dirty="0">
                            <a:solidFill>
                              <a:schemeClr val="tx1"/>
                            </a:solidFill>
                            <a:latin typeface="Cambria Math" panose="02040503050406030204" pitchFamily="18" charset="0"/>
                          </a:rPr>
                        </m:ctrlPr>
                      </m:sSubPr>
                      <m:e>
                        <m:r>
                          <m:rPr>
                            <m:nor/>
                          </m:rPr>
                          <a:rPr lang="fr-FR" sz="1400" b="1" dirty="0">
                            <a:solidFill>
                              <a:schemeClr val="tx1"/>
                            </a:solidFill>
                            <a:latin typeface="Arial Narrow" panose="020B0606020202030204" pitchFamily="34" charset="0"/>
                          </a:rPr>
                          <m:t>a</m:t>
                        </m:r>
                      </m:e>
                      <m:sub>
                        <m:r>
                          <a:rPr lang="fr-FR" sz="1400" b="1" i="1" dirty="0">
                            <a:solidFill>
                              <a:schemeClr val="tx1"/>
                            </a:solidFill>
                            <a:latin typeface="Cambria Math" panose="02040503050406030204" pitchFamily="18" charset="0"/>
                          </a:rPr>
                          <m:t>𝒑</m:t>
                        </m:r>
                      </m:sub>
                    </m:sSub>
                  </m:oMath>
                </a14:m>
                <a:r>
                  <a:rPr lang="fr-FR" sz="1400" dirty="0">
                    <a:solidFill>
                      <a:schemeClr val="tx1"/>
                    </a:solidFill>
                    <a:latin typeface="Arial Narrow" panose="020B0606020202030204" pitchFamily="34" charset="0"/>
                  </a:rPr>
                  <a:t>)’∈ </a:t>
                </a:r>
                <a:r>
                  <a:rPr lang="fr-FR" sz="1400" b="1" dirty="0">
                    <a:solidFill>
                      <a:schemeClr val="tx1"/>
                    </a:solidFill>
                    <a:latin typeface="Arial Narrow" panose="020B0606020202030204" pitchFamily="34" charset="0"/>
                  </a:rPr>
                  <a:t>R</a:t>
                </a:r>
                <a:r>
                  <a:rPr lang="fr-FR" sz="1400" dirty="0">
                    <a:solidFill>
                      <a:schemeClr val="tx1"/>
                    </a:solidFill>
                    <a:latin typeface="Arial Narrow" panose="020B0606020202030204" pitchFamily="34" charset="0"/>
                  </a:rPr>
                  <a:t> est le vecteur des coefficients de cette combinaison linéaire.</a:t>
                </a:r>
              </a:p>
              <a:p>
                <a:endParaRPr lang="fr-FR" dirty="0">
                  <a:latin typeface="+mn-lt"/>
                </a:endParaRPr>
              </a:p>
            </p:txBody>
          </p:sp>
        </mc:Choice>
        <mc:Fallback xmlns="">
          <p:sp>
            <p:nvSpPr>
              <p:cNvPr id="8" name="ZoneTexte 7">
                <a:extLst>
                  <a:ext uri="{FF2B5EF4-FFF2-40B4-BE49-F238E27FC236}">
                    <a16:creationId xmlns:a16="http://schemas.microsoft.com/office/drawing/2014/main" id="{C7817AF1-073B-5C30-585F-A9C8C346CC6D}"/>
                  </a:ext>
                </a:extLst>
              </p:cNvPr>
              <p:cNvSpPr txBox="1">
                <a:spLocks noRot="1" noChangeAspect="1" noMove="1" noResize="1" noEditPoints="1" noAdjustHandles="1" noChangeArrowheads="1" noChangeShapeType="1" noTextEdit="1"/>
              </p:cNvSpPr>
              <p:nvPr/>
            </p:nvSpPr>
            <p:spPr>
              <a:xfrm>
                <a:off x="255629" y="1100079"/>
                <a:ext cx="8632741" cy="973408"/>
              </a:xfrm>
              <a:prstGeom prst="rect">
                <a:avLst/>
              </a:prstGeom>
              <a:blipFill>
                <a:blip r:embed="rId2"/>
                <a:stretch>
                  <a:fillRect l="-212" t="-625"/>
                </a:stretch>
              </a:blipFill>
            </p:spPr>
            <p:txBody>
              <a:bodyPr/>
              <a:lstStyle/>
              <a:p>
                <a:r>
                  <a:rPr lang="fr-FR">
                    <a:noFill/>
                  </a:rPr>
                  <a:t> </a:t>
                </a:r>
              </a:p>
            </p:txBody>
          </p:sp>
        </mc:Fallback>
      </mc:AlternateContent>
      <p:sp>
        <p:nvSpPr>
          <p:cNvPr id="9" name="ZoneTexte 8">
            <a:extLst>
              <a:ext uri="{FF2B5EF4-FFF2-40B4-BE49-F238E27FC236}">
                <a16:creationId xmlns:a16="http://schemas.microsoft.com/office/drawing/2014/main" id="{22BBC291-5062-5503-7F67-863B1AD2F962}"/>
              </a:ext>
            </a:extLst>
          </p:cNvPr>
          <p:cNvSpPr txBox="1"/>
          <p:nvPr/>
        </p:nvSpPr>
        <p:spPr>
          <a:xfrm>
            <a:off x="2126512" y="1781099"/>
            <a:ext cx="3636334" cy="584775"/>
          </a:xfrm>
          <a:prstGeom prst="rect">
            <a:avLst/>
          </a:prstGeom>
          <a:noFill/>
        </p:spPr>
        <p:txBody>
          <a:bodyPr wrap="square" rtlCol="0">
            <a:spAutoFit/>
          </a:bodyPr>
          <a:lstStyle/>
          <a:p>
            <a:pPr algn="ctr"/>
            <a:r>
              <a:rPr lang="fr-FR" sz="1800" b="1" dirty="0">
                <a:solidFill>
                  <a:schemeClr val="tx1"/>
                </a:solidFill>
                <a:latin typeface="+mn-lt"/>
              </a:rPr>
              <a:t>Décomposition de la matrice totale</a:t>
            </a:r>
          </a:p>
          <a:p>
            <a:endParaRPr lang="fr-FR" dirty="0"/>
          </a:p>
        </p:txBody>
      </p:sp>
      <p:sp>
        <p:nvSpPr>
          <p:cNvPr id="10" name="ZoneTexte 9">
            <a:extLst>
              <a:ext uri="{FF2B5EF4-FFF2-40B4-BE49-F238E27FC236}">
                <a16:creationId xmlns:a16="http://schemas.microsoft.com/office/drawing/2014/main" id="{DC4F9B2D-7DB2-C80E-536B-E8C8A3D197BF}"/>
              </a:ext>
            </a:extLst>
          </p:cNvPr>
          <p:cNvSpPr txBox="1"/>
          <p:nvPr/>
        </p:nvSpPr>
        <p:spPr>
          <a:xfrm>
            <a:off x="1297172" y="3710763"/>
            <a:ext cx="7400261" cy="307777"/>
          </a:xfrm>
          <a:prstGeom prst="rect">
            <a:avLst/>
          </a:prstGeom>
          <a:noFill/>
        </p:spPr>
        <p:txBody>
          <a:bodyPr wrap="square" rtlCol="0">
            <a:spAutoFit/>
          </a:bodyPr>
          <a:lstStyle/>
          <a:p>
            <a:endParaRPr lang="fr-FR" dirty="0"/>
          </a:p>
        </p:txBody>
      </p:sp>
      <p:sp>
        <p:nvSpPr>
          <p:cNvPr id="11" name="Rounded Rectangle 1">
            <a:extLst>
              <a:ext uri="{FF2B5EF4-FFF2-40B4-BE49-F238E27FC236}">
                <a16:creationId xmlns:a16="http://schemas.microsoft.com/office/drawing/2014/main" id="{84436E3C-7B64-8552-D940-814E62F39495}"/>
              </a:ext>
            </a:extLst>
          </p:cNvPr>
          <p:cNvSpPr/>
          <p:nvPr/>
        </p:nvSpPr>
        <p:spPr>
          <a:xfrm>
            <a:off x="0" y="9621"/>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marL="114300" indent="0" algn="ctr">
              <a:buNone/>
            </a:pPr>
            <a:r>
              <a:rPr lang="fr-FR" sz="2400" dirty="0">
                <a:latin typeface="Arial Black" panose="020B0A04020102020204" pitchFamily="34" charset="0"/>
              </a:rPr>
              <a:t>Démarche Théorique de l’AFD</a:t>
            </a:r>
          </a:p>
        </p:txBody>
      </p:sp>
      <p:sp>
        <p:nvSpPr>
          <p:cNvPr id="19" name="ZoneTexte 18">
            <a:extLst>
              <a:ext uri="{FF2B5EF4-FFF2-40B4-BE49-F238E27FC236}">
                <a16:creationId xmlns:a16="http://schemas.microsoft.com/office/drawing/2014/main" id="{5F285906-1404-A0CD-1BA4-43E035B73072}"/>
              </a:ext>
            </a:extLst>
          </p:cNvPr>
          <p:cNvSpPr txBox="1"/>
          <p:nvPr/>
        </p:nvSpPr>
        <p:spPr>
          <a:xfrm flipH="1">
            <a:off x="138223" y="2467292"/>
            <a:ext cx="5624624" cy="307777"/>
          </a:xfrm>
          <a:prstGeom prst="rect">
            <a:avLst/>
          </a:prstGeom>
          <a:noFill/>
        </p:spPr>
        <p:txBody>
          <a:bodyPr wrap="square" rtlCol="0">
            <a:spAutoFit/>
          </a:bodyPr>
          <a:lstStyle/>
          <a:p>
            <a:endParaRPr lang="fr-FR" dirty="0"/>
          </a:p>
        </p:txBody>
      </p:sp>
      <p:pic>
        <p:nvPicPr>
          <p:cNvPr id="21" name="Image 20">
            <a:extLst>
              <a:ext uri="{FF2B5EF4-FFF2-40B4-BE49-F238E27FC236}">
                <a16:creationId xmlns:a16="http://schemas.microsoft.com/office/drawing/2014/main" id="{CBDA0B33-816F-2533-5015-4F9161E9550A}"/>
              </a:ext>
            </a:extLst>
          </p:cNvPr>
          <p:cNvPicPr>
            <a:picLocks noChangeAspect="1"/>
          </p:cNvPicPr>
          <p:nvPr/>
        </p:nvPicPr>
        <p:blipFill>
          <a:blip r:embed="rId3"/>
          <a:stretch>
            <a:fillRect/>
          </a:stretch>
        </p:blipFill>
        <p:spPr>
          <a:xfrm>
            <a:off x="0" y="2168030"/>
            <a:ext cx="9143999" cy="2975470"/>
          </a:xfrm>
          <a:prstGeom prst="rect">
            <a:avLst/>
          </a:prstGeom>
        </p:spPr>
      </p:pic>
    </p:spTree>
    <p:extLst>
      <p:ext uri="{BB962C8B-B14F-4D97-AF65-F5344CB8AC3E}">
        <p14:creationId xmlns:p14="http://schemas.microsoft.com/office/powerpoint/2010/main" val="345127778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circle(in)">
                                      <p:cBhvr>
                                        <p:cTn id="30"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
        <p:nvSpPr>
          <p:cNvPr id="3" name="Rectangle 2"/>
          <p:cNvSpPr/>
          <p:nvPr/>
        </p:nvSpPr>
        <p:spPr>
          <a:xfrm>
            <a:off x="179613" y="822654"/>
            <a:ext cx="8123466" cy="873572"/>
          </a:xfrm>
          <a:prstGeom prst="rect">
            <a:avLst/>
          </a:prstGeom>
        </p:spPr>
        <p:txBody>
          <a:bodyPr wrap="square">
            <a:spAutoFit/>
          </a:bodyPr>
          <a:lstStyle/>
          <a:p>
            <a:pPr>
              <a:lnSpc>
                <a:spcPct val="150000"/>
              </a:lnSpc>
            </a:pPr>
            <a:r>
              <a:rPr lang="fr-FR" sz="1800" b="1" dirty="0">
                <a:solidFill>
                  <a:schemeClr val="tx1"/>
                </a:solidFill>
                <a:latin typeface="+mn-lt"/>
              </a:rPr>
              <a:t>Détermination des valeurs propres</a:t>
            </a:r>
          </a:p>
          <a:p>
            <a:pPr>
              <a:lnSpc>
                <a:spcPct val="150000"/>
              </a:lnSpc>
            </a:pPr>
            <a:endParaRPr lang="fr-FR" sz="1800" dirty="0">
              <a:latin typeface="Times New Roman" panose="02020603050405020304" pitchFamily="18" charset="0"/>
              <a:cs typeface="Times New Roman" panose="02020603050405020304" pitchFamily="18" charset="0"/>
            </a:endParaRPr>
          </a:p>
        </p:txBody>
      </p:sp>
      <p:sp>
        <p:nvSpPr>
          <p:cNvPr id="4"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lvl="0" algn="ctr"/>
            <a:r>
              <a:rPr lang="fr-FR" sz="2400" dirty="0">
                <a:solidFill>
                  <a:schemeClr val="bg1"/>
                </a:solidFill>
                <a:latin typeface="Arial Black" panose="020B0A04020102020204" pitchFamily="34" charset="0"/>
              </a:rPr>
              <a:t>Démarche Théorique de l’AFD</a:t>
            </a:r>
            <a:endParaRPr lang="fr-FR" sz="2000" dirty="0">
              <a:solidFill>
                <a:schemeClr val="bg1"/>
              </a:solidFill>
              <a:latin typeface="Arial Black" panose="020B0A04020102020204" pitchFamily="34" charset="0"/>
            </a:endParaRPr>
          </a:p>
        </p:txBody>
      </p:sp>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5820B717-DF0A-887B-C22B-A52841E6ADC4}"/>
                  </a:ext>
                </a:extLst>
              </p:cNvPr>
              <p:cNvSpPr txBox="1"/>
              <p:nvPr/>
            </p:nvSpPr>
            <p:spPr>
              <a:xfrm>
                <a:off x="265813" y="1417300"/>
                <a:ext cx="5762847" cy="1068626"/>
              </a:xfrm>
              <a:prstGeom prst="rect">
                <a:avLst/>
              </a:prstGeom>
              <a:noFill/>
            </p:spPr>
            <p:txBody>
              <a:bodyPr wrap="square" rtlCol="0">
                <a:spAutoFit/>
              </a:bodyPr>
              <a:lstStyle/>
              <a:p>
                <a:r>
                  <a:rPr lang="fr-FR" sz="1400" dirty="0">
                    <a:solidFill>
                      <a:schemeClr val="tx1"/>
                    </a:solidFill>
                    <a:latin typeface="Arial Narrow" panose="020B0606020202030204" pitchFamily="34" charset="0"/>
                  </a:rPr>
                  <a:t>Pour une représentation géométrique du nuage des points qui sépare le mieux possible les groupes. il faut se donner un critère de séparation optimale. </a:t>
                </a:r>
              </a:p>
              <a:p>
                <a:r>
                  <a:rPr lang="fr-FR" sz="1400" dirty="0">
                    <a:solidFill>
                      <a:schemeClr val="tx1"/>
                    </a:solidFill>
                    <a:latin typeface="Arial Narrow" panose="020B0606020202030204" pitchFamily="34" charset="0"/>
                  </a:rPr>
                  <a:t>Le critère s’écrit:</a:t>
                </a:r>
              </a:p>
              <a:p>
                <a:pPr algn="ctr"/>
                <a:r>
                  <a:rPr lang="fr-FR" sz="1400" b="1" dirty="0">
                    <a:solidFill>
                      <a:schemeClr val="tx1"/>
                    </a:solidFill>
                    <a:latin typeface="Arial Narrow" panose="020B0606020202030204" pitchFamily="34" charset="0"/>
                  </a:rPr>
                  <a:t> </a:t>
                </a:r>
                <a14:m>
                  <m:oMath xmlns:m="http://schemas.openxmlformats.org/officeDocument/2006/math">
                    <m:func>
                      <m:funcPr>
                        <m:ctrlPr>
                          <a:rPr lang="fr-FR" sz="1400" b="1" i="1" smtClean="0">
                            <a:solidFill>
                              <a:schemeClr val="tx1"/>
                            </a:solidFill>
                            <a:latin typeface="Cambria Math" panose="02040503050406030204" pitchFamily="18" charset="0"/>
                          </a:rPr>
                        </m:ctrlPr>
                      </m:funcPr>
                      <m:fName>
                        <m:limLow>
                          <m:limLowPr>
                            <m:ctrlPr>
                              <a:rPr lang="fr-FR" sz="1400" b="1" i="1">
                                <a:solidFill>
                                  <a:schemeClr val="tx1"/>
                                </a:solidFill>
                                <a:latin typeface="Cambria Math" panose="02040503050406030204" pitchFamily="18" charset="0"/>
                              </a:rPr>
                            </m:ctrlPr>
                          </m:limLowPr>
                          <m:e>
                            <m:r>
                              <a:rPr lang="fr-FR" sz="1400" b="1" i="1" smtClean="0">
                                <a:solidFill>
                                  <a:schemeClr val="tx1"/>
                                </a:solidFill>
                                <a:latin typeface="Cambria Math" panose="02040503050406030204" pitchFamily="18" charset="0"/>
                              </a:rPr>
                              <m:t>𝒎𝒂𝒙</m:t>
                            </m:r>
                          </m:e>
                          <m:lim>
                            <m:r>
                              <a:rPr lang="fr-FR" sz="1400" b="1" i="1" smtClean="0">
                                <a:solidFill>
                                  <a:schemeClr val="tx1"/>
                                </a:solidFill>
                                <a:latin typeface="Cambria Math" panose="02040503050406030204" pitchFamily="18" charset="0"/>
                              </a:rPr>
                              <m:t>𝒂</m:t>
                            </m:r>
                          </m:lim>
                        </m:limLow>
                      </m:fName>
                      <m:e>
                        <m:f>
                          <m:fPr>
                            <m:ctrlPr>
                              <a:rPr lang="fr-FR" sz="1400" b="1" i="1">
                                <a:solidFill>
                                  <a:schemeClr val="tx1"/>
                                </a:solidFill>
                                <a:latin typeface="Cambria Math" panose="02040503050406030204" pitchFamily="18" charset="0"/>
                              </a:rPr>
                            </m:ctrlPr>
                          </m:fPr>
                          <m:num>
                            <m:r>
                              <a:rPr lang="fr-FR" sz="1400" b="1" i="1" smtClean="0">
                                <a:solidFill>
                                  <a:schemeClr val="tx1"/>
                                </a:solidFill>
                                <a:latin typeface="Cambria Math" panose="02040503050406030204" pitchFamily="18" charset="0"/>
                              </a:rPr>
                              <m:t>𝒂</m:t>
                            </m:r>
                            <m:r>
                              <a:rPr lang="fr-FR" sz="1400" b="1" i="1" smtClean="0">
                                <a:solidFill>
                                  <a:schemeClr val="tx1"/>
                                </a:solidFill>
                                <a:latin typeface="Cambria Math" panose="02040503050406030204" pitchFamily="18" charset="0"/>
                              </a:rPr>
                              <m:t>′</m:t>
                            </m:r>
                            <m:r>
                              <a:rPr lang="fr-FR" sz="1400" b="1" i="1" smtClean="0">
                                <a:solidFill>
                                  <a:schemeClr val="tx1"/>
                                </a:solidFill>
                                <a:latin typeface="Cambria Math" panose="02040503050406030204" pitchFamily="18" charset="0"/>
                              </a:rPr>
                              <m:t>𝑩𝒂</m:t>
                            </m:r>
                          </m:num>
                          <m:den>
                            <m:r>
                              <a:rPr lang="fr-FR" sz="1400" b="1" i="1" smtClean="0">
                                <a:solidFill>
                                  <a:schemeClr val="tx1"/>
                                </a:solidFill>
                                <a:latin typeface="Cambria Math" panose="02040503050406030204" pitchFamily="18" charset="0"/>
                              </a:rPr>
                              <m:t>𝒂</m:t>
                            </m:r>
                            <m:r>
                              <a:rPr lang="fr-FR" sz="1400" b="1" i="1" smtClean="0">
                                <a:solidFill>
                                  <a:schemeClr val="tx1"/>
                                </a:solidFill>
                                <a:latin typeface="Cambria Math" panose="02040503050406030204" pitchFamily="18" charset="0"/>
                              </a:rPr>
                              <m:t>′</m:t>
                            </m:r>
                            <m:r>
                              <a:rPr lang="fr-FR" sz="1400" b="1" i="1" smtClean="0">
                                <a:solidFill>
                                  <a:schemeClr val="tx1"/>
                                </a:solidFill>
                                <a:latin typeface="Cambria Math" panose="02040503050406030204" pitchFamily="18" charset="0"/>
                              </a:rPr>
                              <m:t>𝑽𝒂</m:t>
                            </m:r>
                          </m:den>
                        </m:f>
                      </m:e>
                    </m:func>
                  </m:oMath>
                </a14:m>
                <a:r>
                  <a:rPr lang="fr-FR" b="1" dirty="0">
                    <a:solidFill>
                      <a:schemeClr val="tx1"/>
                    </a:solidFill>
                    <a:latin typeface="Arial Narrow" panose="020B0606020202030204" pitchFamily="34" charset="0"/>
                  </a:rPr>
                  <a:t>           </a:t>
                </a:r>
                <a:r>
                  <a:rPr lang="fr-FR" sz="1400" b="1" dirty="0">
                    <a:solidFill>
                      <a:schemeClr val="tx1"/>
                    </a:solidFill>
                    <a:latin typeface="Arial Narrow" panose="020B0606020202030204" pitchFamily="34" charset="0"/>
                  </a:rPr>
                  <a:t>ou        </a:t>
                </a:r>
                <a14:m>
                  <m:oMath xmlns:m="http://schemas.openxmlformats.org/officeDocument/2006/math">
                    <m:func>
                      <m:funcPr>
                        <m:ctrlPr>
                          <a:rPr lang="fr-FR" sz="1400" b="1" i="1">
                            <a:solidFill>
                              <a:schemeClr val="tx1"/>
                            </a:solidFill>
                            <a:latin typeface="Cambria Math" panose="02040503050406030204" pitchFamily="18" charset="0"/>
                          </a:rPr>
                        </m:ctrlPr>
                      </m:funcPr>
                      <m:fName>
                        <m:limLow>
                          <m:limLowPr>
                            <m:ctrlPr>
                              <a:rPr lang="fr-FR" sz="1400" b="1" i="1">
                                <a:solidFill>
                                  <a:schemeClr val="tx1"/>
                                </a:solidFill>
                                <a:latin typeface="Cambria Math" panose="02040503050406030204" pitchFamily="18" charset="0"/>
                              </a:rPr>
                            </m:ctrlPr>
                          </m:limLowPr>
                          <m:e>
                            <m:r>
                              <a:rPr lang="fr-FR" sz="1400" b="1" i="1" smtClean="0">
                                <a:solidFill>
                                  <a:schemeClr val="tx1"/>
                                </a:solidFill>
                                <a:latin typeface="Cambria Math" panose="02040503050406030204" pitchFamily="18" charset="0"/>
                              </a:rPr>
                              <m:t>𝒎𝒂𝒙</m:t>
                            </m:r>
                          </m:e>
                          <m:lim>
                            <m:r>
                              <a:rPr lang="fr-FR" sz="1400" b="1" i="1" smtClean="0">
                                <a:solidFill>
                                  <a:schemeClr val="tx1"/>
                                </a:solidFill>
                                <a:latin typeface="Cambria Math" panose="02040503050406030204" pitchFamily="18" charset="0"/>
                              </a:rPr>
                              <m:t>𝒂</m:t>
                            </m:r>
                          </m:lim>
                        </m:limLow>
                      </m:fName>
                      <m:e>
                        <m:f>
                          <m:fPr>
                            <m:ctrlPr>
                              <a:rPr lang="fr-FR" sz="1400" b="1" i="1">
                                <a:solidFill>
                                  <a:schemeClr val="tx1"/>
                                </a:solidFill>
                                <a:latin typeface="Cambria Math" panose="02040503050406030204" pitchFamily="18" charset="0"/>
                              </a:rPr>
                            </m:ctrlPr>
                          </m:fPr>
                          <m:num>
                            <m:r>
                              <a:rPr lang="fr-FR" sz="1400" b="1" i="1" smtClean="0">
                                <a:solidFill>
                                  <a:schemeClr val="tx1"/>
                                </a:solidFill>
                                <a:latin typeface="Cambria Math" panose="02040503050406030204" pitchFamily="18" charset="0"/>
                              </a:rPr>
                              <m:t>𝒂</m:t>
                            </m:r>
                            <m:r>
                              <a:rPr lang="fr-FR" sz="1400" b="1" i="1" smtClean="0">
                                <a:solidFill>
                                  <a:schemeClr val="tx1"/>
                                </a:solidFill>
                                <a:latin typeface="Cambria Math" panose="02040503050406030204" pitchFamily="18" charset="0"/>
                              </a:rPr>
                              <m:t>′</m:t>
                            </m:r>
                            <m:r>
                              <a:rPr lang="fr-FR" sz="1400" b="1" i="1" smtClean="0">
                                <a:solidFill>
                                  <a:schemeClr val="tx1"/>
                                </a:solidFill>
                                <a:latin typeface="Cambria Math" panose="02040503050406030204" pitchFamily="18" charset="0"/>
                              </a:rPr>
                              <m:t>𝑩𝒂</m:t>
                            </m:r>
                          </m:num>
                          <m:den>
                            <m:sSup>
                              <m:sSupPr>
                                <m:ctrlPr>
                                  <a:rPr lang="fr-FR" sz="1400" b="1" i="1">
                                    <a:solidFill>
                                      <a:schemeClr val="tx1"/>
                                    </a:solidFill>
                                    <a:latin typeface="Cambria Math" panose="02040503050406030204" pitchFamily="18" charset="0"/>
                                  </a:rPr>
                                </m:ctrlPr>
                              </m:sSupPr>
                              <m:e>
                                <m:r>
                                  <a:rPr lang="fr-FR" sz="1400" b="1" i="1" smtClean="0">
                                    <a:solidFill>
                                      <a:schemeClr val="tx1"/>
                                    </a:solidFill>
                                    <a:latin typeface="Cambria Math" panose="02040503050406030204" pitchFamily="18" charset="0"/>
                                  </a:rPr>
                                  <m:t>𝒂</m:t>
                                </m:r>
                              </m:e>
                              <m:sup>
                                <m:r>
                                  <a:rPr lang="fr-FR" sz="1400" b="1" i="1" smtClean="0">
                                    <a:solidFill>
                                      <a:schemeClr val="tx1"/>
                                    </a:solidFill>
                                    <a:latin typeface="Cambria Math" panose="02040503050406030204" pitchFamily="18" charset="0"/>
                                  </a:rPr>
                                  <m:t>′</m:t>
                                </m:r>
                              </m:sup>
                            </m:sSup>
                            <m:r>
                              <a:rPr lang="fr-FR" sz="1400" b="1" i="1" smtClean="0">
                                <a:solidFill>
                                  <a:schemeClr val="tx1"/>
                                </a:solidFill>
                                <a:latin typeface="Cambria Math" panose="02040503050406030204" pitchFamily="18" charset="0"/>
                              </a:rPr>
                              <m:t>𝑾𝒂</m:t>
                            </m:r>
                          </m:den>
                        </m:f>
                      </m:e>
                    </m:func>
                  </m:oMath>
                </a14:m>
                <a:endParaRPr lang="fr-FR" b="1" dirty="0">
                  <a:solidFill>
                    <a:schemeClr val="tx1"/>
                  </a:solidFill>
                </a:endParaRPr>
              </a:p>
            </p:txBody>
          </p:sp>
        </mc:Choice>
        <mc:Fallback xmlns="">
          <p:sp>
            <p:nvSpPr>
              <p:cNvPr id="5" name="ZoneTexte 4">
                <a:extLst>
                  <a:ext uri="{FF2B5EF4-FFF2-40B4-BE49-F238E27FC236}">
                    <a16:creationId xmlns:a16="http://schemas.microsoft.com/office/drawing/2014/main" id="{5820B717-DF0A-887B-C22B-A52841E6ADC4}"/>
                  </a:ext>
                </a:extLst>
              </p:cNvPr>
              <p:cNvSpPr txBox="1">
                <a:spLocks noRot="1" noChangeAspect="1" noMove="1" noResize="1" noEditPoints="1" noAdjustHandles="1" noChangeArrowheads="1" noChangeShapeType="1" noTextEdit="1"/>
              </p:cNvSpPr>
              <p:nvPr/>
            </p:nvSpPr>
            <p:spPr>
              <a:xfrm>
                <a:off x="265813" y="1417300"/>
                <a:ext cx="5762847" cy="1068626"/>
              </a:xfrm>
              <a:prstGeom prst="rect">
                <a:avLst/>
              </a:prstGeom>
              <a:blipFill>
                <a:blip r:embed="rId2"/>
                <a:stretch>
                  <a:fillRect l="-317" t="-56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45DC8022-5ED1-EA50-05B0-FE5205E87C08}"/>
                  </a:ext>
                </a:extLst>
              </p:cNvPr>
              <p:cNvSpPr txBox="1"/>
              <p:nvPr/>
            </p:nvSpPr>
            <p:spPr>
              <a:xfrm>
                <a:off x="179613" y="2657575"/>
                <a:ext cx="6558959" cy="1555619"/>
              </a:xfrm>
              <a:prstGeom prst="rect">
                <a:avLst/>
              </a:prstGeom>
              <a:noFill/>
            </p:spPr>
            <p:txBody>
              <a:bodyPr wrap="square" rtlCol="0">
                <a:spAutoFit/>
              </a:bodyPr>
              <a:lstStyle/>
              <a:p>
                <a:pPr>
                  <a:lnSpc>
                    <a:spcPct val="107000"/>
                  </a:lnSpc>
                  <a:spcAft>
                    <a:spcPts val="800"/>
                  </a:spcAft>
                </a:pPr>
                <a:r>
                  <a:rPr lang="fr-FR" sz="1400" dirty="0">
                    <a:solidFill>
                      <a:schemeClr val="tx1"/>
                    </a:solidFill>
                    <a:latin typeface="+mn-lt"/>
                    <a:ea typeface="Calibri" panose="020F0502020204030204" pitchFamily="34" charset="0"/>
                    <a:cs typeface="Times New Roman" panose="02020603050405020304" pitchFamily="18" charset="0"/>
                  </a:rPr>
                  <a:t>La solution du problème est invariante par multiplication de a par une constante scalaire quelconque. Il est donc équivalent de résoudre le problème suivant :</a:t>
                </a:r>
                <a:endParaRPr lang="fr-FR" sz="14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800"/>
                  </a:spcAft>
                </a:pPr>
                <a:r>
                  <a:rPr lang="fr-FR" sz="1400" dirty="0">
                    <a:solidFill>
                      <a:schemeClr val="tx1"/>
                    </a:solidFill>
                    <a:effectLst/>
                    <a:latin typeface="+mn-lt"/>
                    <a:ea typeface="Calibri" panose="020F0502020204030204" pitchFamily="34" charset="0"/>
                    <a:cs typeface="Times New Roman" panose="02020603050405020304" pitchFamily="18" charset="0"/>
                  </a:rPr>
                  <a:t>max  </a:t>
                </a:r>
                <a14:m>
                  <m:oMath xmlns:m="http://schemas.openxmlformats.org/officeDocument/2006/math">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𝐵𝑎</m:t>
                    </m:r>
                  </m:oMath>
                </a14:m>
                <a:endParaRPr lang="fr-FR" sz="14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800"/>
                  </a:spcAft>
                </a:pPr>
                <a:r>
                  <a:rPr lang="fr-FR" sz="1400" dirty="0">
                    <a:solidFill>
                      <a:schemeClr val="tx1"/>
                    </a:solidFill>
                    <a:effectLst/>
                    <a:latin typeface="+mn-lt"/>
                    <a:ea typeface="Calibri" panose="020F0502020204030204" pitchFamily="34" charset="0"/>
                    <a:cs typeface="Times New Roman" panose="02020603050405020304" pitchFamily="18" charset="0"/>
                  </a:rPr>
                  <a:t>sous contrainte </a:t>
                </a:r>
                <a14:m>
                  <m:oMath xmlns:m="http://schemas.openxmlformats.org/officeDocument/2006/math">
                    <m:sSup>
                      <m:sSupPr>
                        <m:ctrlP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e>
                      <m:sup>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fr-FR" sz="1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r>
                      <a:rPr lang="fr-FR" sz="1400" b="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𝑎</m:t>
                    </m:r>
                  </m:oMath>
                </a14:m>
                <a:r>
                  <a:rPr lang="fr-FR" sz="1400" dirty="0">
                    <a:solidFill>
                      <a:schemeClr val="tx1"/>
                    </a:solidFill>
                    <a:effectLst/>
                    <a:latin typeface="+mn-lt"/>
                    <a:ea typeface="Calibri" panose="020F0502020204030204" pitchFamily="34" charset="0"/>
                    <a:cs typeface="Times New Roman" panose="02020603050405020304" pitchFamily="18" charset="0"/>
                  </a:rPr>
                  <a:t> =1</a:t>
                </a:r>
                <a:endParaRPr lang="fr-FR" sz="1400" dirty="0">
                  <a:solidFill>
                    <a:schemeClr val="tx1"/>
                  </a:solidFill>
                  <a:latin typeface="+mn-lt"/>
                  <a:ea typeface="Calibri" panose="020F0502020204030204" pitchFamily="34" charset="0"/>
                  <a:cs typeface="Times New Roman" panose="02020603050405020304" pitchFamily="18" charset="0"/>
                </a:endParaRPr>
              </a:p>
              <a:p>
                <a:endParaRPr lang="fr-FR" dirty="0"/>
              </a:p>
            </p:txBody>
          </p:sp>
        </mc:Choice>
        <mc:Fallback xmlns="">
          <p:sp>
            <p:nvSpPr>
              <p:cNvPr id="6" name="ZoneTexte 5">
                <a:extLst>
                  <a:ext uri="{FF2B5EF4-FFF2-40B4-BE49-F238E27FC236}">
                    <a16:creationId xmlns:a16="http://schemas.microsoft.com/office/drawing/2014/main" id="{45DC8022-5ED1-EA50-05B0-FE5205E87C08}"/>
                  </a:ext>
                </a:extLst>
              </p:cNvPr>
              <p:cNvSpPr txBox="1">
                <a:spLocks noRot="1" noChangeAspect="1" noMove="1" noResize="1" noEditPoints="1" noAdjustHandles="1" noChangeArrowheads="1" noChangeShapeType="1" noTextEdit="1"/>
              </p:cNvSpPr>
              <p:nvPr/>
            </p:nvSpPr>
            <p:spPr>
              <a:xfrm>
                <a:off x="179613" y="2657575"/>
                <a:ext cx="6558959" cy="1555619"/>
              </a:xfrm>
              <a:prstGeom prst="rect">
                <a:avLst/>
              </a:prstGeom>
              <a:blipFill>
                <a:blip r:embed="rId3"/>
                <a:stretch>
                  <a:fillRect l="-279" t="-39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3D91C597-4E0A-15A5-EC10-81F80E769A1C}"/>
                  </a:ext>
                </a:extLst>
              </p:cNvPr>
              <p:cNvSpPr txBox="1"/>
              <p:nvPr/>
            </p:nvSpPr>
            <p:spPr>
              <a:xfrm>
                <a:off x="58478" y="4071428"/>
                <a:ext cx="6177516" cy="837602"/>
              </a:xfrm>
              <a:prstGeom prst="rect">
                <a:avLst/>
              </a:prstGeom>
              <a:noFill/>
            </p:spPr>
            <p:txBody>
              <a:bodyPr wrap="square" rtlCol="0">
                <a:spAutoFit/>
              </a:bodyPr>
              <a:lstStyle/>
              <a:p>
                <a:r>
                  <a:rPr lang="fr-FR" sz="1400" dirty="0">
                    <a:solidFill>
                      <a:schemeClr val="tx1"/>
                    </a:solidFill>
                    <a:latin typeface="Arial Narrow" panose="020B0606020202030204" pitchFamily="34" charset="0"/>
                  </a:rPr>
                  <a:t>La solution est alors l’ensemble des vecteurs propre </a:t>
                </a:r>
                <a:r>
                  <a:rPr lang="fr-FR" sz="1400" b="1" dirty="0">
                    <a:solidFill>
                      <a:schemeClr val="tx1"/>
                    </a:solidFill>
                    <a:latin typeface="Arial Narrow" panose="020B0606020202030204" pitchFamily="34" charset="0"/>
                  </a:rPr>
                  <a:t>a</a:t>
                </a:r>
                <a:r>
                  <a:rPr lang="fr-FR" sz="1400" dirty="0">
                    <a:solidFill>
                      <a:schemeClr val="tx1"/>
                    </a:solidFill>
                    <a:latin typeface="Arial Narrow" panose="020B0606020202030204" pitchFamily="34" charset="0"/>
                  </a:rPr>
                  <a:t> de la matrice </a:t>
                </a:r>
                <a:r>
                  <a:rPr lang="fr-FR" sz="1400" b="1" dirty="0">
                    <a:solidFill>
                      <a:schemeClr val="tx1"/>
                    </a:solidFill>
                    <a:latin typeface="Arial Narrow" panose="020B0606020202030204" pitchFamily="34" charset="0"/>
                  </a:rPr>
                  <a:t>V</a:t>
                </a:r>
                <a:r>
                  <a:rPr lang="fr-FR" sz="1400" b="1" baseline="30000" dirty="0">
                    <a:solidFill>
                      <a:schemeClr val="tx1"/>
                    </a:solidFill>
                    <a:latin typeface="Arial Narrow" panose="020B0606020202030204" pitchFamily="34" charset="0"/>
                  </a:rPr>
                  <a:t>−1</a:t>
                </a:r>
                <a:r>
                  <a:rPr lang="fr-FR" sz="1400" b="1" dirty="0">
                    <a:solidFill>
                      <a:schemeClr val="tx1"/>
                    </a:solidFill>
                    <a:latin typeface="Arial Narrow" panose="020B0606020202030204" pitchFamily="34" charset="0"/>
                  </a:rPr>
                  <a:t>B</a:t>
                </a:r>
                <a:r>
                  <a:rPr lang="fr-FR" sz="1400" dirty="0">
                    <a:solidFill>
                      <a:schemeClr val="tx1"/>
                    </a:solidFill>
                    <a:latin typeface="Arial Narrow" panose="020B0606020202030204" pitchFamily="34" charset="0"/>
                  </a:rPr>
                  <a:t> associée aux valeurs propres correspondantes sont : </a:t>
                </a:r>
                <a:r>
                  <a:rPr lang="fr-FR" sz="1400" b="1" dirty="0">
                    <a:solidFill>
                      <a:schemeClr val="tx1"/>
                    </a:solidFill>
                    <a:latin typeface="Arial Narrow" panose="020B0606020202030204" pitchFamily="34" charset="0"/>
                  </a:rPr>
                  <a:t>λ</a:t>
                </a:r>
                <a:r>
                  <a:rPr lang="fr-FR" sz="1400" dirty="0">
                    <a:solidFill>
                      <a:schemeClr val="tx1"/>
                    </a:solidFill>
                    <a:latin typeface="Arial Narrow" panose="020B0606020202030204" pitchFamily="34" charset="0"/>
                  </a:rPr>
                  <a:t> = </a:t>
                </a:r>
                <a14:m>
                  <m:oMath xmlns:m="http://schemas.openxmlformats.org/officeDocument/2006/math">
                    <m:f>
                      <m:fPr>
                        <m:ctrlPr>
                          <a:rPr lang="fr-FR" sz="1400" b="1" i="1">
                            <a:solidFill>
                              <a:schemeClr val="tx1"/>
                            </a:solidFill>
                            <a:latin typeface="Cambria Math" panose="02040503050406030204" pitchFamily="18" charset="0"/>
                          </a:rPr>
                        </m:ctrlPr>
                      </m:fPr>
                      <m:num>
                        <m:r>
                          <a:rPr lang="fr-FR" sz="1400" b="1" i="1">
                            <a:solidFill>
                              <a:schemeClr val="tx1"/>
                            </a:solidFill>
                            <a:latin typeface="Cambria Math" panose="02040503050406030204" pitchFamily="18" charset="0"/>
                          </a:rPr>
                          <m:t>𝒂</m:t>
                        </m:r>
                        <m:r>
                          <a:rPr lang="fr-FR" sz="1400" b="1">
                            <a:solidFill>
                              <a:schemeClr val="tx1"/>
                            </a:solidFill>
                            <a:latin typeface="Cambria Math" panose="02040503050406030204" pitchFamily="18" charset="0"/>
                          </a:rPr>
                          <m:t>’</m:t>
                        </m:r>
                        <m:r>
                          <a:rPr lang="fr-FR" sz="1400" b="1" i="1">
                            <a:solidFill>
                              <a:schemeClr val="tx1"/>
                            </a:solidFill>
                            <a:latin typeface="Cambria Math" panose="02040503050406030204" pitchFamily="18" charset="0"/>
                          </a:rPr>
                          <m:t>𝑩𝒂</m:t>
                        </m:r>
                      </m:num>
                      <m:den>
                        <m:r>
                          <a:rPr lang="fr-FR" sz="1400" b="1" i="1">
                            <a:solidFill>
                              <a:schemeClr val="tx1"/>
                            </a:solidFill>
                            <a:latin typeface="Cambria Math" panose="02040503050406030204" pitchFamily="18" charset="0"/>
                          </a:rPr>
                          <m:t>𝒂</m:t>
                        </m:r>
                        <m:r>
                          <a:rPr lang="fr-FR" sz="1400" b="1">
                            <a:solidFill>
                              <a:schemeClr val="tx1"/>
                            </a:solidFill>
                            <a:latin typeface="Cambria Math" panose="02040503050406030204" pitchFamily="18" charset="0"/>
                          </a:rPr>
                          <m:t>’</m:t>
                        </m:r>
                        <m:r>
                          <a:rPr lang="fr-FR" sz="1400" b="1" i="1" smtClean="0">
                            <a:solidFill>
                              <a:schemeClr val="tx1"/>
                            </a:solidFill>
                            <a:latin typeface="Cambria Math" panose="02040503050406030204" pitchFamily="18" charset="0"/>
                          </a:rPr>
                          <m:t>𝑽</m:t>
                        </m:r>
                        <m:r>
                          <a:rPr lang="fr-FR" sz="1400" b="1" i="1">
                            <a:solidFill>
                              <a:schemeClr val="tx1"/>
                            </a:solidFill>
                            <a:latin typeface="Cambria Math" panose="02040503050406030204" pitchFamily="18" charset="0"/>
                          </a:rPr>
                          <m:t>𝒂</m:t>
                        </m:r>
                        <m:r>
                          <a:rPr lang="fr-FR" sz="1400" b="1">
                            <a:solidFill>
                              <a:schemeClr val="tx1"/>
                            </a:solidFill>
                            <a:latin typeface="Cambria Math" panose="02040503050406030204" pitchFamily="18" charset="0"/>
                          </a:rPr>
                          <m:t> </m:t>
                        </m:r>
                      </m:den>
                    </m:f>
                  </m:oMath>
                </a14:m>
                <a:endParaRPr lang="fr-FR" sz="1400" b="1" dirty="0">
                  <a:latin typeface="Arial Narrow" panose="020B0606020202030204" pitchFamily="34" charset="0"/>
                </a:endParaRPr>
              </a:p>
              <a:p>
                <a:endParaRPr lang="fr-FR" dirty="0"/>
              </a:p>
            </p:txBody>
          </p:sp>
        </mc:Choice>
        <mc:Fallback xmlns="">
          <p:sp>
            <p:nvSpPr>
              <p:cNvPr id="7" name="ZoneTexte 6">
                <a:extLst>
                  <a:ext uri="{FF2B5EF4-FFF2-40B4-BE49-F238E27FC236}">
                    <a16:creationId xmlns:a16="http://schemas.microsoft.com/office/drawing/2014/main" id="{3D91C597-4E0A-15A5-EC10-81F80E769A1C}"/>
                  </a:ext>
                </a:extLst>
              </p:cNvPr>
              <p:cNvSpPr txBox="1">
                <a:spLocks noRot="1" noChangeAspect="1" noMove="1" noResize="1" noEditPoints="1" noAdjustHandles="1" noChangeArrowheads="1" noChangeShapeType="1" noTextEdit="1"/>
              </p:cNvSpPr>
              <p:nvPr/>
            </p:nvSpPr>
            <p:spPr>
              <a:xfrm>
                <a:off x="58478" y="4071428"/>
                <a:ext cx="6177516" cy="837602"/>
              </a:xfrm>
              <a:prstGeom prst="rect">
                <a:avLst/>
              </a:prstGeom>
              <a:blipFill>
                <a:blip r:embed="rId4"/>
                <a:stretch>
                  <a:fillRect l="-296" t="-1460"/>
                </a:stretch>
              </a:blipFill>
            </p:spPr>
            <p:txBody>
              <a:bodyPr/>
              <a:lstStyle/>
              <a:p>
                <a:r>
                  <a:rPr lang="fr-FR">
                    <a:noFill/>
                  </a:rPr>
                  <a:t> </a:t>
                </a:r>
              </a:p>
            </p:txBody>
          </p:sp>
        </mc:Fallback>
      </mc:AlternateContent>
    </p:spTree>
    <p:extLst>
      <p:ext uri="{BB962C8B-B14F-4D97-AF65-F5344CB8AC3E}">
        <p14:creationId xmlns:p14="http://schemas.microsoft.com/office/powerpoint/2010/main" val="22098167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ircle(in)">
                                      <p:cBhvr>
                                        <p:cTn id="2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5"/>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8</a:t>
            </a:fld>
            <a:endParaRPr lang="uk-UA"/>
          </a:p>
        </p:txBody>
      </p:sp>
      <p:sp>
        <p:nvSpPr>
          <p:cNvPr id="5" name="Rounded Rectangle 1"/>
          <p:cNvSpPr/>
          <p:nvPr/>
        </p:nvSpPr>
        <p:spPr>
          <a:xfrm>
            <a:off x="0" y="-148135"/>
            <a:ext cx="9144000" cy="738664"/>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dirty="0">
              <a:solidFill>
                <a:schemeClr val="bg1"/>
              </a:solidFill>
              <a:latin typeface="Arial Black" panose="020B0A04020102020204" pitchFamily="34" charset="0"/>
            </a:endParaRPr>
          </a:p>
          <a:p>
            <a:pPr algn="ctr"/>
            <a:r>
              <a:rPr lang="fr-FR" sz="2400" dirty="0">
                <a:solidFill>
                  <a:schemeClr val="bg1"/>
                </a:solidFill>
                <a:latin typeface="Arial Black" panose="020B0A04020102020204" pitchFamily="34" charset="0"/>
              </a:rPr>
              <a:t>Démarche Théorique de l’AFD</a:t>
            </a:r>
            <a:endParaRPr lang="fr-FR" sz="2000" dirty="0">
              <a:solidFill>
                <a:schemeClr val="bg1"/>
              </a:solidFill>
              <a:latin typeface="Arial Black" panose="020B0A04020102020204" pitchFamily="34" charset="0"/>
            </a:endParaRPr>
          </a:p>
          <a:p>
            <a:pPr algn="ctr"/>
            <a:endParaRPr lang="fr-FR" sz="2400" b="1" dirty="0"/>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B46DD71E-E963-145B-42B9-1B0110A58C38}"/>
                  </a:ext>
                </a:extLst>
              </p:cNvPr>
              <p:cNvSpPr txBox="1"/>
              <p:nvPr/>
            </p:nvSpPr>
            <p:spPr>
              <a:xfrm>
                <a:off x="186598" y="852465"/>
                <a:ext cx="8957402" cy="4471417"/>
              </a:xfrm>
              <a:prstGeom prst="rect">
                <a:avLst/>
              </a:prstGeom>
              <a:noFill/>
            </p:spPr>
            <p:txBody>
              <a:bodyPr wrap="square" rtlCol="0">
                <a:spAutoFit/>
              </a:bodyPr>
              <a:lstStyle/>
              <a:p>
                <a:pPr>
                  <a:lnSpc>
                    <a:spcPct val="107000"/>
                  </a:lnSpc>
                  <a:spcAft>
                    <a:spcPts val="800"/>
                  </a:spcAft>
                </a:pPr>
                <a:r>
                  <a:rPr lang="fr-FR" sz="1800" dirty="0">
                    <a:solidFill>
                      <a:schemeClr val="tx1"/>
                    </a:solidFill>
                    <a:latin typeface="+mn-lt"/>
                    <a:ea typeface="Calibri" panose="020F0502020204030204" pitchFamily="34" charset="0"/>
                    <a:cs typeface="Times New Roman" panose="02020603050405020304" pitchFamily="18" charset="0"/>
                  </a:rPr>
                  <a:t>La solution du problème est invariante par multiplication de </a:t>
                </a:r>
                <a:r>
                  <a:rPr lang="fr-FR" sz="1800" b="1" dirty="0">
                    <a:solidFill>
                      <a:schemeClr val="tx1"/>
                    </a:solidFill>
                    <a:latin typeface="+mn-lt"/>
                    <a:ea typeface="Calibri" panose="020F0502020204030204" pitchFamily="34" charset="0"/>
                    <a:cs typeface="Times New Roman" panose="02020603050405020304" pitchFamily="18" charset="0"/>
                  </a:rPr>
                  <a:t>a</a:t>
                </a:r>
                <a:r>
                  <a:rPr lang="fr-FR" sz="1800" dirty="0">
                    <a:solidFill>
                      <a:schemeClr val="tx1"/>
                    </a:solidFill>
                    <a:latin typeface="+mn-lt"/>
                    <a:ea typeface="Calibri" panose="020F0502020204030204" pitchFamily="34" charset="0"/>
                    <a:cs typeface="Times New Roman" panose="02020603050405020304" pitchFamily="18" charset="0"/>
                  </a:rPr>
                  <a:t> par une constante scalaire quelconque. Il est donc équivalent de résoudre le problème suivant :</a:t>
                </a:r>
                <a:endParaRPr lang="fr-FR" sz="1800"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800"/>
                  </a:spcAft>
                </a:pPr>
                <a:r>
                  <a:rPr lang="fr-FR" sz="1800" b="1" dirty="0">
                    <a:solidFill>
                      <a:schemeClr val="tx1"/>
                    </a:solidFill>
                    <a:effectLst/>
                    <a:latin typeface="+mn-lt"/>
                    <a:ea typeface="Calibri" panose="020F0502020204030204" pitchFamily="34" charset="0"/>
                    <a:cs typeface="Times New Roman" panose="02020603050405020304" pitchFamily="18" charset="0"/>
                  </a:rPr>
                  <a:t>max  </a:t>
                </a:r>
                <a14:m>
                  <m:oMath xmlns:m="http://schemas.openxmlformats.org/officeDocument/2006/math">
                    <m:r>
                      <a:rPr lang="fr-FR"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𝒂</m:t>
                    </m:r>
                    <m:r>
                      <a:rPr lang="fr-FR"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fr-FR" sz="1800" b="1"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𝑩𝒂</m:t>
                    </m:r>
                  </m:oMath>
                </a14:m>
                <a:endParaRPr lang="fr-FR" sz="1800" b="1" dirty="0">
                  <a:solidFill>
                    <a:schemeClr val="tx1"/>
                  </a:solidFill>
                  <a:effectLst/>
                  <a:latin typeface="+mn-lt"/>
                  <a:ea typeface="Calibri" panose="020F0502020204030204" pitchFamily="34" charset="0"/>
                  <a:cs typeface="Times New Roman" panose="02020603050405020304" pitchFamily="18" charset="0"/>
                </a:endParaRPr>
              </a:p>
              <a:p>
                <a:pPr algn="ctr">
                  <a:lnSpc>
                    <a:spcPct val="107000"/>
                  </a:lnSpc>
                  <a:spcAft>
                    <a:spcPts val="800"/>
                  </a:spcAft>
                </a:pPr>
                <a:r>
                  <a:rPr lang="fr-FR" sz="1800" b="1" dirty="0">
                    <a:solidFill>
                      <a:schemeClr val="tx1"/>
                    </a:solidFill>
                    <a:effectLst/>
                    <a:latin typeface="+mn-lt"/>
                    <a:ea typeface="Calibri" panose="020F0502020204030204" pitchFamily="34" charset="0"/>
                    <a:cs typeface="Times New Roman" panose="02020603050405020304" pitchFamily="18" charset="0"/>
                  </a:rPr>
                  <a:t>sous contrainte </a:t>
                </a:r>
                <a14:m>
                  <m:oMath xmlns:m="http://schemas.openxmlformats.org/officeDocument/2006/math">
                    <m:r>
                      <a:rPr lang="fr-FR"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𝒂</m:t>
                    </m:r>
                    <m:r>
                      <a:rPr lang="fr-FR"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fr-FR" sz="1800" b="1"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𝑽𝒂</m:t>
                    </m:r>
                  </m:oMath>
                </a14:m>
                <a:r>
                  <a:rPr lang="fr-FR" sz="1800" b="1" dirty="0">
                    <a:solidFill>
                      <a:schemeClr val="tx1"/>
                    </a:solidFill>
                    <a:effectLst/>
                    <a:latin typeface="+mn-lt"/>
                    <a:ea typeface="Calibri" panose="020F0502020204030204" pitchFamily="34" charset="0"/>
                    <a:cs typeface="Times New Roman" panose="02020603050405020304" pitchFamily="18" charset="0"/>
                  </a:rPr>
                  <a:t> =1</a:t>
                </a:r>
                <a:endParaRPr lang="fr-FR" sz="1800" b="1" dirty="0">
                  <a:solidFill>
                    <a:schemeClr val="tx1"/>
                  </a:solidFill>
                  <a:latin typeface="+mn-lt"/>
                  <a:ea typeface="Calibri" panose="020F0502020204030204" pitchFamily="34" charset="0"/>
                  <a:cs typeface="Times New Roman" panose="02020603050405020304" pitchFamily="18" charset="0"/>
                </a:endParaRPr>
              </a:p>
              <a:p>
                <a:pPr>
                  <a:lnSpc>
                    <a:spcPct val="107000"/>
                  </a:lnSpc>
                  <a:spcAft>
                    <a:spcPts val="800"/>
                  </a:spcAft>
                </a:pPr>
                <a:r>
                  <a:rPr lang="fr-FR" sz="1800" dirty="0">
                    <a:solidFill>
                      <a:schemeClr val="tx1"/>
                    </a:solidFill>
                    <a:latin typeface="+mn-lt"/>
                  </a:rPr>
                  <a:t>La solution est alors l’ensemble des vecteurs propre </a:t>
                </a:r>
                <a:r>
                  <a:rPr lang="fr-FR" sz="1800" b="1" dirty="0">
                    <a:solidFill>
                      <a:schemeClr val="tx1"/>
                    </a:solidFill>
                    <a:latin typeface="+mn-lt"/>
                  </a:rPr>
                  <a:t>a</a:t>
                </a:r>
                <a:r>
                  <a:rPr lang="fr-FR" sz="1800" dirty="0">
                    <a:solidFill>
                      <a:schemeClr val="tx1"/>
                    </a:solidFill>
                    <a:latin typeface="+mn-lt"/>
                  </a:rPr>
                  <a:t> de la matrice </a:t>
                </a:r>
                <a:r>
                  <a:rPr lang="fr-FR" sz="1800" b="1" dirty="0">
                    <a:solidFill>
                      <a:schemeClr val="tx1"/>
                    </a:solidFill>
                    <a:latin typeface="+mn-lt"/>
                  </a:rPr>
                  <a:t>V</a:t>
                </a:r>
                <a:r>
                  <a:rPr lang="fr-FR" sz="1800" b="1" baseline="30000" dirty="0">
                    <a:solidFill>
                      <a:schemeClr val="tx1"/>
                    </a:solidFill>
                    <a:latin typeface="+mn-lt"/>
                  </a:rPr>
                  <a:t>−1</a:t>
                </a:r>
                <a:r>
                  <a:rPr lang="fr-FR" sz="1800" b="1" dirty="0">
                    <a:solidFill>
                      <a:schemeClr val="tx1"/>
                    </a:solidFill>
                    <a:latin typeface="+mn-lt"/>
                  </a:rPr>
                  <a:t>B</a:t>
                </a:r>
                <a:r>
                  <a:rPr lang="fr-FR" sz="1800" dirty="0">
                    <a:solidFill>
                      <a:schemeClr val="tx1"/>
                    </a:solidFill>
                    <a:latin typeface="+mn-lt"/>
                  </a:rPr>
                  <a:t> associée aux valeurs propres correspondantes : </a:t>
                </a:r>
                <a:r>
                  <a:rPr lang="fr-FR" sz="1800" b="1" dirty="0">
                    <a:solidFill>
                      <a:schemeClr val="tx1"/>
                    </a:solidFill>
                    <a:latin typeface="+mn-lt"/>
                  </a:rPr>
                  <a:t>λ</a:t>
                </a:r>
                <a:r>
                  <a:rPr lang="fr-FR" sz="1800" dirty="0">
                    <a:solidFill>
                      <a:schemeClr val="tx1"/>
                    </a:solidFill>
                    <a:latin typeface="+mn-lt"/>
                  </a:rPr>
                  <a:t> = </a:t>
                </a:r>
                <a14:m>
                  <m:oMath xmlns:m="http://schemas.openxmlformats.org/officeDocument/2006/math">
                    <m:f>
                      <m:fPr>
                        <m:ctrlPr>
                          <a:rPr lang="fr-FR" sz="1800" b="1" i="1">
                            <a:solidFill>
                              <a:schemeClr val="tx1"/>
                            </a:solidFill>
                            <a:latin typeface="Cambria Math" panose="02040503050406030204" pitchFamily="18" charset="0"/>
                          </a:rPr>
                        </m:ctrlPr>
                      </m:fPr>
                      <m:num>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m:t>
                        </m:r>
                        <m:r>
                          <a:rPr lang="fr-FR" sz="1800" b="1" i="1">
                            <a:solidFill>
                              <a:schemeClr val="tx1"/>
                            </a:solidFill>
                            <a:latin typeface="Cambria Math" panose="02040503050406030204" pitchFamily="18" charset="0"/>
                          </a:rPr>
                          <m:t>𝑩𝒂</m:t>
                        </m:r>
                      </m:num>
                      <m:den>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𝑽</m:t>
                        </m:r>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 </m:t>
                        </m:r>
                      </m:den>
                    </m:f>
                  </m:oMath>
                </a14:m>
                <a:r>
                  <a:rPr lang="fr-FR" sz="1800" b="1" dirty="0">
                    <a:solidFill>
                      <a:schemeClr val="tx1"/>
                    </a:solidFill>
                    <a:latin typeface="+mn-lt"/>
                  </a:rPr>
                  <a:t>  (1)</a:t>
                </a:r>
              </a:p>
              <a:p>
                <a:pPr>
                  <a:lnSpc>
                    <a:spcPct val="107000"/>
                  </a:lnSpc>
                  <a:spcAft>
                    <a:spcPts val="800"/>
                  </a:spcAft>
                </a:pPr>
                <a:r>
                  <a:rPr lang="fr-FR" sz="1800" dirty="0">
                    <a:solidFill>
                      <a:schemeClr val="tx1"/>
                    </a:solidFill>
                    <a:latin typeface="+mn-lt"/>
                  </a:rPr>
                  <a:t>De la même manière la résolution du critère </a:t>
                </a:r>
                <a14:m>
                  <m:oMath xmlns:m="http://schemas.openxmlformats.org/officeDocument/2006/math">
                    <m:func>
                      <m:funcPr>
                        <m:ctrlPr>
                          <a:rPr lang="fr-FR" sz="1800" b="1" i="1" smtClean="0">
                            <a:solidFill>
                              <a:schemeClr val="tx1"/>
                            </a:solidFill>
                            <a:latin typeface="Cambria Math" panose="02040503050406030204" pitchFamily="18" charset="0"/>
                          </a:rPr>
                        </m:ctrlPr>
                      </m:funcPr>
                      <m:fName>
                        <m:limLow>
                          <m:limLowPr>
                            <m:ctrlPr>
                              <a:rPr lang="fr-FR" sz="1800" b="1" i="1">
                                <a:solidFill>
                                  <a:schemeClr val="tx1"/>
                                </a:solidFill>
                                <a:latin typeface="Cambria Math" panose="02040503050406030204" pitchFamily="18" charset="0"/>
                              </a:rPr>
                            </m:ctrlPr>
                          </m:limLowPr>
                          <m:e>
                            <m:r>
                              <a:rPr lang="fr-FR" sz="1800" b="1" i="1">
                                <a:solidFill>
                                  <a:schemeClr val="tx1"/>
                                </a:solidFill>
                                <a:latin typeface="Cambria Math" panose="02040503050406030204" pitchFamily="18" charset="0"/>
                              </a:rPr>
                              <m:t>𝒎𝒂𝒙</m:t>
                            </m:r>
                          </m:e>
                          <m:lim>
                            <m:r>
                              <a:rPr lang="fr-FR" sz="1800" b="1" i="1">
                                <a:solidFill>
                                  <a:schemeClr val="tx1"/>
                                </a:solidFill>
                                <a:latin typeface="Cambria Math" panose="02040503050406030204" pitchFamily="18" charset="0"/>
                              </a:rPr>
                              <m:t>𝒂</m:t>
                            </m:r>
                          </m:lim>
                        </m:limLow>
                      </m:fName>
                      <m:e>
                        <m:f>
                          <m:fPr>
                            <m:ctrlPr>
                              <a:rPr lang="fr-FR" sz="1800" b="1" i="1">
                                <a:solidFill>
                                  <a:schemeClr val="tx1"/>
                                </a:solidFill>
                                <a:latin typeface="Cambria Math" panose="02040503050406030204" pitchFamily="18" charset="0"/>
                              </a:rPr>
                            </m:ctrlPr>
                          </m:fPr>
                          <m:num>
                            <m:r>
                              <a:rPr lang="fr-FR" sz="1800" b="1" i="1">
                                <a:solidFill>
                                  <a:schemeClr val="tx1"/>
                                </a:solidFill>
                                <a:latin typeface="Cambria Math" panose="02040503050406030204" pitchFamily="18" charset="0"/>
                              </a:rPr>
                              <m:t>𝒂</m:t>
                            </m:r>
                            <m:r>
                              <a:rPr lang="fr-FR" sz="1800" b="1" i="1">
                                <a:solidFill>
                                  <a:schemeClr val="tx1"/>
                                </a:solidFill>
                                <a:latin typeface="Cambria Math" panose="02040503050406030204" pitchFamily="18" charset="0"/>
                              </a:rPr>
                              <m:t>′</m:t>
                            </m:r>
                            <m:r>
                              <a:rPr lang="fr-FR" sz="1800" b="1" i="1">
                                <a:solidFill>
                                  <a:schemeClr val="tx1"/>
                                </a:solidFill>
                                <a:latin typeface="Cambria Math" panose="02040503050406030204" pitchFamily="18" charset="0"/>
                              </a:rPr>
                              <m:t>𝑩𝒂</m:t>
                            </m:r>
                          </m:num>
                          <m:den>
                            <m:sSup>
                              <m:sSupPr>
                                <m:ctrlPr>
                                  <a:rPr lang="fr-FR" sz="1800" b="1" i="1">
                                    <a:solidFill>
                                      <a:schemeClr val="tx1"/>
                                    </a:solidFill>
                                    <a:latin typeface="Cambria Math" panose="02040503050406030204" pitchFamily="18" charset="0"/>
                                  </a:rPr>
                                </m:ctrlPr>
                              </m:sSupPr>
                              <m:e>
                                <m:r>
                                  <a:rPr lang="fr-FR" sz="1800" b="1" i="1">
                                    <a:solidFill>
                                      <a:schemeClr val="tx1"/>
                                    </a:solidFill>
                                    <a:latin typeface="Cambria Math" panose="02040503050406030204" pitchFamily="18" charset="0"/>
                                  </a:rPr>
                                  <m:t>𝒂</m:t>
                                </m:r>
                              </m:e>
                              <m:sup>
                                <m:r>
                                  <a:rPr lang="fr-FR" sz="1800" b="1" i="1">
                                    <a:solidFill>
                                      <a:schemeClr val="tx1"/>
                                    </a:solidFill>
                                    <a:latin typeface="Cambria Math" panose="02040503050406030204" pitchFamily="18" charset="0"/>
                                  </a:rPr>
                                  <m:t>′</m:t>
                                </m:r>
                              </m:sup>
                            </m:sSup>
                            <m:r>
                              <a:rPr lang="fr-FR" sz="1800" b="1" i="1">
                                <a:solidFill>
                                  <a:schemeClr val="tx1"/>
                                </a:solidFill>
                                <a:latin typeface="Cambria Math" panose="02040503050406030204" pitchFamily="18" charset="0"/>
                              </a:rPr>
                              <m:t>𝑾𝒂</m:t>
                            </m:r>
                          </m:den>
                        </m:f>
                      </m:e>
                    </m:func>
                  </m:oMath>
                </a14:m>
                <a:r>
                  <a:rPr lang="fr-FR" sz="1800" dirty="0">
                    <a:solidFill>
                      <a:schemeClr val="tx1"/>
                    </a:solidFill>
                    <a:latin typeface="+mn-lt"/>
                  </a:rPr>
                  <a:t> a comme solution l’ensemble des vecteurs propre </a:t>
                </a:r>
                <a:r>
                  <a:rPr lang="fr-FR" sz="1800" b="1" dirty="0">
                    <a:solidFill>
                      <a:schemeClr val="tx1"/>
                    </a:solidFill>
                    <a:latin typeface="+mn-lt"/>
                  </a:rPr>
                  <a:t>a</a:t>
                </a:r>
                <a:r>
                  <a:rPr lang="fr-FR" sz="1800" dirty="0">
                    <a:solidFill>
                      <a:schemeClr val="tx1"/>
                    </a:solidFill>
                    <a:latin typeface="+mn-lt"/>
                  </a:rPr>
                  <a:t> de la matrice </a:t>
                </a:r>
                <a:r>
                  <a:rPr lang="fr-FR" sz="1800" b="1" dirty="0">
                    <a:solidFill>
                      <a:schemeClr val="tx1"/>
                    </a:solidFill>
                    <a:latin typeface="+mn-lt"/>
                  </a:rPr>
                  <a:t>W</a:t>
                </a:r>
                <a:r>
                  <a:rPr lang="fr-FR" sz="1800" b="1" baseline="30000" dirty="0">
                    <a:solidFill>
                      <a:schemeClr val="tx1"/>
                    </a:solidFill>
                    <a:latin typeface="+mn-lt"/>
                  </a:rPr>
                  <a:t>−1</a:t>
                </a:r>
                <a:r>
                  <a:rPr lang="fr-FR" sz="1800" b="1" dirty="0">
                    <a:solidFill>
                      <a:schemeClr val="tx1"/>
                    </a:solidFill>
                    <a:latin typeface="+mn-lt"/>
                  </a:rPr>
                  <a:t>B</a:t>
                </a:r>
                <a:r>
                  <a:rPr lang="fr-FR" sz="1800" dirty="0">
                    <a:solidFill>
                      <a:schemeClr val="tx1"/>
                    </a:solidFill>
                    <a:latin typeface="+mn-lt"/>
                  </a:rPr>
                  <a:t> associée aux valeurs propres correspondantes :</a:t>
                </a:r>
                <a:r>
                  <a:rPr lang="fr-FR" sz="1800" b="1" dirty="0">
                    <a:solidFill>
                      <a:schemeClr val="tx1"/>
                    </a:solidFill>
                    <a:latin typeface="+mn-lt"/>
                  </a:rPr>
                  <a:t> µ  </a:t>
                </a:r>
                <a:r>
                  <a:rPr lang="fr-FR" sz="1800" dirty="0">
                    <a:solidFill>
                      <a:schemeClr val="tx1"/>
                    </a:solidFill>
                    <a:latin typeface="+mn-lt"/>
                  </a:rPr>
                  <a:t>= </a:t>
                </a:r>
                <a14:m>
                  <m:oMath xmlns:m="http://schemas.openxmlformats.org/officeDocument/2006/math">
                    <m:f>
                      <m:fPr>
                        <m:ctrlPr>
                          <a:rPr lang="fr-FR" sz="1800" b="1" i="1">
                            <a:solidFill>
                              <a:schemeClr val="tx1"/>
                            </a:solidFill>
                            <a:latin typeface="Cambria Math" panose="02040503050406030204" pitchFamily="18" charset="0"/>
                          </a:rPr>
                        </m:ctrlPr>
                      </m:fPr>
                      <m:num>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m:t>
                        </m:r>
                        <m:r>
                          <a:rPr lang="fr-FR" sz="1800" b="1" i="1">
                            <a:solidFill>
                              <a:schemeClr val="tx1"/>
                            </a:solidFill>
                            <a:latin typeface="Cambria Math" panose="02040503050406030204" pitchFamily="18" charset="0"/>
                          </a:rPr>
                          <m:t>𝑩𝒂</m:t>
                        </m:r>
                      </m:num>
                      <m:den>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𝑾</m:t>
                        </m:r>
                        <m:r>
                          <a:rPr lang="fr-FR" sz="1800" b="1" i="1">
                            <a:solidFill>
                              <a:schemeClr val="tx1"/>
                            </a:solidFill>
                            <a:latin typeface="Cambria Math" panose="02040503050406030204" pitchFamily="18" charset="0"/>
                          </a:rPr>
                          <m:t>𝒂</m:t>
                        </m:r>
                        <m:r>
                          <a:rPr lang="fr-FR" sz="1800" b="1">
                            <a:solidFill>
                              <a:schemeClr val="tx1"/>
                            </a:solidFill>
                            <a:latin typeface="Cambria Math" panose="02040503050406030204" pitchFamily="18" charset="0"/>
                          </a:rPr>
                          <m:t> </m:t>
                        </m:r>
                      </m:den>
                    </m:f>
                  </m:oMath>
                </a14:m>
                <a:r>
                  <a:rPr lang="fr-FR" sz="1800" b="1" dirty="0">
                    <a:solidFill>
                      <a:schemeClr val="tx1"/>
                    </a:solidFill>
                    <a:latin typeface="+mn-lt"/>
                  </a:rPr>
                  <a:t> (2)</a:t>
                </a:r>
              </a:p>
              <a:p>
                <a:pPr>
                  <a:lnSpc>
                    <a:spcPct val="107000"/>
                  </a:lnSpc>
                  <a:spcAft>
                    <a:spcPts val="800"/>
                  </a:spcAft>
                </a:pPr>
                <a:r>
                  <a:rPr lang="fr-FR" sz="1800" dirty="0">
                    <a:solidFill>
                      <a:schemeClr val="tx1"/>
                    </a:solidFill>
                    <a:latin typeface="+mn-lt"/>
                  </a:rPr>
                  <a:t>D'après </a:t>
                </a:r>
                <a:r>
                  <a:rPr lang="fr-FR" sz="1800" b="1" dirty="0">
                    <a:solidFill>
                      <a:schemeClr val="tx1"/>
                    </a:solidFill>
                    <a:latin typeface="+mn-lt"/>
                  </a:rPr>
                  <a:t>(1) </a:t>
                </a:r>
                <a:r>
                  <a:rPr lang="fr-FR" sz="1800" dirty="0">
                    <a:solidFill>
                      <a:schemeClr val="tx1"/>
                    </a:solidFill>
                    <a:latin typeface="+mn-lt"/>
                  </a:rPr>
                  <a:t>et </a:t>
                </a:r>
                <a:r>
                  <a:rPr lang="fr-FR" sz="1800" b="1" dirty="0">
                    <a:solidFill>
                      <a:schemeClr val="tx1"/>
                    </a:solidFill>
                    <a:latin typeface="+mn-lt"/>
                  </a:rPr>
                  <a:t>(2) </a:t>
                </a:r>
                <a:r>
                  <a:rPr lang="fr-FR" sz="1800" dirty="0">
                    <a:solidFill>
                      <a:schemeClr val="tx1"/>
                    </a:solidFill>
                    <a:latin typeface="+mn-lt"/>
                  </a:rPr>
                  <a:t>on a la relation suivante</a:t>
                </a:r>
                <a:r>
                  <a:rPr lang="fr-FR" sz="1800" b="1" dirty="0">
                    <a:solidFill>
                      <a:schemeClr val="tx1"/>
                    </a:solidFill>
                    <a:latin typeface="+mn-lt"/>
                  </a:rPr>
                  <a:t>: µ = </a:t>
                </a:r>
                <a14:m>
                  <m:oMath xmlns:m="http://schemas.openxmlformats.org/officeDocument/2006/math">
                    <m:f>
                      <m:fPr>
                        <m:ctrlPr>
                          <a:rPr lang="fr-FR" sz="1800" b="1" i="1">
                            <a:solidFill>
                              <a:schemeClr val="tx1"/>
                            </a:solidFill>
                            <a:latin typeface="Cambria Math" panose="02040503050406030204" pitchFamily="18" charset="0"/>
                          </a:rPr>
                        </m:ctrlPr>
                      </m:fPr>
                      <m:num>
                        <m:r>
                          <a:rPr lang="fr-FR" sz="1800" b="1" i="1">
                            <a:solidFill>
                              <a:schemeClr val="tx1"/>
                            </a:solidFill>
                            <a:latin typeface="Cambria Math" panose="02040503050406030204" pitchFamily="18" charset="0"/>
                          </a:rPr>
                          <m:t>𝝀</m:t>
                        </m:r>
                      </m:num>
                      <m:den>
                        <m:r>
                          <a:rPr lang="fr-FR" sz="1800" b="1">
                            <a:solidFill>
                              <a:schemeClr val="tx1"/>
                            </a:solidFill>
                            <a:latin typeface="Cambria Math" panose="02040503050406030204" pitchFamily="18" charset="0"/>
                          </a:rPr>
                          <m:t> </m:t>
                        </m:r>
                        <m:r>
                          <a:rPr lang="fr-FR" sz="1800" b="1" i="1">
                            <a:solidFill>
                              <a:schemeClr val="tx1"/>
                            </a:solidFill>
                            <a:latin typeface="Cambria Math" panose="02040503050406030204" pitchFamily="18" charset="0"/>
                          </a:rPr>
                          <m:t>𝟏</m:t>
                        </m:r>
                        <m:r>
                          <a:rPr lang="fr-FR" sz="1800" b="1" i="1">
                            <a:solidFill>
                              <a:schemeClr val="tx1"/>
                            </a:solidFill>
                            <a:latin typeface="Cambria Math" panose="02040503050406030204" pitchFamily="18" charset="0"/>
                          </a:rPr>
                          <m:t>−</m:t>
                        </m:r>
                        <m:r>
                          <a:rPr lang="fr-FR" sz="1800" b="1" i="1">
                            <a:solidFill>
                              <a:schemeClr val="tx1"/>
                            </a:solidFill>
                            <a:latin typeface="Cambria Math" panose="02040503050406030204" pitchFamily="18" charset="0"/>
                          </a:rPr>
                          <m:t>𝝀</m:t>
                        </m:r>
                      </m:den>
                    </m:f>
                  </m:oMath>
                </a14:m>
                <a:endParaRPr lang="fr-FR" sz="1800" b="1" dirty="0">
                  <a:solidFill>
                    <a:schemeClr val="tx1"/>
                  </a:solidFill>
                  <a:latin typeface="+mn-lt"/>
                </a:endParaRPr>
              </a:p>
              <a:p>
                <a:endParaRPr lang="fr-FR" dirty="0"/>
              </a:p>
            </p:txBody>
          </p:sp>
        </mc:Choice>
        <mc:Fallback xmlns="">
          <p:sp>
            <p:nvSpPr>
              <p:cNvPr id="3" name="ZoneTexte 2">
                <a:extLst>
                  <a:ext uri="{FF2B5EF4-FFF2-40B4-BE49-F238E27FC236}">
                    <a16:creationId xmlns:a16="http://schemas.microsoft.com/office/drawing/2014/main" id="{B46DD71E-E963-145B-42B9-1B0110A58C38}"/>
                  </a:ext>
                </a:extLst>
              </p:cNvPr>
              <p:cNvSpPr txBox="1">
                <a:spLocks noRot="1" noChangeAspect="1" noMove="1" noResize="1" noEditPoints="1" noAdjustHandles="1" noChangeArrowheads="1" noChangeShapeType="1" noTextEdit="1"/>
              </p:cNvSpPr>
              <p:nvPr/>
            </p:nvSpPr>
            <p:spPr>
              <a:xfrm>
                <a:off x="186598" y="852465"/>
                <a:ext cx="8957402" cy="4471417"/>
              </a:xfrm>
              <a:prstGeom prst="rect">
                <a:avLst/>
              </a:prstGeom>
              <a:blipFill>
                <a:blip r:embed="rId3"/>
                <a:stretch>
                  <a:fillRect l="-613" t="-682"/>
                </a:stretch>
              </a:blipFill>
            </p:spPr>
            <p:txBody>
              <a:bodyPr/>
              <a:lstStyle/>
              <a:p>
                <a:r>
                  <a:rPr lang="fr-FR">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ircle(in)">
                                      <p:cBhvr>
                                        <p:cTn id="1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uk-UA" smtClean="0"/>
              <a:t>9</a:t>
            </a:fld>
            <a:endParaRPr lang="uk-UA"/>
          </a:p>
        </p:txBody>
      </p:sp>
      <p:sp>
        <p:nvSpPr>
          <p:cNvPr id="96" name="Rounded Rectangle 1"/>
          <p:cNvSpPr/>
          <p:nvPr/>
        </p:nvSpPr>
        <p:spPr>
          <a:xfrm>
            <a:off x="0" y="0"/>
            <a:ext cx="9144000" cy="567267"/>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sz="2400" dirty="0">
              <a:solidFill>
                <a:schemeClr val="bg1"/>
              </a:solidFill>
              <a:latin typeface="+mn-lt"/>
            </a:endParaRPr>
          </a:p>
          <a:p>
            <a:pPr algn="ctr"/>
            <a:r>
              <a:rPr lang="fr-FR" sz="2400" dirty="0">
                <a:solidFill>
                  <a:schemeClr val="bg1"/>
                </a:solidFill>
                <a:latin typeface="+mn-lt"/>
              </a:rPr>
              <a:t>Mesurer le pouvoir discriminant global : (lambda de Wilks) </a:t>
            </a:r>
          </a:p>
          <a:p>
            <a:pPr algn="ctr"/>
            <a:endParaRPr lang="fr-FR" sz="2400" b="1" dirty="0"/>
          </a:p>
        </p:txBody>
      </p:sp>
      <p:sp>
        <p:nvSpPr>
          <p:cNvPr id="4" name="ZoneTexte 3">
            <a:extLst>
              <a:ext uri="{FF2B5EF4-FFF2-40B4-BE49-F238E27FC236}">
                <a16:creationId xmlns:a16="http://schemas.microsoft.com/office/drawing/2014/main" id="{741BCC80-62FA-D0C7-389B-A817F7C4C154}"/>
              </a:ext>
            </a:extLst>
          </p:cNvPr>
          <p:cNvSpPr txBox="1"/>
          <p:nvPr/>
        </p:nvSpPr>
        <p:spPr>
          <a:xfrm>
            <a:off x="1002535" y="567267"/>
            <a:ext cx="184731" cy="523220"/>
          </a:xfrm>
          <a:prstGeom prst="rect">
            <a:avLst/>
          </a:prstGeom>
          <a:noFill/>
        </p:spPr>
        <p:txBody>
          <a:bodyPr wrap="none" rtlCol="0">
            <a:spAutoFit/>
          </a:bodyPr>
          <a:lstStyle/>
          <a:p>
            <a:endParaRPr lang="fr-FR" sz="1400" dirty="0">
              <a:solidFill>
                <a:schemeClr val="bg1"/>
              </a:solidFill>
              <a:latin typeface="Arial Narrow" panose="020B0606020202030204" pitchFamily="34" charset="0"/>
            </a:endParaRPr>
          </a:p>
          <a:p>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90A8ED9A-D4D6-80A7-A51F-1A12BC98E2DD}"/>
                  </a:ext>
                </a:extLst>
              </p:cNvPr>
              <p:cNvSpPr txBox="1"/>
              <p:nvPr/>
            </p:nvSpPr>
            <p:spPr>
              <a:xfrm>
                <a:off x="0" y="693195"/>
                <a:ext cx="7182236" cy="964559"/>
              </a:xfrm>
              <a:prstGeom prst="rect">
                <a:avLst/>
              </a:prstGeom>
              <a:noFill/>
            </p:spPr>
            <p:txBody>
              <a:bodyPr wrap="square" rtlCol="0">
                <a:spAutoFit/>
              </a:bodyPr>
              <a:lstStyle/>
              <a:p>
                <a:r>
                  <a:rPr lang="fr-FR" sz="1800" dirty="0">
                    <a:solidFill>
                      <a:schemeClr val="tx1"/>
                    </a:solidFill>
                    <a:latin typeface="+mn-lt"/>
                  </a:rPr>
                  <a:t>Pour mesurer le pouvoir discriminant global des p variables, on utilise la statistique suivante appelée lambda Wilks:</a:t>
                </a:r>
              </a:p>
              <a:p>
                <a:pPr algn="ctr"/>
                <a:r>
                  <a:rPr lang="el-GR" sz="1800" b="1" dirty="0">
                    <a:solidFill>
                      <a:schemeClr val="tx1"/>
                    </a:solidFill>
                    <a:latin typeface="+mn-lt"/>
                  </a:rPr>
                  <a:t>Λ</a:t>
                </a:r>
                <a:r>
                  <a:rPr lang="fr-FR" sz="1800" b="1" dirty="0">
                    <a:solidFill>
                      <a:schemeClr val="tx1"/>
                    </a:solidFill>
                    <a:latin typeface="+mn-lt"/>
                  </a:rPr>
                  <a:t>q =</a:t>
                </a:r>
                <a14:m>
                  <m:oMath xmlns:m="http://schemas.openxmlformats.org/officeDocument/2006/math">
                    <m:sSub>
                      <m:sSubPr>
                        <m:ctrlPr>
                          <a:rPr lang="fr-FR" sz="1800" b="1" i="1" smtClean="0">
                            <a:solidFill>
                              <a:schemeClr val="tx1"/>
                            </a:solidFill>
                            <a:latin typeface="Cambria Math" panose="02040503050406030204" pitchFamily="18" charset="0"/>
                          </a:rPr>
                        </m:ctrlPr>
                      </m:sSubPr>
                      <m:e>
                        <m:r>
                          <m:rPr>
                            <m:nor/>
                          </m:rPr>
                          <a:rPr lang="el-GR" sz="1800" b="1" dirty="0">
                            <a:solidFill>
                              <a:schemeClr val="tx1"/>
                            </a:solidFill>
                            <a:latin typeface="+mn-lt"/>
                          </a:rPr>
                          <m:t>Λ</m:t>
                        </m:r>
                      </m:e>
                      <m:sub>
                        <m:r>
                          <a:rPr lang="fr-FR" sz="1800" b="1" i="1" smtClean="0">
                            <a:solidFill>
                              <a:schemeClr val="tx1"/>
                            </a:solidFill>
                            <a:latin typeface="Cambria Math" panose="02040503050406030204" pitchFamily="18" charset="0"/>
                          </a:rPr>
                          <m:t>𝒌</m:t>
                        </m:r>
                        <m:r>
                          <a:rPr lang="fr-FR" sz="1800" b="1" i="1" smtClean="0">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𝟏</m:t>
                        </m:r>
                      </m:sub>
                    </m:sSub>
                    <m:r>
                      <a:rPr lang="fr-FR" sz="1800" b="1" i="0" smtClean="0">
                        <a:solidFill>
                          <a:schemeClr val="tx1"/>
                        </a:solidFill>
                        <a:latin typeface="Cambria Math" panose="02040503050406030204" pitchFamily="18" charset="0"/>
                      </a:rPr>
                      <m:t>=</m:t>
                    </m:r>
                    <m:nary>
                      <m:naryPr>
                        <m:chr m:val="∏"/>
                        <m:ctrlPr>
                          <a:rPr lang="fr-FR" sz="1800" b="1" i="1" smtClean="0">
                            <a:solidFill>
                              <a:schemeClr val="tx1"/>
                            </a:solidFill>
                            <a:latin typeface="Cambria Math" panose="02040503050406030204" pitchFamily="18" charset="0"/>
                          </a:rPr>
                        </m:ctrlPr>
                      </m:naryPr>
                      <m:sub>
                        <m:r>
                          <m:rPr>
                            <m:brk m:alnAt="23"/>
                          </m:rPr>
                          <a:rPr lang="fr-FR" sz="1800" b="1" i="1" smtClean="0">
                            <a:solidFill>
                              <a:schemeClr val="tx1"/>
                            </a:solidFill>
                            <a:latin typeface="Cambria Math" panose="02040503050406030204" pitchFamily="18" charset="0"/>
                          </a:rPr>
                          <m:t>𝒎</m:t>
                        </m:r>
                        <m:r>
                          <a:rPr lang="fr-FR" sz="1800" b="1" i="1" smtClean="0">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𝟏</m:t>
                        </m:r>
                      </m:sub>
                      <m:sup>
                        <m:r>
                          <a:rPr lang="fr-FR" sz="1800" b="1" i="1" smtClean="0">
                            <a:solidFill>
                              <a:schemeClr val="tx1"/>
                            </a:solidFill>
                            <a:latin typeface="Cambria Math" panose="02040503050406030204" pitchFamily="18" charset="0"/>
                          </a:rPr>
                          <m:t>𝒌</m:t>
                        </m:r>
                        <m:r>
                          <a:rPr lang="fr-FR" sz="1800" b="1" i="1" smtClean="0">
                            <a:solidFill>
                              <a:schemeClr val="tx1"/>
                            </a:solidFill>
                            <a:latin typeface="Cambria Math" panose="02040503050406030204" pitchFamily="18" charset="0"/>
                          </a:rPr>
                          <m:t>−</m:t>
                        </m:r>
                        <m:r>
                          <a:rPr lang="fr-FR" sz="1800" b="1" i="1" smtClean="0">
                            <a:solidFill>
                              <a:schemeClr val="tx1"/>
                            </a:solidFill>
                            <a:latin typeface="Cambria Math" panose="02040503050406030204" pitchFamily="18" charset="0"/>
                          </a:rPr>
                          <m:t>𝟏</m:t>
                        </m:r>
                      </m:sup>
                      <m:e>
                        <m:d>
                          <m:dPr>
                            <m:ctrlPr>
                              <a:rPr lang="fr-FR" sz="1800" b="1" i="1" smtClean="0">
                                <a:solidFill>
                                  <a:schemeClr val="tx1"/>
                                </a:solidFill>
                                <a:latin typeface="Cambria Math" panose="02040503050406030204" pitchFamily="18" charset="0"/>
                              </a:rPr>
                            </m:ctrlPr>
                          </m:dPr>
                          <m:e>
                            <m:r>
                              <a:rPr lang="fr-FR" sz="1800" b="1" i="1" smtClean="0">
                                <a:solidFill>
                                  <a:schemeClr val="tx1"/>
                                </a:solidFill>
                                <a:latin typeface="Cambria Math" panose="02040503050406030204" pitchFamily="18" charset="0"/>
                              </a:rPr>
                              <m:t>𝟏</m:t>
                            </m:r>
                            <m:r>
                              <a:rPr lang="fr-FR" sz="1800" b="1" i="1" smtClean="0">
                                <a:solidFill>
                                  <a:schemeClr val="tx1"/>
                                </a:solidFill>
                                <a:latin typeface="Cambria Math" panose="02040503050406030204" pitchFamily="18" charset="0"/>
                              </a:rPr>
                              <m:t>−</m:t>
                            </m:r>
                            <m:sSubSup>
                              <m:sSubSupPr>
                                <m:ctrlPr>
                                  <a:rPr lang="fr-FR" sz="1800" b="1" i="1" smtClean="0">
                                    <a:solidFill>
                                      <a:schemeClr val="tx1"/>
                                    </a:solidFill>
                                    <a:latin typeface="Cambria Math" panose="02040503050406030204" pitchFamily="18" charset="0"/>
                                  </a:rPr>
                                </m:ctrlPr>
                              </m:sSubSupPr>
                              <m:e>
                                <m:r>
                                  <a:rPr lang="fr-FR" sz="1800" b="1" i="1" smtClean="0">
                                    <a:solidFill>
                                      <a:schemeClr val="tx1"/>
                                    </a:solidFill>
                                    <a:latin typeface="Cambria Math" panose="02040503050406030204" pitchFamily="18" charset="0"/>
                                  </a:rPr>
                                  <m:t>ŋ</m:t>
                                </m:r>
                              </m:e>
                              <m:sub>
                                <m:r>
                                  <a:rPr lang="fr-FR" sz="1800" b="1" i="1" smtClean="0">
                                    <a:solidFill>
                                      <a:schemeClr val="tx1"/>
                                    </a:solidFill>
                                    <a:latin typeface="Cambria Math" panose="02040503050406030204" pitchFamily="18" charset="0"/>
                                  </a:rPr>
                                  <m:t>𝒎</m:t>
                                </m:r>
                              </m:sub>
                              <m:sup>
                                <m:r>
                                  <a:rPr lang="fr-FR" sz="1800" b="1" i="1" smtClean="0">
                                    <a:solidFill>
                                      <a:schemeClr val="tx1"/>
                                    </a:solidFill>
                                    <a:latin typeface="Cambria Math" panose="02040503050406030204" pitchFamily="18" charset="0"/>
                                  </a:rPr>
                                  <m:t>𝟐</m:t>
                                </m:r>
                              </m:sup>
                            </m:sSubSup>
                          </m:e>
                        </m:d>
                      </m:e>
                    </m:nary>
                  </m:oMath>
                </a14:m>
                <a:endParaRPr lang="fr-FR" sz="1800" dirty="0">
                  <a:latin typeface="+mn-lt"/>
                </a:endParaRPr>
              </a:p>
            </p:txBody>
          </p:sp>
        </mc:Choice>
        <mc:Fallback xmlns="">
          <p:sp>
            <p:nvSpPr>
              <p:cNvPr id="6" name="ZoneTexte 5">
                <a:extLst>
                  <a:ext uri="{FF2B5EF4-FFF2-40B4-BE49-F238E27FC236}">
                    <a16:creationId xmlns:a16="http://schemas.microsoft.com/office/drawing/2014/main" id="{90A8ED9A-D4D6-80A7-A51F-1A12BC98E2DD}"/>
                  </a:ext>
                </a:extLst>
              </p:cNvPr>
              <p:cNvSpPr txBox="1">
                <a:spLocks noRot="1" noChangeAspect="1" noMove="1" noResize="1" noEditPoints="1" noAdjustHandles="1" noChangeArrowheads="1" noChangeShapeType="1" noTextEdit="1"/>
              </p:cNvSpPr>
              <p:nvPr/>
            </p:nvSpPr>
            <p:spPr>
              <a:xfrm>
                <a:off x="0" y="693195"/>
                <a:ext cx="7182236" cy="964559"/>
              </a:xfrm>
              <a:prstGeom prst="rect">
                <a:avLst/>
              </a:prstGeom>
              <a:blipFill>
                <a:blip r:embed="rId3"/>
                <a:stretch>
                  <a:fillRect l="-679" t="-3797" b="-69620"/>
                </a:stretch>
              </a:blipFill>
            </p:spPr>
            <p:txBody>
              <a:bodyPr/>
              <a:lstStyle/>
              <a:p>
                <a:r>
                  <a:rPr lang="fr-FR">
                    <a:noFill/>
                  </a:rPr>
                  <a:t> </a:t>
                </a:r>
              </a:p>
            </p:txBody>
          </p:sp>
        </mc:Fallback>
      </mc:AlternateContent>
      <p:sp>
        <p:nvSpPr>
          <p:cNvPr id="7" name="ZoneTexte 6">
            <a:extLst>
              <a:ext uri="{FF2B5EF4-FFF2-40B4-BE49-F238E27FC236}">
                <a16:creationId xmlns:a16="http://schemas.microsoft.com/office/drawing/2014/main" id="{2CE4AAD6-79EE-CA60-A068-6C19E0FCBEED}"/>
              </a:ext>
            </a:extLst>
          </p:cNvPr>
          <p:cNvSpPr txBox="1"/>
          <p:nvPr/>
        </p:nvSpPr>
        <p:spPr>
          <a:xfrm>
            <a:off x="-73005" y="1678456"/>
            <a:ext cx="6530955" cy="369332"/>
          </a:xfrm>
          <a:prstGeom prst="rect">
            <a:avLst/>
          </a:prstGeom>
          <a:noFill/>
        </p:spPr>
        <p:txBody>
          <a:bodyPr wrap="none" rtlCol="0">
            <a:spAutoFit/>
          </a:bodyPr>
          <a:lstStyle/>
          <a:p>
            <a:r>
              <a:rPr lang="fr-FR" sz="1800" dirty="0">
                <a:solidFill>
                  <a:schemeClr val="tx1"/>
                </a:solidFill>
                <a:latin typeface="+mn-lt"/>
              </a:rPr>
              <a:t>Plus Λ est petit, plus les variables sont globalement discriminantes</a:t>
            </a:r>
          </a:p>
        </p:txBody>
      </p:sp>
      <p:sp>
        <p:nvSpPr>
          <p:cNvPr id="8" name="ZoneTexte 7">
            <a:extLst>
              <a:ext uri="{FF2B5EF4-FFF2-40B4-BE49-F238E27FC236}">
                <a16:creationId xmlns:a16="http://schemas.microsoft.com/office/drawing/2014/main" id="{3B118B22-2749-0BFC-65B7-5F1DD221B6ED}"/>
              </a:ext>
            </a:extLst>
          </p:cNvPr>
          <p:cNvSpPr txBox="1"/>
          <p:nvPr/>
        </p:nvSpPr>
        <p:spPr>
          <a:xfrm>
            <a:off x="-32249" y="2003213"/>
            <a:ext cx="3635932" cy="615553"/>
          </a:xfrm>
          <a:prstGeom prst="rect">
            <a:avLst/>
          </a:prstGeom>
          <a:noFill/>
        </p:spPr>
        <p:txBody>
          <a:bodyPr wrap="none" rtlCol="0">
            <a:spAutoFit/>
          </a:bodyPr>
          <a:lstStyle/>
          <a:p>
            <a:r>
              <a:rPr lang="fr-FR" sz="2000" b="1" dirty="0">
                <a:solidFill>
                  <a:schemeClr val="tx1"/>
                </a:solidFill>
                <a:latin typeface="+mn-lt"/>
              </a:rPr>
              <a:t>Règle d’affectation géométrique</a:t>
            </a:r>
          </a:p>
          <a:p>
            <a:endParaRPr lang="fr-FR" dirty="0"/>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68F88F18-E7ED-C230-46AF-FC22ED8BAD4A}"/>
                  </a:ext>
                </a:extLst>
              </p:cNvPr>
              <p:cNvSpPr txBox="1"/>
              <p:nvPr/>
            </p:nvSpPr>
            <p:spPr>
              <a:xfrm>
                <a:off x="0" y="2363185"/>
                <a:ext cx="9144000" cy="2918684"/>
              </a:xfrm>
              <a:prstGeom prst="rect">
                <a:avLst/>
              </a:prstGeom>
              <a:noFill/>
            </p:spPr>
            <p:txBody>
              <a:bodyPr wrap="square" rtlCol="0">
                <a:spAutoFit/>
              </a:bodyPr>
              <a:lstStyle/>
              <a:p>
                <a:r>
                  <a:rPr lang="fr-FR" sz="1800" dirty="0">
                    <a:solidFill>
                      <a:schemeClr val="tx1"/>
                    </a:solidFill>
                    <a:latin typeface="Arial Narrow" panose="020B0606020202030204" pitchFamily="34" charset="0"/>
                  </a:rPr>
                  <a:t>L’AFD utilise une règle d’affectation géométrique, due à Mahalanobis et Fisher, pour classer un individu à un groupe. </a:t>
                </a:r>
              </a:p>
              <a:p>
                <a:r>
                  <a:rPr lang="fr-FR" sz="1800" dirty="0">
                    <a:solidFill>
                      <a:schemeClr val="tx1"/>
                    </a:solidFill>
                    <a:latin typeface="Arial Narrow" panose="020B0606020202030204" pitchFamily="34" charset="0"/>
                  </a:rPr>
                  <a:t>La distance de Mahalanobis d’un individu x par rapport au centre de gravité </a:t>
                </a:r>
                <a14:m>
                  <m:oMath xmlns:m="http://schemas.openxmlformats.org/officeDocument/2006/math">
                    <m:sSub>
                      <m:sSubPr>
                        <m:ctrlPr>
                          <a:rPr lang="fr-FR" sz="1800" i="1">
                            <a:solidFill>
                              <a:schemeClr val="tx1"/>
                            </a:solidFill>
                            <a:latin typeface="Cambria Math" panose="02040503050406030204" pitchFamily="18" charset="0"/>
                          </a:rPr>
                        </m:ctrlPr>
                      </m:sSubPr>
                      <m:e>
                        <m:r>
                          <a:rPr lang="fr-FR" sz="1800" b="0" i="1">
                            <a:solidFill>
                              <a:schemeClr val="tx1"/>
                            </a:solidFill>
                            <a:latin typeface="Cambria Math" panose="02040503050406030204" pitchFamily="18" charset="0"/>
                          </a:rPr>
                          <m:t>𝑔</m:t>
                        </m:r>
                      </m:e>
                      <m:sub>
                        <m:r>
                          <a:rPr lang="fr-FR" sz="1800" b="0" i="1">
                            <a:solidFill>
                              <a:schemeClr val="tx1"/>
                            </a:solidFill>
                            <a:latin typeface="Cambria Math" panose="02040503050406030204" pitchFamily="18" charset="0"/>
                          </a:rPr>
                          <m:t>𝑘</m:t>
                        </m:r>
                      </m:sub>
                    </m:sSub>
                  </m:oMath>
                </a14:m>
                <a:r>
                  <a:rPr lang="fr-FR" sz="1800" dirty="0">
                    <a:solidFill>
                      <a:schemeClr val="tx1"/>
                    </a:solidFill>
                    <a:latin typeface="Arial Narrow" panose="020B0606020202030204" pitchFamily="34" charset="0"/>
                  </a:rPr>
                  <a:t> du groupe k est donné par :</a:t>
                </a:r>
              </a:p>
              <a:p>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d²(x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𝑀</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fr-FR"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tabLst>
                    <a:tab pos="1772920" algn="l"/>
                  </a:tabLs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Avec M la métrique utilisée qui peut être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𝑇</m:t>
                        </m:r>
                      </m:e>
                      <m:sup>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ou </a:t>
                </a:r>
                <a14:m>
                  <m:oMath xmlns:m="http://schemas.openxmlformats.org/officeDocument/2006/math">
                    <m:sSup>
                      <m:sSupPr>
                        <m:ctrlPr>
                          <a:rPr lang="fr-FR"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fr-FR" sz="1800" i="1">
                            <a:effectLst/>
                            <a:latin typeface="Cambria Math" panose="02040503050406030204" pitchFamily="18" charset="0"/>
                            <a:ea typeface="Calibri" panose="020F0502020204030204" pitchFamily="34" charset="0"/>
                            <a:cs typeface="Times New Roman" panose="02020603050405020304" pitchFamily="18" charset="0"/>
                          </a:rPr>
                          <m:t>𝑊</m:t>
                        </m:r>
                      </m:e>
                      <m:sup>
                        <m:r>
                          <a:rPr lang="fr-FR" sz="1800" i="1">
                            <a:effectLst/>
                            <a:latin typeface="Cambria Math" panose="02040503050406030204" pitchFamily="18" charset="0"/>
                            <a:ea typeface="Calibri" panose="020F0502020204030204" pitchFamily="34" charset="0"/>
                            <a:cs typeface="Times New Roman" panose="02020603050405020304" pitchFamily="18" charset="0"/>
                          </a:rPr>
                          <m:t>−1</m:t>
                        </m:r>
                      </m:sup>
                    </m:sSup>
                  </m:oMath>
                </a14:m>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On compare cette distance avec les distances qui séparent l’individu des centres de gravite des autres groupes k’ : </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1772920" algn="l"/>
                  </a:tabLst>
                </a:pP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 c’est-à-dire :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f>
                          <m:fPr>
                            <m:type m:val="skw"/>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num>
                          <m:den>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den>
                        </m:f>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 =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a:t>
                </a:r>
                <a14:m>
                  <m:oMath xmlns:m="http://schemas.openxmlformats.org/officeDocument/2006/math">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(x)= (x-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 (x-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M(x-</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fr-FR" sz="1800" dirty="0">
                  <a:solidFill>
                    <a:schemeClr val="tx1"/>
                  </a:solidFill>
                  <a:latin typeface="Arial Narrow" panose="020B0606020202030204" pitchFamily="34" charset="0"/>
                </a:endParaRPr>
              </a:p>
              <a:p>
                <a:r>
                  <a:rPr lang="fr-FR" sz="1800" dirty="0">
                    <a:solidFill>
                      <a:schemeClr val="tx1"/>
                    </a:solidFill>
                    <a:latin typeface="Arial Narrow" panose="020B0606020202030204" pitchFamily="34" charset="0"/>
                  </a:rPr>
                  <a:t>Donc l’individu x sera alors affecté au groupe k si </a:t>
                </a:r>
                <a:r>
                  <a:rPr lang="fr-FR" sz="1800" dirty="0">
                    <a:effectLst/>
                    <a:latin typeface="Times New Roman" panose="02020603050405020304" pitchFamily="18" charset="0"/>
                    <a:ea typeface="Times New Roman" panose="02020603050405020304" pitchFamily="18" charset="0"/>
                    <a:cs typeface="Times New Roman" panose="02020603050405020304" pitchFamily="18" charset="0"/>
                  </a:rPr>
                  <a:t>d²(x ;</a:t>
                </a:r>
                <a14:m>
                  <m:oMath xmlns:m="http://schemas.openxmlformats.org/officeDocument/2006/math">
                    <m:sSub>
                      <m:sSubPr>
                        <m:ctrlPr>
                          <a:rPr lang="fr-FR"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fr-FR"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fr-FR" sz="1800" dirty="0">
                    <a:solidFill>
                      <a:schemeClr val="tx1"/>
                    </a:solidFill>
                    <a:latin typeface="Arial Narrow" panose="020B0606020202030204" pitchFamily="34" charset="0"/>
                  </a:rPr>
                  <a:t>est minimale.</a:t>
                </a:r>
              </a:p>
              <a:p>
                <a:endParaRPr lang="fr-FR" sz="1800" dirty="0">
                  <a:latin typeface="+mn-lt"/>
                </a:endParaRPr>
              </a:p>
            </p:txBody>
          </p:sp>
        </mc:Choice>
        <mc:Fallback xmlns="">
          <p:sp>
            <p:nvSpPr>
              <p:cNvPr id="9" name="ZoneTexte 8">
                <a:extLst>
                  <a:ext uri="{FF2B5EF4-FFF2-40B4-BE49-F238E27FC236}">
                    <a16:creationId xmlns:a16="http://schemas.microsoft.com/office/drawing/2014/main" id="{68F88F18-E7ED-C230-46AF-FC22ED8BAD4A}"/>
                  </a:ext>
                </a:extLst>
              </p:cNvPr>
              <p:cNvSpPr txBox="1">
                <a:spLocks noRot="1" noChangeAspect="1" noMove="1" noResize="1" noEditPoints="1" noAdjustHandles="1" noChangeArrowheads="1" noChangeShapeType="1" noTextEdit="1"/>
              </p:cNvSpPr>
              <p:nvPr/>
            </p:nvSpPr>
            <p:spPr>
              <a:xfrm>
                <a:off x="0" y="2363185"/>
                <a:ext cx="9144000" cy="2918684"/>
              </a:xfrm>
              <a:prstGeom prst="rect">
                <a:avLst/>
              </a:prstGeom>
              <a:blipFill>
                <a:blip r:embed="rId4"/>
                <a:stretch>
                  <a:fillRect l="-533" t="-1046" r="-200"/>
                </a:stretch>
              </a:blipFill>
            </p:spPr>
            <p:txBody>
              <a:bodyPr/>
              <a:lstStyle/>
              <a:p>
                <a:r>
                  <a:rPr lang="fr-FR">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anim calcmode="lin" valueType="num">
                                      <p:cBhvr additive="base">
                                        <p:cTn id="7" dur="500" fill="hold"/>
                                        <p:tgtEl>
                                          <p:spTgt spid="96"/>
                                        </p:tgtEl>
                                        <p:attrNameLst>
                                          <p:attrName>ppt_x</p:attrName>
                                        </p:attrNameLst>
                                      </p:cBhvr>
                                      <p:tavLst>
                                        <p:tav tm="0">
                                          <p:val>
                                            <p:strVal val="#ppt_x"/>
                                          </p:val>
                                        </p:tav>
                                        <p:tav tm="100000">
                                          <p:val>
                                            <p:strVal val="#ppt_x"/>
                                          </p:val>
                                        </p:tav>
                                      </p:tavLst>
                                    </p:anim>
                                    <p:anim calcmode="lin" valueType="num">
                                      <p:cBhvr additive="base">
                                        <p:cTn id="8"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ircle(in)">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6" grpId="0"/>
      <p:bldP spid="7" grpId="0"/>
      <p:bldP spid="8" grpId="0"/>
      <p:bldP spid="9"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7036</TotalTime>
  <Words>1379</Words>
  <Application>Microsoft Office PowerPoint</Application>
  <PresentationFormat>Affichage à l'écran (16:9)</PresentationFormat>
  <Paragraphs>154</Paragraphs>
  <Slides>21</Slides>
  <Notes>16</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Arial</vt:lpstr>
      <vt:lpstr>Arial Black</vt:lpstr>
      <vt:lpstr>Arial Narrow</vt:lpstr>
      <vt:lpstr>Calibri</vt:lpstr>
      <vt:lpstr>Calibri Light</vt:lpstr>
      <vt:lpstr>Cambria Math</vt:lpstr>
      <vt:lpstr>Times New Roman</vt:lpstr>
      <vt:lpstr>Wide Latin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Assime Diakhate</cp:lastModifiedBy>
  <cp:revision>242</cp:revision>
  <dcterms:modified xsi:type="dcterms:W3CDTF">2025-03-11T11:24:46Z</dcterms:modified>
</cp:coreProperties>
</file>