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F5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7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0343-E547-4A5A-BC6E-64CF3BEB58AF}" type="datetimeFigureOut">
              <a:rPr lang="fr-BE" smtClean="0"/>
              <a:t>4/10/2011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0F296-EA5E-45E2-897F-4F6BD2B14434}" type="slidenum">
              <a:rPr lang="fr-BE" smtClean="0"/>
              <a:t>‹#›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78671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0343-E547-4A5A-BC6E-64CF3BEB58AF}" type="datetimeFigureOut">
              <a:rPr lang="fr-BE" smtClean="0"/>
              <a:t>4/10/2011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0F296-EA5E-45E2-897F-4F6BD2B14434}" type="slidenum">
              <a:rPr lang="fr-BE" smtClean="0"/>
              <a:t>‹#›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686392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0343-E547-4A5A-BC6E-64CF3BEB58AF}" type="datetimeFigureOut">
              <a:rPr lang="fr-BE" smtClean="0"/>
              <a:t>4/10/2011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0F296-EA5E-45E2-897F-4F6BD2B14434}" type="slidenum">
              <a:rPr lang="fr-BE" smtClean="0"/>
              <a:t>‹#›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93318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0343-E547-4A5A-BC6E-64CF3BEB58AF}" type="datetimeFigureOut">
              <a:rPr lang="fr-BE" smtClean="0"/>
              <a:t>4/10/2011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0F296-EA5E-45E2-897F-4F6BD2B14434}" type="slidenum">
              <a:rPr lang="fr-BE" smtClean="0"/>
              <a:t>‹#›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033719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0343-E547-4A5A-BC6E-64CF3BEB58AF}" type="datetimeFigureOut">
              <a:rPr lang="fr-BE" smtClean="0"/>
              <a:t>4/10/2011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0F296-EA5E-45E2-897F-4F6BD2B14434}" type="slidenum">
              <a:rPr lang="fr-BE" smtClean="0"/>
              <a:t>‹#›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37487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0343-E547-4A5A-BC6E-64CF3BEB58AF}" type="datetimeFigureOut">
              <a:rPr lang="fr-BE" smtClean="0"/>
              <a:t>4/10/2011</a:t>
            </a:fld>
            <a:endParaRPr lang="fr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0F296-EA5E-45E2-897F-4F6BD2B14434}" type="slidenum">
              <a:rPr lang="fr-BE" smtClean="0"/>
              <a:t>‹#›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404885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0343-E547-4A5A-BC6E-64CF3BEB58AF}" type="datetimeFigureOut">
              <a:rPr lang="fr-BE" smtClean="0"/>
              <a:t>4/10/2011</a:t>
            </a:fld>
            <a:endParaRPr lang="fr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0F296-EA5E-45E2-897F-4F6BD2B14434}" type="slidenum">
              <a:rPr lang="fr-BE" smtClean="0"/>
              <a:t>‹#›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56413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0343-E547-4A5A-BC6E-64CF3BEB58AF}" type="datetimeFigureOut">
              <a:rPr lang="fr-BE" smtClean="0"/>
              <a:t>4/10/2011</a:t>
            </a:fld>
            <a:endParaRPr lang="fr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0F296-EA5E-45E2-897F-4F6BD2B14434}" type="slidenum">
              <a:rPr lang="fr-BE" smtClean="0"/>
              <a:t>‹#›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163968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0343-E547-4A5A-BC6E-64CF3BEB58AF}" type="datetimeFigureOut">
              <a:rPr lang="fr-BE" smtClean="0"/>
              <a:t>4/10/2011</a:t>
            </a:fld>
            <a:endParaRPr lang="fr-B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0F296-EA5E-45E2-897F-4F6BD2B14434}" type="slidenum">
              <a:rPr lang="fr-BE" smtClean="0"/>
              <a:t>‹#›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376139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0343-E547-4A5A-BC6E-64CF3BEB58AF}" type="datetimeFigureOut">
              <a:rPr lang="fr-BE" smtClean="0"/>
              <a:t>4/10/2011</a:t>
            </a:fld>
            <a:endParaRPr lang="fr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0F296-EA5E-45E2-897F-4F6BD2B14434}" type="slidenum">
              <a:rPr lang="fr-BE" smtClean="0"/>
              <a:t>‹#›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961309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0343-E547-4A5A-BC6E-64CF3BEB58AF}" type="datetimeFigureOut">
              <a:rPr lang="fr-BE" smtClean="0"/>
              <a:t>4/10/2011</a:t>
            </a:fld>
            <a:endParaRPr lang="fr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0F296-EA5E-45E2-897F-4F6BD2B14434}" type="slidenum">
              <a:rPr lang="fr-BE" smtClean="0"/>
              <a:t>‹#›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953705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D0343-E547-4A5A-BC6E-64CF3BEB58AF}" type="datetimeFigureOut">
              <a:rPr lang="fr-BE" smtClean="0"/>
              <a:t>4/10/2011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0F296-EA5E-45E2-897F-4F6BD2B14434}" type="slidenum">
              <a:rPr lang="fr-BE" smtClean="0"/>
              <a:t>‹#›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15738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740" y="1797249"/>
            <a:ext cx="4814625" cy="2303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772816"/>
            <a:ext cx="1656184" cy="2040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own Arrow 3"/>
          <p:cNvSpPr/>
          <p:nvPr/>
        </p:nvSpPr>
        <p:spPr>
          <a:xfrm rot="16200000">
            <a:off x="3687718" y="2600165"/>
            <a:ext cx="1078634" cy="288032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5" name="Rectangle 4"/>
          <p:cNvSpPr/>
          <p:nvPr/>
        </p:nvSpPr>
        <p:spPr>
          <a:xfrm>
            <a:off x="167738" y="2852936"/>
            <a:ext cx="2304256" cy="3346643"/>
          </a:xfrm>
          <a:prstGeom prst="rect">
            <a:avLst/>
          </a:prstGeom>
          <a:solidFill>
            <a:srgbClr val="D5F5FB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Trackside</a:t>
            </a:r>
            <a:r>
              <a:rPr lang="fr-BE" sz="1400" b="1" dirty="0" smtClean="0"/>
              <a:t> inputs (</a:t>
            </a:r>
            <a:r>
              <a:rPr lang="en-US" sz="1400" b="1" dirty="0" smtClean="0"/>
              <a:t>packets</a:t>
            </a:r>
            <a:r>
              <a:rPr lang="fr-BE" sz="1400" b="1" dirty="0" smtClean="0"/>
              <a:t>):</a:t>
            </a:r>
          </a:p>
          <a:p>
            <a:r>
              <a:rPr lang="fr-BE" sz="1400" b="1" dirty="0" smtClean="0"/>
              <a:t>3</a:t>
            </a:r>
            <a:r>
              <a:rPr lang="fr-BE" sz="1400" dirty="0" smtClean="0"/>
              <a:t>: </a:t>
            </a:r>
            <a:r>
              <a:rPr lang="en-US" sz="1400" dirty="0" smtClean="0"/>
              <a:t>National values</a:t>
            </a:r>
          </a:p>
          <a:p>
            <a:r>
              <a:rPr lang="en-US" sz="1400" b="1" dirty="0" smtClean="0"/>
              <a:t>12</a:t>
            </a:r>
            <a:r>
              <a:rPr lang="en-US" sz="1400" dirty="0" smtClean="0"/>
              <a:t>: Level 1 MA</a:t>
            </a:r>
          </a:p>
          <a:p>
            <a:r>
              <a:rPr lang="en-US" sz="1400" b="1" dirty="0" smtClean="0"/>
              <a:t>15</a:t>
            </a:r>
            <a:r>
              <a:rPr lang="en-US" sz="1400" dirty="0" smtClean="0"/>
              <a:t>: Level 2/3 MA</a:t>
            </a:r>
          </a:p>
          <a:p>
            <a:r>
              <a:rPr lang="en-US" sz="1400" b="1" dirty="0" smtClean="0"/>
              <a:t>21</a:t>
            </a:r>
            <a:r>
              <a:rPr lang="en-US" sz="1400" dirty="0" smtClean="0"/>
              <a:t>: Gradient Profile</a:t>
            </a:r>
          </a:p>
          <a:p>
            <a:r>
              <a:rPr lang="en-US" sz="1400" b="1" dirty="0" smtClean="0"/>
              <a:t>27</a:t>
            </a:r>
            <a:r>
              <a:rPr lang="en-US" sz="1400" dirty="0" smtClean="0"/>
              <a:t>: International SSP</a:t>
            </a:r>
          </a:p>
          <a:p>
            <a:r>
              <a:rPr lang="en-US" sz="1400" b="1" dirty="0" smtClean="0"/>
              <a:t>51</a:t>
            </a:r>
            <a:r>
              <a:rPr lang="en-US" sz="1400" dirty="0" smtClean="0"/>
              <a:t>: Axle load Speed Profile</a:t>
            </a:r>
          </a:p>
          <a:p>
            <a:r>
              <a:rPr lang="en-US" sz="1400" b="1" dirty="0" smtClean="0"/>
              <a:t>52</a:t>
            </a:r>
            <a:r>
              <a:rPr lang="en-US" sz="1400" dirty="0" smtClean="0"/>
              <a:t>: Permitted Braking Distance Information</a:t>
            </a:r>
          </a:p>
          <a:p>
            <a:r>
              <a:rPr lang="en-US" sz="1400" b="1" dirty="0" smtClean="0"/>
              <a:t>65</a:t>
            </a:r>
            <a:r>
              <a:rPr lang="en-US" sz="1400" dirty="0" smtClean="0"/>
              <a:t>: TSR</a:t>
            </a:r>
          </a:p>
          <a:p>
            <a:r>
              <a:rPr lang="en-US" sz="1400" b="1" dirty="0" smtClean="0"/>
              <a:t>66</a:t>
            </a:r>
            <a:r>
              <a:rPr lang="en-US" sz="1400" dirty="0" smtClean="0"/>
              <a:t>: TSR Revocation</a:t>
            </a:r>
          </a:p>
          <a:p>
            <a:r>
              <a:rPr lang="en-US" sz="1400" b="1" dirty="0" smtClean="0"/>
              <a:t>68</a:t>
            </a:r>
            <a:r>
              <a:rPr lang="en-US" sz="1400" dirty="0" smtClean="0"/>
              <a:t>: Track Condition</a:t>
            </a:r>
          </a:p>
          <a:p>
            <a:r>
              <a:rPr lang="en-US" sz="1400" b="1" dirty="0" smtClean="0"/>
              <a:t>71</a:t>
            </a:r>
            <a:r>
              <a:rPr lang="en-US" sz="1400" dirty="0" smtClean="0"/>
              <a:t>: Adhesion Factor</a:t>
            </a:r>
          </a:p>
          <a:p>
            <a:r>
              <a:rPr lang="en-US" sz="1400" b="1" dirty="0" smtClean="0"/>
              <a:t>88</a:t>
            </a:r>
            <a:r>
              <a:rPr lang="en-US" sz="1400" dirty="0" smtClean="0"/>
              <a:t>: LX information</a:t>
            </a:r>
          </a:p>
          <a:p>
            <a:r>
              <a:rPr lang="en-US" sz="1400" b="1" dirty="0" smtClean="0"/>
              <a:t>141</a:t>
            </a:r>
            <a:r>
              <a:rPr lang="en-US" sz="1400" dirty="0" smtClean="0"/>
              <a:t>: Default Gradient for TSR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67738" y="620688"/>
            <a:ext cx="2314293" cy="2050499"/>
          </a:xfrm>
          <a:prstGeom prst="rect">
            <a:avLst/>
          </a:prstGeom>
          <a:solidFill>
            <a:srgbClr val="D5F5FB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en-US" sz="1400" b="1" dirty="0" smtClean="0"/>
              <a:t>Train inputs</a:t>
            </a:r>
          </a:p>
          <a:p>
            <a:pPr marL="285750" indent="-285750">
              <a:lnSpc>
                <a:spcPts val="1400"/>
              </a:lnSpc>
              <a:buFont typeface="Arial" pitchFamily="34" charset="0"/>
              <a:buChar char="•"/>
            </a:pPr>
            <a:r>
              <a:rPr lang="en-US" sz="1400" dirty="0" smtClean="0"/>
              <a:t>Brake related information</a:t>
            </a:r>
          </a:p>
          <a:p>
            <a:pPr marL="285750" indent="-285750">
              <a:lnSpc>
                <a:spcPts val="1400"/>
              </a:lnSpc>
              <a:buFont typeface="Arial" pitchFamily="34" charset="0"/>
              <a:buChar char="•"/>
            </a:pPr>
            <a:r>
              <a:rPr lang="en-US" sz="1400" dirty="0" smtClean="0"/>
              <a:t>Traction model</a:t>
            </a:r>
          </a:p>
          <a:p>
            <a:pPr marL="285750" indent="-285750">
              <a:lnSpc>
                <a:spcPts val="1400"/>
              </a:lnSpc>
              <a:buFont typeface="Arial" pitchFamily="34" charset="0"/>
              <a:buChar char="•"/>
            </a:pPr>
            <a:r>
              <a:rPr lang="en-US" sz="1400" dirty="0" smtClean="0"/>
              <a:t>Onboard correction factors</a:t>
            </a:r>
          </a:p>
          <a:p>
            <a:pPr marL="285750" indent="-285750">
              <a:lnSpc>
                <a:spcPts val="1400"/>
              </a:lnSpc>
              <a:buFont typeface="Arial" pitchFamily="34" charset="0"/>
              <a:buChar char="•"/>
            </a:pPr>
            <a:r>
              <a:rPr lang="en-US" sz="1400" dirty="0" smtClean="0"/>
              <a:t>Fixed values</a:t>
            </a:r>
          </a:p>
          <a:p>
            <a:pPr marL="285750" indent="-285750">
              <a:lnSpc>
                <a:spcPts val="1400"/>
              </a:lnSpc>
              <a:buFont typeface="Arial" pitchFamily="34" charset="0"/>
              <a:buChar char="•"/>
            </a:pPr>
            <a:r>
              <a:rPr lang="en-US" sz="1400" dirty="0" smtClean="0"/>
              <a:t>Train length</a:t>
            </a:r>
          </a:p>
          <a:p>
            <a:pPr marL="285750" indent="-285750">
              <a:lnSpc>
                <a:spcPts val="1400"/>
              </a:lnSpc>
              <a:buFont typeface="Arial" pitchFamily="34" charset="0"/>
              <a:buChar char="•"/>
            </a:pPr>
            <a:r>
              <a:rPr lang="en-US" sz="1400" dirty="0" smtClean="0"/>
              <a:t>Maximum train speed</a:t>
            </a:r>
          </a:p>
          <a:p>
            <a:pPr marL="285750" indent="-285750">
              <a:lnSpc>
                <a:spcPts val="1400"/>
              </a:lnSpc>
              <a:buFont typeface="Arial" pitchFamily="34" charset="0"/>
              <a:buChar char="•"/>
            </a:pPr>
            <a:r>
              <a:rPr lang="en-US" sz="1400" dirty="0" smtClean="0"/>
              <a:t>Nominal rotating mass</a:t>
            </a:r>
          </a:p>
          <a:p>
            <a:pPr marL="285750" indent="-285750">
              <a:lnSpc>
                <a:spcPts val="1400"/>
              </a:lnSpc>
              <a:buFont typeface="Arial" pitchFamily="34" charset="0"/>
              <a:buChar char="•"/>
            </a:pPr>
            <a:r>
              <a:rPr lang="en-US" sz="1400" dirty="0" smtClean="0"/>
              <a:t>TCO interface</a:t>
            </a:r>
          </a:p>
        </p:txBody>
      </p:sp>
      <p:sp>
        <p:nvSpPr>
          <p:cNvPr id="11" name="Down Arrow 10"/>
          <p:cNvSpPr/>
          <p:nvPr/>
        </p:nvSpPr>
        <p:spPr>
          <a:xfrm rot="16200000">
            <a:off x="2160475" y="2600166"/>
            <a:ext cx="1078634" cy="288032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2634432" y="620688"/>
            <a:ext cx="1736620" cy="936104"/>
          </a:xfrm>
          <a:prstGeom prst="rect">
            <a:avLst/>
          </a:prstGeom>
          <a:solidFill>
            <a:srgbClr val="D5F5FB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en-US" sz="1400" b="1" dirty="0" smtClean="0"/>
              <a:t>Odometry</a:t>
            </a:r>
          </a:p>
          <a:p>
            <a:pPr marL="285750" indent="-285750">
              <a:lnSpc>
                <a:spcPts val="1400"/>
              </a:lnSpc>
              <a:buFont typeface="Arial" pitchFamily="34" charset="0"/>
              <a:buChar char="•"/>
            </a:pPr>
            <a:r>
              <a:rPr lang="en-US" sz="1400" dirty="0"/>
              <a:t>Nominal distance</a:t>
            </a:r>
          </a:p>
          <a:p>
            <a:pPr marL="285750" indent="-285750">
              <a:lnSpc>
                <a:spcPts val="1400"/>
              </a:lnSpc>
              <a:buFont typeface="Arial" pitchFamily="34" charset="0"/>
              <a:buChar char="•"/>
            </a:pPr>
            <a:r>
              <a:rPr lang="en-US" sz="1400" dirty="0"/>
              <a:t>Estimated speed</a:t>
            </a:r>
          </a:p>
          <a:p>
            <a:pPr marL="285750" indent="-285750">
              <a:lnSpc>
                <a:spcPts val="1400"/>
              </a:lnSpc>
              <a:buFont typeface="Arial" pitchFamily="34" charset="0"/>
              <a:buChar char="•"/>
            </a:pPr>
            <a:r>
              <a:rPr lang="en-US" sz="1400" dirty="0"/>
              <a:t>Current time</a:t>
            </a:r>
          </a:p>
        </p:txBody>
      </p:sp>
      <p:sp>
        <p:nvSpPr>
          <p:cNvPr id="10" name="Down Arrow 9"/>
          <p:cNvSpPr/>
          <p:nvPr/>
        </p:nvSpPr>
        <p:spPr>
          <a:xfrm>
            <a:off x="3004385" y="1628800"/>
            <a:ext cx="1078634" cy="288032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700288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93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Svitlana Lukicheva</dc:creator>
  <cp:lastModifiedBy>Svitlana Lukicheva</cp:lastModifiedBy>
  <cp:revision>11</cp:revision>
  <dcterms:created xsi:type="dcterms:W3CDTF">2011-09-27T08:12:35Z</dcterms:created>
  <dcterms:modified xsi:type="dcterms:W3CDTF">2011-10-04T11:56:46Z</dcterms:modified>
</cp:coreProperties>
</file>