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66" r:id="rId2"/>
    <p:sldId id="263" r:id="rId3"/>
    <p:sldId id="264" r:id="rId4"/>
    <p:sldId id="278" r:id="rId5"/>
    <p:sldId id="268" r:id="rId6"/>
    <p:sldId id="267" r:id="rId7"/>
    <p:sldId id="270" r:id="rId8"/>
    <p:sldId id="271" r:id="rId9"/>
    <p:sldId id="272" r:id="rId10"/>
    <p:sldId id="273" r:id="rId11"/>
    <p:sldId id="274" r:id="rId12"/>
    <p:sldId id="279" r:id="rId13"/>
    <p:sldId id="276"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848"/>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77" d="100"/>
          <a:sy n="77" d="100"/>
        </p:scale>
        <p:origin x="-11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7E75390-1B6D-4DCF-9990-1CC8A6491B1B}" type="datetimeFigureOut">
              <a:rPr lang="en-IN" smtClean="0"/>
              <a:t>30-11-2022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5E51B94-42B5-4E7E-B360-4AE224BEB15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75390-1B6D-4DCF-9990-1CC8A6491B1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75390-1B6D-4DCF-9990-1CC8A6491B1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75390-1B6D-4DCF-9990-1CC8A6491B1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E75390-1B6D-4DCF-9990-1CC8A6491B1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51B94-42B5-4E7E-B360-4AE224BEB15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E75390-1B6D-4DCF-9990-1CC8A6491B1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E75390-1B6D-4DCF-9990-1CC8A6491B1B}"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7E75390-1B6D-4DCF-9990-1CC8A6491B1B}" type="datetimeFigureOut">
              <a:rPr lang="en-IN" smtClean="0"/>
              <a:t>30-11-2022</a:t>
            </a:fld>
            <a:endParaRPr lang="en-IN"/>
          </a:p>
        </p:txBody>
      </p:sp>
      <p:sp>
        <p:nvSpPr>
          <p:cNvPr id="8" name="Slide Number Placeholder 7"/>
          <p:cNvSpPr>
            <a:spLocks noGrp="1"/>
          </p:cNvSpPr>
          <p:nvPr>
            <p:ph type="sldNum" sz="quarter" idx="11"/>
          </p:nvPr>
        </p:nvSpPr>
        <p:spPr/>
        <p:txBody>
          <a:bodyPr/>
          <a:lstStyle/>
          <a:p>
            <a:fld id="{A5E51B94-42B5-4E7E-B360-4AE224BEB15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75390-1B6D-4DCF-9990-1CC8A6491B1B}"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E75390-1B6D-4DCF-9990-1CC8A6491B1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A5E51B94-42B5-4E7E-B360-4AE224BEB15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7E75390-1B6D-4DCF-9990-1CC8A6491B1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51B94-42B5-4E7E-B360-4AE224BEB15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7E75390-1B6D-4DCF-9990-1CC8A6491B1B}" type="datetimeFigureOut">
              <a:rPr lang="en-IN" smtClean="0"/>
              <a:t>30-11-2022</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5E51B94-42B5-4E7E-B360-4AE224BEB15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229600" cy="1143000"/>
          </a:xfrm>
        </p:spPr>
        <p:txBody>
          <a:bodyPr/>
          <a:lstStyle/>
          <a:p>
            <a:endParaRPr lang="en-IN" dirty="0">
              <a:latin typeface="Aharoni" panose="02010803020104030203" pitchFamily="2" charset="-79"/>
              <a:cs typeface="Aharoni" panose="02010803020104030203" pitchFamily="2" charset="-79"/>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356" y="-88570"/>
            <a:ext cx="9380712" cy="695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xmlns="" id="{5FEFC842-7E86-C954-5B81-22771F51BFA6}"/>
              </a:ext>
            </a:extLst>
          </p:cNvPr>
          <p:cNvSpPr txBox="1"/>
          <p:nvPr/>
        </p:nvSpPr>
        <p:spPr>
          <a:xfrm>
            <a:off x="1830472" y="352128"/>
            <a:ext cx="5298540" cy="646331"/>
          </a:xfrm>
          <a:prstGeom prst="rect">
            <a:avLst/>
          </a:prstGeom>
          <a:noFill/>
        </p:spPr>
        <p:txBody>
          <a:bodyPr wrap="square">
            <a:spAutoFit/>
          </a:bodyPr>
          <a:lstStyle/>
          <a:p>
            <a:r>
              <a:rPr lang="en-IN" sz="3600" dirty="0">
                <a:latin typeface="Algerian" panose="04020705040A02060702" pitchFamily="82" charset="0"/>
                <a:cs typeface="Aharoni" panose="02010803020104030203" pitchFamily="2" charset="-79"/>
              </a:rPr>
              <a:t>Password generator</a:t>
            </a:r>
            <a:endParaRPr lang="en-IN" sz="3600" dirty="0">
              <a:latin typeface="Algerian" panose="04020705040A02060702" pitchFamily="82" charset="0"/>
            </a:endParaRPr>
          </a:p>
        </p:txBody>
      </p:sp>
    </p:spTree>
    <p:extLst>
      <p:ext uri="{BB962C8B-B14F-4D97-AF65-F5344CB8AC3E}">
        <p14:creationId xmlns:p14="http://schemas.microsoft.com/office/powerpoint/2010/main" val="180055380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B346C-91A3-3310-D14C-14F4EA0D32D8}"/>
              </a:ext>
            </a:extLst>
          </p:cNvPr>
          <p:cNvSpPr>
            <a:spLocks noGrp="1"/>
          </p:cNvSpPr>
          <p:nvPr>
            <p:ph idx="1"/>
          </p:nvPr>
        </p:nvSpPr>
        <p:spPr>
          <a:xfrm>
            <a:off x="457200" y="908720"/>
            <a:ext cx="8686800" cy="5949280"/>
          </a:xfrm>
        </p:spPr>
        <p:txBody>
          <a:bodyPr>
            <a:normAutofit fontScale="85000" lnSpcReduction="20000"/>
          </a:bodyPr>
          <a:lstStyle/>
          <a:p>
            <a:pPr marL="0" indent="0" algn="l">
              <a:buNone/>
            </a:pPr>
            <a:r>
              <a:rPr lang="en-US" sz="1800" dirty="0" err="1">
                <a:solidFill>
                  <a:srgbClr val="1290C3"/>
                </a:solidFill>
                <a:latin typeface="Courier New" panose="02070309020205020404" pitchFamily="49" charset="0"/>
              </a:rPr>
              <a:t>JCheckBox</a:t>
            </a:r>
            <a:r>
              <a:rPr lang="en-US" sz="1800" dirty="0">
                <a:solidFill>
                  <a:srgbClr val="D9E8F7"/>
                </a:solidFill>
                <a:latin typeface="Courier New" panose="02070309020205020404" pitchFamily="49" charset="0"/>
              </a:rPr>
              <a:t> </a:t>
            </a:r>
            <a:r>
              <a:rPr lang="en-US" sz="1800" dirty="0">
                <a:solidFill>
                  <a:srgbClr val="F2F200"/>
                </a:solidFill>
                <a:latin typeface="Courier New" panose="02070309020205020404" pitchFamily="49" charset="0"/>
              </a:rPr>
              <a:t>jCheckBox1</a:t>
            </a:r>
            <a:r>
              <a:rPr lang="en-US" sz="1800" dirty="0">
                <a:solidFill>
                  <a:srgbClr val="D9E8F7"/>
                </a:solidFill>
                <a:latin typeface="Courier New" panose="02070309020205020404" pitchFamily="49" charset="0"/>
              </a:rPr>
              <a:t> </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err="1">
                <a:solidFill>
                  <a:srgbClr val="A7EC21"/>
                </a:solidFill>
                <a:latin typeface="Courier New" panose="02070309020205020404" pitchFamily="49" charset="0"/>
              </a:rPr>
              <a:t>JCheckBox</a:t>
            </a:r>
            <a:r>
              <a:rPr lang="en-US" sz="1800" dirty="0">
                <a:solidFill>
                  <a:srgbClr val="F9FAF4"/>
                </a:solidFill>
                <a:latin typeface="Courier New" panose="02070309020205020404" pitchFamily="49" charset="0"/>
              </a:rPr>
              <a:t>(</a:t>
            </a:r>
            <a:r>
              <a:rPr lang="en-US" sz="1800" dirty="0">
                <a:solidFill>
                  <a:srgbClr val="17C6A3"/>
                </a:solidFill>
                <a:latin typeface="Courier New" panose="02070309020205020404" pitchFamily="49" charset="0"/>
              </a:rPr>
              <a:t>"6  Characters"</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jCheckBox1</a:t>
            </a:r>
            <a:r>
              <a:rPr lang="en-US" sz="1800" dirty="0">
                <a:solidFill>
                  <a:srgbClr val="E6E6FA"/>
                </a:solidFill>
                <a:latin typeface="Courier New" panose="02070309020205020404" pitchFamily="49" charset="0"/>
              </a:rPr>
              <a:t>.</a:t>
            </a:r>
            <a:r>
              <a:rPr lang="en-US" sz="1800" dirty="0">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a:solidFill>
                  <a:srgbClr val="F3EC79"/>
                </a:solidFill>
                <a:latin typeface="Courier New" panose="02070309020205020404" pitchFamily="49" charset="0"/>
              </a:rPr>
              <a:t>jCheckBox1</a:t>
            </a:r>
            <a:r>
              <a:rPr lang="en-IN" sz="1800" dirty="0">
                <a:solidFill>
                  <a:srgbClr val="E6E6FA"/>
                </a:solidFill>
                <a:latin typeface="Courier New" panose="02070309020205020404" pitchFamily="49" charset="0"/>
              </a:rPr>
              <a:t>.</a:t>
            </a:r>
            <a:r>
              <a:rPr lang="en-IN" sz="1800" dirty="0">
                <a:solidFill>
                  <a:srgbClr val="A7EC21"/>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"Californian FB"</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BOLD</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17</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jCheckBox1</a:t>
            </a:r>
            <a:r>
              <a:rPr lang="en-US" sz="1800" dirty="0">
                <a:solidFill>
                  <a:srgbClr val="E6E6FA"/>
                </a:solidFill>
                <a:latin typeface="Courier New" panose="02070309020205020404" pitchFamily="49" charset="0"/>
              </a:rPr>
              <a:t>.</a:t>
            </a:r>
            <a:r>
              <a:rPr lang="en-US" sz="1800" dirty="0">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39</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90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21</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a:solidFill>
                  <a:srgbClr val="F3EC79"/>
                </a:solidFill>
                <a:latin typeface="Courier New" panose="02070309020205020404" pitchFamily="49" charset="0"/>
              </a:rPr>
              <a:t>jCheckBox1</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US" sz="1800" dirty="0" err="1">
                <a:solidFill>
                  <a:srgbClr val="1290C3"/>
                </a:solidFill>
                <a:latin typeface="Courier New" panose="02070309020205020404" pitchFamily="49" charset="0"/>
              </a:rPr>
              <a:t>JCheckBox</a:t>
            </a:r>
            <a:r>
              <a:rPr lang="en-US" sz="1800" dirty="0">
                <a:solidFill>
                  <a:srgbClr val="D9E8F7"/>
                </a:solidFill>
                <a:latin typeface="Courier New" panose="02070309020205020404" pitchFamily="49" charset="0"/>
              </a:rPr>
              <a:t> </a:t>
            </a:r>
            <a:r>
              <a:rPr lang="en-US" sz="1800" dirty="0">
                <a:solidFill>
                  <a:srgbClr val="F2F200"/>
                </a:solidFill>
                <a:latin typeface="Courier New" panose="02070309020205020404" pitchFamily="49" charset="0"/>
              </a:rPr>
              <a:t>jCheckBox2</a:t>
            </a:r>
            <a:r>
              <a:rPr lang="en-US" sz="1800" dirty="0">
                <a:solidFill>
                  <a:srgbClr val="D9E8F7"/>
                </a:solidFill>
                <a:latin typeface="Courier New" panose="02070309020205020404" pitchFamily="49" charset="0"/>
              </a:rPr>
              <a:t> </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err="1">
                <a:solidFill>
                  <a:srgbClr val="A7EC21"/>
                </a:solidFill>
                <a:latin typeface="Courier New" panose="02070309020205020404" pitchFamily="49" charset="0"/>
              </a:rPr>
              <a:t>JCheckBox</a:t>
            </a:r>
            <a:r>
              <a:rPr lang="en-US" sz="1800" dirty="0">
                <a:solidFill>
                  <a:srgbClr val="F9FAF4"/>
                </a:solidFill>
                <a:latin typeface="Courier New" panose="02070309020205020404" pitchFamily="49" charset="0"/>
              </a:rPr>
              <a:t>(</a:t>
            </a:r>
            <a:r>
              <a:rPr lang="en-US" sz="1800" dirty="0">
                <a:solidFill>
                  <a:srgbClr val="17C6A3"/>
                </a:solidFill>
                <a:latin typeface="Courier New" panose="02070309020205020404" pitchFamily="49" charset="0"/>
              </a:rPr>
              <a:t>"8  Characters"</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jCheckBox2</a:t>
            </a:r>
            <a:r>
              <a:rPr lang="en-US" sz="1800" dirty="0">
                <a:solidFill>
                  <a:srgbClr val="E6E6FA"/>
                </a:solidFill>
                <a:latin typeface="Courier New" panose="02070309020205020404" pitchFamily="49" charset="0"/>
              </a:rPr>
              <a:t>.</a:t>
            </a:r>
            <a:r>
              <a:rPr lang="en-US" sz="1800" dirty="0">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a:solidFill>
                  <a:srgbClr val="F3EC79"/>
                </a:solidFill>
                <a:latin typeface="Courier New" panose="02070309020205020404" pitchFamily="49" charset="0"/>
              </a:rPr>
              <a:t>jCheckBox2</a:t>
            </a:r>
            <a:r>
              <a:rPr lang="en-IN" sz="1800" dirty="0">
                <a:solidFill>
                  <a:srgbClr val="E6E6FA"/>
                </a:solidFill>
                <a:latin typeface="Courier New" panose="02070309020205020404" pitchFamily="49" charset="0"/>
              </a:rPr>
              <a:t>.</a:t>
            </a:r>
            <a:r>
              <a:rPr lang="en-IN" sz="1800" dirty="0">
                <a:solidFill>
                  <a:srgbClr val="A7EC21"/>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"Californian FB"</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BOLD</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17</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jCheckBox2</a:t>
            </a:r>
            <a:r>
              <a:rPr lang="en-US" sz="1800" dirty="0">
                <a:solidFill>
                  <a:srgbClr val="E6E6FA"/>
                </a:solidFill>
                <a:latin typeface="Courier New" panose="02070309020205020404" pitchFamily="49" charset="0"/>
              </a:rPr>
              <a:t>.</a:t>
            </a:r>
            <a:r>
              <a:rPr lang="en-US" sz="1800" dirty="0">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274</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90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21</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a:solidFill>
                  <a:srgbClr val="F3EC79"/>
                </a:solidFill>
                <a:latin typeface="Courier New" panose="02070309020205020404" pitchFamily="49" charset="0"/>
              </a:rPr>
              <a:t>jCheckBox2</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US" sz="1800" dirty="0" err="1">
                <a:solidFill>
                  <a:srgbClr val="1290C3"/>
                </a:solidFill>
                <a:latin typeface="Courier New" panose="02070309020205020404" pitchFamily="49" charset="0"/>
              </a:rPr>
              <a:t>JCheckBox</a:t>
            </a:r>
            <a:r>
              <a:rPr lang="en-US" sz="1800" dirty="0">
                <a:solidFill>
                  <a:srgbClr val="D9E8F7"/>
                </a:solidFill>
                <a:latin typeface="Courier New" panose="02070309020205020404" pitchFamily="49" charset="0"/>
              </a:rPr>
              <a:t> </a:t>
            </a:r>
            <a:r>
              <a:rPr lang="en-US" sz="1800" dirty="0">
                <a:solidFill>
                  <a:srgbClr val="F2F200"/>
                </a:solidFill>
                <a:latin typeface="Courier New" panose="02070309020205020404" pitchFamily="49" charset="0"/>
              </a:rPr>
              <a:t>jCheckbox3</a:t>
            </a:r>
            <a:r>
              <a:rPr lang="en-US" sz="1800" dirty="0">
                <a:solidFill>
                  <a:srgbClr val="D9E8F7"/>
                </a:solidFill>
                <a:latin typeface="Courier New" panose="02070309020205020404" pitchFamily="49" charset="0"/>
              </a:rPr>
              <a:t> </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err="1">
                <a:solidFill>
                  <a:srgbClr val="A7EC21"/>
                </a:solidFill>
                <a:latin typeface="Courier New" panose="02070309020205020404" pitchFamily="49" charset="0"/>
              </a:rPr>
              <a:t>JCheckBox</a:t>
            </a:r>
            <a:r>
              <a:rPr lang="en-US" sz="1800" dirty="0">
                <a:solidFill>
                  <a:srgbClr val="F9FAF4"/>
                </a:solidFill>
                <a:latin typeface="Courier New" panose="02070309020205020404" pitchFamily="49" charset="0"/>
              </a:rPr>
              <a:t>(</a:t>
            </a:r>
            <a:r>
              <a:rPr lang="en-US" sz="1800" dirty="0">
                <a:solidFill>
                  <a:srgbClr val="17C6A3"/>
                </a:solidFill>
                <a:latin typeface="Courier New" panose="02070309020205020404" pitchFamily="49" charset="0"/>
              </a:rPr>
              <a:t>"10 Characters"</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jCheckbox3</a:t>
            </a:r>
            <a:r>
              <a:rPr lang="en-US" sz="1800" dirty="0">
                <a:solidFill>
                  <a:srgbClr val="E6E6FA"/>
                </a:solidFill>
                <a:latin typeface="Courier New" panose="02070309020205020404" pitchFamily="49" charset="0"/>
              </a:rPr>
              <a:t>.</a:t>
            </a:r>
            <a:r>
              <a:rPr lang="en-US" sz="1800" dirty="0">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a:solidFill>
                  <a:srgbClr val="F3EC79"/>
                </a:solidFill>
                <a:latin typeface="Courier New" panose="02070309020205020404" pitchFamily="49" charset="0"/>
              </a:rPr>
              <a:t>jCheckbox3</a:t>
            </a:r>
            <a:r>
              <a:rPr lang="en-IN" sz="1800" dirty="0">
                <a:solidFill>
                  <a:srgbClr val="E6E6FA"/>
                </a:solidFill>
                <a:latin typeface="Courier New" panose="02070309020205020404" pitchFamily="49" charset="0"/>
              </a:rPr>
              <a:t>.</a:t>
            </a:r>
            <a:r>
              <a:rPr lang="en-IN" sz="1800" dirty="0">
                <a:solidFill>
                  <a:srgbClr val="A7EC21"/>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"Californian FB"</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BOLD</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17</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jCheckbox3</a:t>
            </a:r>
            <a:r>
              <a:rPr lang="en-US" sz="1800" dirty="0">
                <a:solidFill>
                  <a:srgbClr val="E6E6FA"/>
                </a:solidFill>
                <a:latin typeface="Courier New" panose="02070309020205020404" pitchFamily="49" charset="0"/>
              </a:rPr>
              <a:t>.</a:t>
            </a:r>
            <a:r>
              <a:rPr lang="en-US" sz="1800" dirty="0">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39</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143</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21</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a:solidFill>
                  <a:srgbClr val="F3EC79"/>
                </a:solidFill>
                <a:latin typeface="Courier New" panose="02070309020205020404" pitchFamily="49" charset="0"/>
              </a:rPr>
              <a:t>jCheckbox3</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US" sz="1800" dirty="0" err="1">
                <a:solidFill>
                  <a:srgbClr val="1290C3"/>
                </a:solidFill>
                <a:latin typeface="Courier New" panose="02070309020205020404" pitchFamily="49" charset="0"/>
              </a:rPr>
              <a:t>JCheckBox</a:t>
            </a:r>
            <a:r>
              <a:rPr lang="en-US" sz="1800" dirty="0">
                <a:solidFill>
                  <a:srgbClr val="D9E8F7"/>
                </a:solidFill>
                <a:latin typeface="Courier New" panose="02070309020205020404" pitchFamily="49" charset="0"/>
              </a:rPr>
              <a:t> </a:t>
            </a:r>
            <a:r>
              <a:rPr lang="en-US" sz="1800" dirty="0">
                <a:solidFill>
                  <a:srgbClr val="F2F200"/>
                </a:solidFill>
                <a:latin typeface="Courier New" panose="02070309020205020404" pitchFamily="49" charset="0"/>
              </a:rPr>
              <a:t>jCheckbox4</a:t>
            </a:r>
            <a:r>
              <a:rPr lang="en-US" sz="1800" dirty="0">
                <a:solidFill>
                  <a:srgbClr val="D9E8F7"/>
                </a:solidFill>
                <a:latin typeface="Courier New" panose="02070309020205020404" pitchFamily="49" charset="0"/>
              </a:rPr>
              <a:t> </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err="1">
                <a:solidFill>
                  <a:srgbClr val="A7EC21"/>
                </a:solidFill>
                <a:latin typeface="Courier New" panose="02070309020205020404" pitchFamily="49" charset="0"/>
              </a:rPr>
              <a:t>JCheckBox</a:t>
            </a:r>
            <a:r>
              <a:rPr lang="en-US" sz="1800" dirty="0">
                <a:solidFill>
                  <a:srgbClr val="F9FAF4"/>
                </a:solidFill>
                <a:latin typeface="Courier New" panose="02070309020205020404" pitchFamily="49" charset="0"/>
              </a:rPr>
              <a:t>(</a:t>
            </a:r>
            <a:r>
              <a:rPr lang="en-US" sz="1800" dirty="0">
                <a:solidFill>
                  <a:srgbClr val="17C6A3"/>
                </a:solidFill>
                <a:latin typeface="Courier New" panose="02070309020205020404" pitchFamily="49" charset="0"/>
              </a:rPr>
              <a:t>"12 Characters"</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jCheckbox4</a:t>
            </a:r>
            <a:r>
              <a:rPr lang="en-US" sz="1800" dirty="0">
                <a:solidFill>
                  <a:srgbClr val="E6E6FA"/>
                </a:solidFill>
                <a:latin typeface="Courier New" panose="02070309020205020404" pitchFamily="49" charset="0"/>
              </a:rPr>
              <a:t>.</a:t>
            </a:r>
            <a:r>
              <a:rPr lang="en-US" sz="1800" dirty="0">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a:solidFill>
                  <a:srgbClr val="F3EC79"/>
                </a:solidFill>
                <a:latin typeface="Courier New" panose="02070309020205020404" pitchFamily="49" charset="0"/>
              </a:rPr>
              <a:t>jCheckbox4</a:t>
            </a:r>
            <a:r>
              <a:rPr lang="en-IN" sz="1800" dirty="0">
                <a:solidFill>
                  <a:srgbClr val="E6E6FA"/>
                </a:solidFill>
                <a:latin typeface="Courier New" panose="02070309020205020404" pitchFamily="49" charset="0"/>
              </a:rPr>
              <a:t>.</a:t>
            </a:r>
            <a:r>
              <a:rPr lang="en-IN" sz="1800" dirty="0">
                <a:solidFill>
                  <a:srgbClr val="A7EC21"/>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"Californian FB"</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BOLD</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17</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US" sz="1800" dirty="0">
                <a:solidFill>
                  <a:srgbClr val="F3EC79"/>
                </a:solidFill>
                <a:latin typeface="Courier New" panose="02070309020205020404" pitchFamily="49" charset="0"/>
              </a:rPr>
              <a:t>jCheckbox4</a:t>
            </a:r>
            <a:r>
              <a:rPr lang="en-US" sz="1800" dirty="0">
                <a:solidFill>
                  <a:srgbClr val="E6E6FA"/>
                </a:solidFill>
                <a:latin typeface="Courier New" panose="02070309020205020404" pitchFamily="49" charset="0"/>
              </a:rPr>
              <a:t>.</a:t>
            </a:r>
            <a:r>
              <a:rPr lang="en-US" sz="1800" dirty="0">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274</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143</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21</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a:solidFill>
                  <a:srgbClr val="F3EC79"/>
                </a:solidFill>
                <a:latin typeface="Courier New" panose="02070309020205020404" pitchFamily="49" charset="0"/>
              </a:rPr>
              <a:t>jCheckbox4</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p>
          <a:p>
            <a:pPr marL="0" indent="0">
              <a:buNone/>
            </a:pPr>
            <a:endParaRPr lang="en-IN" dirty="0"/>
          </a:p>
        </p:txBody>
      </p:sp>
      <p:pic>
        <p:nvPicPr>
          <p:cNvPr id="4" name="Picture 4">
            <a:extLst>
              <a:ext uri="{FF2B5EF4-FFF2-40B4-BE49-F238E27FC236}">
                <a16:creationId xmlns:a16="http://schemas.microsoft.com/office/drawing/2014/main" xmlns="" id="{41EA0901-6ED6-2E28-607E-2F97E6D572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8580" y="4336218"/>
            <a:ext cx="2442596" cy="1148731"/>
          </a:xfrm>
          <a:prstGeom prst="rect">
            <a:avLst/>
          </a:prstGeom>
        </p:spPr>
      </p:pic>
    </p:spTree>
    <p:extLst>
      <p:ext uri="{BB962C8B-B14F-4D97-AF65-F5344CB8AC3E}">
        <p14:creationId xmlns:p14="http://schemas.microsoft.com/office/powerpoint/2010/main" val="171527514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82740-88BA-C607-FCEC-05E3DF7262AA}"/>
              </a:ext>
            </a:extLst>
          </p:cNvPr>
          <p:cNvSpPr>
            <a:spLocks noGrp="1"/>
          </p:cNvSpPr>
          <p:nvPr>
            <p:ph type="title"/>
          </p:nvPr>
        </p:nvSpPr>
        <p:spPr>
          <a:xfrm>
            <a:off x="386343" y="373973"/>
            <a:ext cx="8229600" cy="1143000"/>
          </a:xfrm>
        </p:spPr>
        <p:txBody>
          <a:bodyPr/>
          <a:lstStyle/>
          <a:p>
            <a:pPr algn="ctr"/>
            <a:r>
              <a:rPr lang="en-IN" dirty="0">
                <a:latin typeface="Eras Bold ITC" panose="020B0907030504020204" pitchFamily="34" charset="0"/>
              </a:rPr>
              <a:t>OUTPUT :</a:t>
            </a:r>
          </a:p>
        </p:txBody>
      </p:sp>
      <p:pic>
        <p:nvPicPr>
          <p:cNvPr id="4" name="Picture 4">
            <a:extLst>
              <a:ext uri="{FF2B5EF4-FFF2-40B4-BE49-F238E27FC236}">
                <a16:creationId xmlns:a16="http://schemas.microsoft.com/office/drawing/2014/main" xmlns="" id="{BFB7E8A2-F364-A748-C2FD-141E9E81E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491" y="1607453"/>
            <a:ext cx="7869018" cy="4389437"/>
          </a:xfrm>
        </p:spPr>
      </p:pic>
      <p:sp>
        <p:nvSpPr>
          <p:cNvPr id="6" name="TextBox 5">
            <a:extLst>
              <a:ext uri="{FF2B5EF4-FFF2-40B4-BE49-F238E27FC236}">
                <a16:creationId xmlns:a16="http://schemas.microsoft.com/office/drawing/2014/main" xmlns="" id="{6897E9F5-2ABF-C901-475F-8065820E9621}"/>
              </a:ext>
            </a:extLst>
          </p:cNvPr>
          <p:cNvSpPr txBox="1"/>
          <p:nvPr/>
        </p:nvSpPr>
        <p:spPr>
          <a:xfrm>
            <a:off x="3655828" y="249998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80089552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Eras Bold ITC" panose="020B0907030504020204" pitchFamily="34" charset="0"/>
              </a:rPr>
              <a:t>CONCLUS</a:t>
            </a:r>
            <a:r>
              <a:rPr lang="en-IN" i="1" dirty="0" smtClean="0">
                <a:latin typeface="Eras Bold ITC" panose="020B0907030504020204" pitchFamily="34" charset="0"/>
              </a:rPr>
              <a:t>ION :</a:t>
            </a:r>
            <a:endParaRPr lang="en-IN" dirty="0">
              <a:latin typeface="Eras Bold ITC" panose="020B0907030504020204" pitchFamily="34" charset="0"/>
            </a:endParaRPr>
          </a:p>
        </p:txBody>
      </p:sp>
      <p:sp>
        <p:nvSpPr>
          <p:cNvPr id="3" name="Content Placeholder 2"/>
          <p:cNvSpPr>
            <a:spLocks noGrp="1"/>
          </p:cNvSpPr>
          <p:nvPr>
            <p:ph idx="1"/>
          </p:nvPr>
        </p:nvSpPr>
        <p:spPr/>
        <p:txBody>
          <a:bodyPr>
            <a:normAutofit fontScale="92500" lnSpcReduction="10000"/>
          </a:bodyPr>
          <a:lstStyle/>
          <a:p>
            <a:r>
              <a:rPr lang="en-IN" dirty="0" smtClean="0"/>
              <a:t>The password generated using alpha-numerical </a:t>
            </a:r>
            <a:r>
              <a:rPr lang="en-IN" dirty="0" err="1" smtClean="0"/>
              <a:t>randam</a:t>
            </a:r>
            <a:r>
              <a:rPr lang="en-IN" dirty="0" smtClean="0"/>
              <a:t> password </a:t>
            </a:r>
            <a:r>
              <a:rPr lang="en-IN" dirty="0" err="1" smtClean="0"/>
              <a:t>mechanisum</a:t>
            </a:r>
            <a:r>
              <a:rPr lang="en-IN" dirty="0" smtClean="0"/>
              <a:t> that was illustrated above is practical and can be used with great results. Humans used to set password with their personal information such as names, birthday date or year such kind gives the space for the intrudes to deploy various attacks in breaking the </a:t>
            </a:r>
            <a:r>
              <a:rPr lang="en-IN" dirty="0" err="1" smtClean="0"/>
              <a:t>passwords.The</a:t>
            </a:r>
            <a:r>
              <a:rPr lang="en-IN" dirty="0" smtClean="0"/>
              <a:t> above done work creates awareness and interest to start exploring this field more.</a:t>
            </a:r>
            <a:endParaRPr lang="en-IN" dirty="0"/>
          </a:p>
        </p:txBody>
      </p:sp>
    </p:spTree>
    <p:extLst>
      <p:ext uri="{BB962C8B-B14F-4D97-AF65-F5344CB8AC3E}">
        <p14:creationId xmlns:p14="http://schemas.microsoft.com/office/powerpoint/2010/main" val="3858238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143000"/>
          </a:xfrm>
          <a:noFill/>
        </p:spPr>
        <p:txBody>
          <a:bodyPr>
            <a:noAutofit/>
          </a:bodyPr>
          <a:lstStyle/>
          <a:p>
            <a:pPr algn="ctr"/>
            <a:r>
              <a:rPr lang="en-IN" sz="8000" dirty="0" smtClean="0">
                <a:solidFill>
                  <a:schemeClr val="tx1">
                    <a:lumMod val="85000"/>
                    <a:lumOff val="15000"/>
                  </a:schemeClr>
                </a:solidFill>
                <a:latin typeface="Mistral" panose="03090702030407020403" pitchFamily="66" charset="0"/>
              </a:rPr>
              <a:t>Done by;</a:t>
            </a:r>
            <a:endParaRPr lang="en-IN" sz="8000" dirty="0">
              <a:solidFill>
                <a:schemeClr val="tx1">
                  <a:lumMod val="85000"/>
                  <a:lumOff val="15000"/>
                </a:schemeClr>
              </a:solidFill>
              <a:latin typeface="Mistral" panose="03090702030407020403" pitchFamily="66" charset="0"/>
            </a:endParaRPr>
          </a:p>
        </p:txBody>
      </p:sp>
      <p:sp>
        <p:nvSpPr>
          <p:cNvPr id="3" name="Content Placeholder 2"/>
          <p:cNvSpPr>
            <a:spLocks noGrp="1"/>
          </p:cNvSpPr>
          <p:nvPr>
            <p:ph idx="1"/>
          </p:nvPr>
        </p:nvSpPr>
        <p:spPr>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0" indent="0" algn="just">
              <a:buNone/>
            </a:pPr>
            <a:r>
              <a:rPr lang="en-IN" sz="4800" dirty="0" smtClean="0">
                <a:solidFill>
                  <a:schemeClr val="accent3">
                    <a:lumMod val="75000"/>
                  </a:schemeClr>
                </a:solidFill>
                <a:latin typeface="Jokerman" panose="04090605060D06020702" pitchFamily="82" charset="0"/>
              </a:rPr>
              <a:t>ARCHANA.D</a:t>
            </a:r>
          </a:p>
          <a:p>
            <a:pPr marL="0" indent="0" algn="just">
              <a:buNone/>
            </a:pPr>
            <a:r>
              <a:rPr lang="en-IN" sz="4800" dirty="0" smtClean="0">
                <a:solidFill>
                  <a:schemeClr val="accent3">
                    <a:lumMod val="75000"/>
                  </a:schemeClr>
                </a:solidFill>
                <a:latin typeface="Jokerman" panose="04090605060D06020702" pitchFamily="82" charset="0"/>
              </a:rPr>
              <a:t>ASSMIYA.J</a:t>
            </a:r>
          </a:p>
          <a:p>
            <a:pPr marL="0" indent="0" algn="just">
              <a:buNone/>
            </a:pPr>
            <a:r>
              <a:rPr lang="en-IN" sz="4800" dirty="0" smtClean="0">
                <a:solidFill>
                  <a:schemeClr val="accent3">
                    <a:lumMod val="75000"/>
                  </a:schemeClr>
                </a:solidFill>
                <a:latin typeface="Jokerman" panose="04090605060D06020702" pitchFamily="82" charset="0"/>
              </a:rPr>
              <a:t>HESHIKAA.S</a:t>
            </a:r>
          </a:p>
          <a:p>
            <a:pPr marL="0" indent="0" algn="just">
              <a:buNone/>
            </a:pPr>
            <a:r>
              <a:rPr lang="en-IN" sz="4800" dirty="0" smtClean="0">
                <a:solidFill>
                  <a:schemeClr val="accent3">
                    <a:lumMod val="75000"/>
                  </a:schemeClr>
                </a:solidFill>
                <a:latin typeface="Jokerman" panose="04090605060D06020702" pitchFamily="82" charset="0"/>
              </a:rPr>
              <a:t>MANIKANDAN.K</a:t>
            </a:r>
            <a:endParaRPr lang="en-IN" sz="4800" dirty="0">
              <a:solidFill>
                <a:schemeClr val="accent3">
                  <a:lumMod val="75000"/>
                </a:schemeClr>
              </a:solidFill>
              <a:latin typeface="Jokerman" panose="04090605060D06020702" pitchFamily="82" charset="0"/>
            </a:endParaRPr>
          </a:p>
        </p:txBody>
      </p:sp>
    </p:spTree>
    <p:extLst>
      <p:ext uri="{BB962C8B-B14F-4D97-AF65-F5344CB8AC3E}">
        <p14:creationId xmlns:p14="http://schemas.microsoft.com/office/powerpoint/2010/main" val="3457192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924944"/>
            <a:ext cx="7851648" cy="1828800"/>
          </a:xfrm>
          <a:solidFill>
            <a:schemeClr val="bg2">
              <a:lumMod val="20000"/>
              <a:lumOff val="80000"/>
            </a:schemeClr>
          </a:solidFill>
        </p:spPr>
        <p:txBody>
          <a:bodyPr>
            <a:normAutofit/>
          </a:bodyPr>
          <a:lstStyle/>
          <a:p>
            <a:pPr algn="ctr"/>
            <a:r>
              <a:rPr lang="en-IN" sz="8800" b="0" dirty="0" smtClean="0">
                <a:ln w="18415" cmpd="sng">
                  <a:solidFill>
                    <a:schemeClr val="tx2">
                      <a:lumMod val="25000"/>
                    </a:schemeClr>
                  </a:solidFill>
                  <a:prstDash val="solid"/>
                </a:ln>
                <a:solidFill>
                  <a:srgbClr val="FFFFFF"/>
                </a:solidFill>
                <a:effectLst>
                  <a:outerShdw blurRad="63500" dir="3600000" algn="tl" rotWithShape="0">
                    <a:srgbClr val="000000">
                      <a:alpha val="70000"/>
                    </a:srgbClr>
                  </a:outerShdw>
                </a:effectLst>
                <a:latin typeface="Curlz MT" panose="04040404050702020202" pitchFamily="82" charset="0"/>
              </a:rPr>
              <a:t>Thank you</a:t>
            </a:r>
            <a:endParaRPr lang="en-IN" sz="8800" b="0" dirty="0">
              <a:ln w="18415" cmpd="sng">
                <a:solidFill>
                  <a:schemeClr val="tx2">
                    <a:lumMod val="25000"/>
                  </a:schemeClr>
                </a:solidFill>
                <a:prstDash val="solid"/>
              </a:ln>
              <a:solidFill>
                <a:srgbClr val="FFFFFF"/>
              </a:solidFill>
              <a:effectLst>
                <a:outerShdw blurRad="63500" dir="3600000" algn="tl" rotWithShape="0">
                  <a:srgbClr val="000000">
                    <a:alpha val="70000"/>
                  </a:srgbClr>
                </a:outerShdw>
              </a:effectLst>
              <a:latin typeface="Curlz MT" panose="04040404050702020202" pitchFamily="82" charset="0"/>
            </a:endParaRPr>
          </a:p>
        </p:txBody>
      </p:sp>
    </p:spTree>
    <p:extLst>
      <p:ext uri="{BB962C8B-B14F-4D97-AF65-F5344CB8AC3E}">
        <p14:creationId xmlns:p14="http://schemas.microsoft.com/office/powerpoint/2010/main" val="306920040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229600" cy="1143000"/>
          </a:xfrm>
        </p:spPr>
        <p:txBody>
          <a:bodyPr/>
          <a:lstStyle/>
          <a:p>
            <a:pPr algn="ctr"/>
            <a:r>
              <a:rPr lang="en-IN" dirty="0">
                <a:latin typeface="Eras Bold ITC" panose="020B0907030504020204" pitchFamily="34" charset="0"/>
              </a:rPr>
              <a:t>Password generator:</a:t>
            </a:r>
          </a:p>
        </p:txBody>
      </p:sp>
      <p:sp>
        <p:nvSpPr>
          <p:cNvPr id="3" name="Content Placeholder 2"/>
          <p:cNvSpPr>
            <a:spLocks noGrp="1"/>
          </p:cNvSpPr>
          <p:nvPr>
            <p:ph idx="1"/>
          </p:nvPr>
        </p:nvSpPr>
        <p:spPr>
          <a:xfrm>
            <a:off x="1143000" y="1772816"/>
            <a:ext cx="6400800" cy="4608512"/>
          </a:xfrm>
          <a:solidFill>
            <a:schemeClr val="accent5">
              <a:lumMod val="20000"/>
              <a:lumOff val="80000"/>
            </a:schemeClr>
          </a:solidFill>
        </p:spPr>
        <p:txBody>
          <a:bodyPr>
            <a:normAutofit lnSpcReduction="10000"/>
          </a:bodyPr>
          <a:lstStyle/>
          <a:p>
            <a:r>
              <a:rPr lang="en-IN" sz="2800" dirty="0">
                <a:latin typeface="Bookman Old Style" panose="02050604050505020204" pitchFamily="18" charset="0"/>
                <a:cs typeface="Iskoola Pota" panose="020B0502040204020203" pitchFamily="34" charset="0"/>
              </a:rPr>
              <a:t>   </a:t>
            </a:r>
            <a:r>
              <a:rPr lang="en-IN" sz="2800" dirty="0">
                <a:solidFill>
                  <a:schemeClr val="bg1">
                    <a:lumMod val="95000"/>
                    <a:lumOff val="5000"/>
                  </a:schemeClr>
                </a:solidFill>
                <a:latin typeface="Bookman Old Style" panose="02050604050505020204" pitchFamily="18" charset="0"/>
                <a:cs typeface="Iskoola Pota" panose="020B0502040204020203" pitchFamily="34" charset="0"/>
              </a:rPr>
              <a:t>A password generator is a Software tool that creates random or customized passwords for </a:t>
            </a:r>
            <a:r>
              <a:rPr lang="en-IN" sz="2800" dirty="0" err="1">
                <a:solidFill>
                  <a:schemeClr val="bg1">
                    <a:lumMod val="95000"/>
                    <a:lumOff val="5000"/>
                  </a:schemeClr>
                </a:solidFill>
                <a:latin typeface="Bookman Old Style" panose="02050604050505020204" pitchFamily="18" charset="0"/>
                <a:cs typeface="Iskoola Pota" panose="020B0502040204020203" pitchFamily="34" charset="0"/>
              </a:rPr>
              <a:t>users.Generate</a:t>
            </a:r>
            <a:r>
              <a:rPr lang="en-IN" sz="2800" dirty="0">
                <a:solidFill>
                  <a:schemeClr val="bg1">
                    <a:lumMod val="95000"/>
                    <a:lumOff val="5000"/>
                  </a:schemeClr>
                </a:solidFill>
                <a:latin typeface="Bookman Old Style" panose="02050604050505020204" pitchFamily="18" charset="0"/>
                <a:cs typeface="Iskoola Pota" panose="020B0502040204020203" pitchFamily="34" charset="0"/>
              </a:rPr>
              <a:t> temporary password is now a requirement on almost every website now-a-days. In case a user forgets the password, system generates a random password adhering to password policy of the company</a:t>
            </a:r>
            <a:r>
              <a:rPr lang="en-IN" sz="2800" dirty="0">
                <a:latin typeface="Bookman Old Style" panose="02050604050505020204" pitchFamily="18" charset="0"/>
                <a:cs typeface="Iskoola Pota" panose="020B0502040204020203" pitchFamily="34" charset="0"/>
              </a:rPr>
              <a:t>. </a:t>
            </a:r>
          </a:p>
          <a:p>
            <a:endParaRPr lang="en-IN" dirty="0"/>
          </a:p>
        </p:txBody>
      </p:sp>
    </p:spTree>
    <p:extLst>
      <p:ext uri="{BB962C8B-B14F-4D97-AF65-F5344CB8AC3E}">
        <p14:creationId xmlns:p14="http://schemas.microsoft.com/office/powerpoint/2010/main" val="219537973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2"/>
          </p:nvPr>
        </p:nvSpPr>
        <p:spPr>
          <a:xfrm>
            <a:off x="250825" y="1052736"/>
            <a:ext cx="4465638" cy="5471889"/>
          </a:xfrm>
          <a:solidFill>
            <a:schemeClr val="accent5">
              <a:lumMod val="20000"/>
              <a:lumOff val="80000"/>
            </a:schemeClr>
          </a:solidFill>
        </p:spPr>
        <p:txBody>
          <a:bodyPr>
            <a:normAutofit lnSpcReduction="10000"/>
          </a:bodyPr>
          <a:lstStyle/>
          <a:p>
            <a:r>
              <a:rPr lang="en-IN" sz="2800" dirty="0">
                <a:solidFill>
                  <a:schemeClr val="tx2">
                    <a:lumMod val="50000"/>
                  </a:schemeClr>
                </a:solidFill>
                <a:latin typeface="Arial Rounded MT Bold" panose="020F0704030504030204" pitchFamily="34" charset="0"/>
              </a:rPr>
              <a:t>*</a:t>
            </a:r>
            <a:r>
              <a:rPr lang="en-IN" sz="2800" dirty="0">
                <a:solidFill>
                  <a:srgbClr val="92D050"/>
                </a:solidFill>
                <a:latin typeface="Arial Rounded MT Bold" panose="020F0704030504030204" pitchFamily="34" charset="0"/>
              </a:rPr>
              <a:t>It should contain at least one capital case letter.</a:t>
            </a:r>
          </a:p>
          <a:p>
            <a:r>
              <a:rPr lang="en-IN" sz="2800" dirty="0">
                <a:solidFill>
                  <a:schemeClr val="tx1"/>
                </a:solidFill>
                <a:latin typeface="Arial Rounded MT Bold" panose="020F0704030504030204" pitchFamily="34" charset="0"/>
              </a:rPr>
              <a:t>*</a:t>
            </a:r>
            <a:r>
              <a:rPr lang="en-IN" sz="3200" dirty="0">
                <a:solidFill>
                  <a:schemeClr val="tx2"/>
                </a:solidFill>
                <a:latin typeface="Arial Rounded MT Bold" panose="020F0704030504030204" pitchFamily="34" charset="0"/>
              </a:rPr>
              <a:t>It should contain at least one lower-case letter.</a:t>
            </a:r>
          </a:p>
          <a:p>
            <a:r>
              <a:rPr lang="en-IN" sz="2800" dirty="0">
                <a:solidFill>
                  <a:schemeClr val="tx1"/>
                </a:solidFill>
                <a:latin typeface="Arial Rounded MT Bold" panose="020F0704030504030204" pitchFamily="34" charset="0"/>
              </a:rPr>
              <a:t>*</a:t>
            </a:r>
            <a:r>
              <a:rPr lang="en-IN" sz="2800" dirty="0">
                <a:solidFill>
                  <a:schemeClr val="accent6">
                    <a:lumMod val="75000"/>
                  </a:schemeClr>
                </a:solidFill>
                <a:latin typeface="Arial Rounded MT Bold" panose="020F0704030504030204" pitchFamily="34" charset="0"/>
              </a:rPr>
              <a:t>It should contain at least one number</a:t>
            </a:r>
            <a:r>
              <a:rPr lang="en-IN" sz="2800" dirty="0">
                <a:latin typeface="Arial Rounded MT Bold" panose="020F0704030504030204" pitchFamily="34" charset="0"/>
              </a:rPr>
              <a:t>.</a:t>
            </a:r>
          </a:p>
          <a:p>
            <a:r>
              <a:rPr lang="en-IN" sz="2800" dirty="0">
                <a:solidFill>
                  <a:schemeClr val="tx1"/>
                </a:solidFill>
                <a:latin typeface="Arial Rounded MT Bold" panose="020F0704030504030204" pitchFamily="34" charset="0"/>
              </a:rPr>
              <a:t>*</a:t>
            </a:r>
            <a:r>
              <a:rPr lang="en-IN" sz="2800" dirty="0">
                <a:solidFill>
                  <a:schemeClr val="accent2">
                    <a:lumMod val="60000"/>
                    <a:lumOff val="40000"/>
                  </a:schemeClr>
                </a:solidFill>
                <a:latin typeface="Arial Rounded MT Bold" panose="020F0704030504030204" pitchFamily="34" charset="0"/>
              </a:rPr>
              <a:t>Length should be 8 characters</a:t>
            </a:r>
            <a:r>
              <a:rPr lang="en-IN" sz="2800" dirty="0">
                <a:latin typeface="Arial Rounded MT Bold" panose="020F0704030504030204" pitchFamily="34" charset="0"/>
              </a:rPr>
              <a:t>.</a:t>
            </a:r>
          </a:p>
          <a:p>
            <a:r>
              <a:rPr lang="en-IN" sz="2800" dirty="0">
                <a:solidFill>
                  <a:schemeClr val="bg2">
                    <a:lumMod val="10000"/>
                  </a:schemeClr>
                </a:solidFill>
                <a:latin typeface="Arial Rounded MT Bold" panose="020F0704030504030204" pitchFamily="34" charset="0"/>
              </a:rPr>
              <a:t>*It should contain one of the following special characters:</a:t>
            </a:r>
            <a:r>
              <a:rPr lang="en-IN" sz="2800" dirty="0">
                <a:latin typeface="Arial Rounded MT Bold" panose="020F0704030504030204" pitchFamily="34" charset="0"/>
              </a:rPr>
              <a:t> </a:t>
            </a:r>
            <a:r>
              <a:rPr lang="en-IN" sz="2800" dirty="0">
                <a:solidFill>
                  <a:srgbClr val="FF0000"/>
                </a:solidFill>
                <a:latin typeface="Arial Rounded MT Bold" panose="020F0704030504030204" pitchFamily="34" charset="0"/>
              </a:rPr>
              <a:t>@, $, #, !.</a:t>
            </a:r>
          </a:p>
          <a:p>
            <a:endParaRPr lang="en-IN" sz="2800" dirty="0"/>
          </a:p>
        </p:txBody>
      </p:sp>
      <p:sp>
        <p:nvSpPr>
          <p:cNvPr id="3" name="Content Placeholder 2"/>
          <p:cNvSpPr>
            <a:spLocks noGrp="1"/>
          </p:cNvSpPr>
          <p:nvPr>
            <p:ph sz="half" idx="1"/>
          </p:nvPr>
        </p:nvSpPr>
        <p:spPr>
          <a:xfrm>
            <a:off x="4932040" y="2168860"/>
            <a:ext cx="4121616" cy="2520280"/>
          </a:xfrm>
        </p:spPr>
        <p:txBody>
          <a:bodyPr>
            <a:noAutofit/>
          </a:bodyPr>
          <a:lstStyle/>
          <a:p>
            <a:pPr marL="0" indent="0">
              <a:buNone/>
            </a:pPr>
            <a:r>
              <a:rPr lang="en-IN" sz="6000" dirty="0">
                <a:solidFill>
                  <a:schemeClr val="tx1">
                    <a:lumMod val="50000"/>
                    <a:lumOff val="50000"/>
                  </a:schemeClr>
                </a:solidFill>
                <a:latin typeface="Berlin Sans FB Demi" panose="020E0802020502020306" pitchFamily="34" charset="0"/>
                <a:ea typeface="MS Gothic" panose="020B0609070205080204" pitchFamily="49" charset="-128"/>
              </a:rPr>
              <a:t>Rules for generating password</a:t>
            </a:r>
          </a:p>
        </p:txBody>
      </p:sp>
    </p:spTree>
    <p:extLst>
      <p:ext uri="{BB962C8B-B14F-4D97-AF65-F5344CB8AC3E}">
        <p14:creationId xmlns:p14="http://schemas.microsoft.com/office/powerpoint/2010/main" val="14697645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Tips for generating password:</a:t>
            </a:r>
            <a:endParaRPr lang="en-IN" dirty="0"/>
          </a:p>
        </p:txBody>
      </p:sp>
      <p:sp>
        <p:nvSpPr>
          <p:cNvPr id="3" name="Content Placeholder 2"/>
          <p:cNvSpPr>
            <a:spLocks noGrp="1"/>
          </p:cNvSpPr>
          <p:nvPr>
            <p:ph idx="1"/>
          </p:nvPr>
        </p:nvSpPr>
        <p:spPr/>
        <p:txBody>
          <a:bodyPr>
            <a:normAutofit fontScale="92500"/>
          </a:bodyPr>
          <a:lstStyle/>
          <a:p>
            <a:r>
              <a:rPr lang="en-IN" sz="3600" dirty="0">
                <a:latin typeface="Yu Mincho Demibold" panose="02020600000000000000" pitchFamily="18" charset="-128"/>
                <a:ea typeface="Yu Mincho Demibold" panose="02020600000000000000" pitchFamily="18" charset="-128"/>
              </a:rPr>
              <a:t>Follow these five tips for creating a secure </a:t>
            </a:r>
            <a:r>
              <a:rPr lang="en-IN" sz="3600" dirty="0" err="1">
                <a:latin typeface="Yu Mincho Demibold" panose="02020600000000000000" pitchFamily="18" charset="-128"/>
                <a:ea typeface="Yu Mincho Demibold" panose="02020600000000000000" pitchFamily="18" charset="-128"/>
              </a:rPr>
              <a:t>password:Never</a:t>
            </a:r>
            <a:r>
              <a:rPr lang="en-IN" sz="3600" dirty="0">
                <a:latin typeface="Yu Mincho Demibold" panose="02020600000000000000" pitchFamily="18" charset="-128"/>
                <a:ea typeface="Yu Mincho Demibold" panose="02020600000000000000" pitchFamily="18" charset="-128"/>
              </a:rPr>
              <a:t> use personal </a:t>
            </a:r>
            <a:r>
              <a:rPr lang="en-IN" sz="3600" dirty="0" err="1">
                <a:latin typeface="Yu Mincho Demibold" panose="02020600000000000000" pitchFamily="18" charset="-128"/>
                <a:ea typeface="Yu Mincho Demibold" panose="02020600000000000000" pitchFamily="18" charset="-128"/>
              </a:rPr>
              <a:t>information.Include</a:t>
            </a:r>
            <a:r>
              <a:rPr lang="en-IN" sz="3600" dirty="0">
                <a:latin typeface="Yu Mincho Demibold" panose="02020600000000000000" pitchFamily="18" charset="-128"/>
                <a:ea typeface="Yu Mincho Demibold" panose="02020600000000000000" pitchFamily="18" charset="-128"/>
              </a:rPr>
              <a:t> a combination of letters, numbers, and </a:t>
            </a:r>
            <a:r>
              <a:rPr lang="en-IN" sz="3600" dirty="0" err="1">
                <a:latin typeface="Yu Mincho Demibold" panose="02020600000000000000" pitchFamily="18" charset="-128"/>
                <a:ea typeface="Yu Mincho Demibold" panose="02020600000000000000" pitchFamily="18" charset="-128"/>
              </a:rPr>
              <a:t>characters.Prioritize</a:t>
            </a:r>
            <a:r>
              <a:rPr lang="en-IN" sz="3600" dirty="0">
                <a:latin typeface="Yu Mincho Demibold" panose="02020600000000000000" pitchFamily="18" charset="-128"/>
                <a:ea typeface="Yu Mincho Demibold" panose="02020600000000000000" pitchFamily="18" charset="-128"/>
              </a:rPr>
              <a:t> password </a:t>
            </a:r>
            <a:r>
              <a:rPr lang="en-IN" sz="3600" dirty="0" err="1">
                <a:latin typeface="Yu Mincho Demibold" panose="02020600000000000000" pitchFamily="18" charset="-128"/>
                <a:ea typeface="Yu Mincho Demibold" panose="02020600000000000000" pitchFamily="18" charset="-128"/>
              </a:rPr>
              <a:t>length.Never</a:t>
            </a:r>
            <a:r>
              <a:rPr lang="en-IN" sz="3600" dirty="0">
                <a:latin typeface="Yu Mincho Demibold" panose="02020600000000000000" pitchFamily="18" charset="-128"/>
                <a:ea typeface="Yu Mincho Demibold" panose="02020600000000000000" pitchFamily="18" charset="-128"/>
              </a:rPr>
              <a:t> repeat </a:t>
            </a:r>
            <a:r>
              <a:rPr lang="en-IN" sz="3600" dirty="0" err="1">
                <a:latin typeface="Yu Mincho Demibold" panose="02020600000000000000" pitchFamily="18" charset="-128"/>
                <a:ea typeface="Yu Mincho Demibold" panose="02020600000000000000" pitchFamily="18" charset="-128"/>
              </a:rPr>
              <a:t>passwords.Avoid</a:t>
            </a:r>
            <a:r>
              <a:rPr lang="en-IN" sz="3600" dirty="0">
                <a:latin typeface="Yu Mincho Demibold" panose="02020600000000000000" pitchFamily="18" charset="-128"/>
                <a:ea typeface="Yu Mincho Demibold" panose="02020600000000000000" pitchFamily="18" charset="-128"/>
              </a:rPr>
              <a:t> using real words.</a:t>
            </a:r>
          </a:p>
        </p:txBody>
      </p:sp>
    </p:spTree>
    <p:extLst>
      <p:ext uri="{BB962C8B-B14F-4D97-AF65-F5344CB8AC3E}">
        <p14:creationId xmlns:p14="http://schemas.microsoft.com/office/powerpoint/2010/main" val="6233931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45EB9-54F5-D043-6497-FB54458EE262}"/>
              </a:ext>
            </a:extLst>
          </p:cNvPr>
          <p:cNvSpPr>
            <a:spLocks noGrp="1"/>
          </p:cNvSpPr>
          <p:nvPr>
            <p:ph type="title"/>
          </p:nvPr>
        </p:nvSpPr>
        <p:spPr/>
        <p:txBody>
          <a:bodyPr/>
          <a:lstStyle/>
          <a:p>
            <a:pPr algn="ctr"/>
            <a:r>
              <a:rPr lang="en-IN" dirty="0">
                <a:latin typeface="Eras Bold ITC" panose="020B0907030504020204" pitchFamily="34" charset="0"/>
              </a:rPr>
              <a:t>PROPOSED SYSTEM :</a:t>
            </a:r>
          </a:p>
        </p:txBody>
      </p:sp>
      <p:sp>
        <p:nvSpPr>
          <p:cNvPr id="3" name="Content Placeholder 2">
            <a:extLst>
              <a:ext uri="{FF2B5EF4-FFF2-40B4-BE49-F238E27FC236}">
                <a16:creationId xmlns:a16="http://schemas.microsoft.com/office/drawing/2014/main" xmlns="" id="{82F08110-DB5B-B88C-BC7C-B636AAEA1EF8}"/>
              </a:ext>
            </a:extLst>
          </p:cNvPr>
          <p:cNvSpPr>
            <a:spLocks noGrp="1"/>
          </p:cNvSpPr>
          <p:nvPr>
            <p:ph idx="1"/>
          </p:nvPr>
        </p:nvSpPr>
        <p:spPr>
          <a:xfrm>
            <a:off x="457200" y="1935480"/>
            <a:ext cx="8229600" cy="3797776"/>
          </a:xfrm>
        </p:spPr>
        <p:txBody>
          <a:bodyPr>
            <a:normAutofit fontScale="92500" lnSpcReduction="10000"/>
          </a:bodyPr>
          <a:lstStyle/>
          <a:p>
            <a:pPr>
              <a:buFont typeface="Wingdings" panose="05000000000000000000" pitchFamily="2" charset="2"/>
              <a:buChar char="§"/>
            </a:pPr>
            <a:r>
              <a:rPr lang="en-IN" dirty="0">
                <a:latin typeface="Bookman Old Style" panose="02050604050505020204" pitchFamily="18" charset="0"/>
              </a:rPr>
              <a:t>This a software program that automatically generates a password using parameters that a user sets.</a:t>
            </a:r>
          </a:p>
          <a:p>
            <a:pPr>
              <a:buFont typeface="Wingdings" panose="05000000000000000000" pitchFamily="2" charset="2"/>
              <a:buChar char="§"/>
            </a:pPr>
            <a:r>
              <a:rPr lang="en-IN" dirty="0">
                <a:latin typeface="Bookman Old Style" panose="02050604050505020204" pitchFamily="18" charset="0"/>
              </a:rPr>
              <a:t>This program is built by GUI java with the help of </a:t>
            </a:r>
            <a:r>
              <a:rPr lang="en-IN" dirty="0" err="1">
                <a:latin typeface="Bookman Old Style" panose="02050604050505020204" pitchFamily="18" charset="0"/>
              </a:rPr>
              <a:t>jFrame</a:t>
            </a:r>
            <a:r>
              <a:rPr lang="en-IN" dirty="0">
                <a:latin typeface="Bookman Old Style" panose="02050604050505020204" pitchFamily="18" charset="0"/>
              </a:rPr>
              <a:t>.</a:t>
            </a:r>
          </a:p>
          <a:p>
            <a:pPr>
              <a:buFont typeface="Wingdings" panose="05000000000000000000" pitchFamily="2" charset="2"/>
              <a:buChar char="§"/>
            </a:pPr>
            <a:r>
              <a:rPr lang="en-IN" dirty="0" err="1">
                <a:latin typeface="Bookman Old Style" panose="02050604050505020204" pitchFamily="18" charset="0"/>
              </a:rPr>
              <a:t>Firstly,the</a:t>
            </a:r>
            <a:r>
              <a:rPr lang="en-IN" dirty="0">
                <a:latin typeface="Bookman Old Style" panose="02050604050505020204" pitchFamily="18" charset="0"/>
              </a:rPr>
              <a:t> necessary modules are </a:t>
            </a:r>
            <a:r>
              <a:rPr lang="en-IN" dirty="0" err="1">
                <a:latin typeface="Bookman Old Style" panose="02050604050505020204" pitchFamily="18" charset="0"/>
              </a:rPr>
              <a:t>imported.Then</a:t>
            </a:r>
            <a:r>
              <a:rPr lang="en-IN" dirty="0">
                <a:latin typeface="Bookman Old Style" panose="02050604050505020204" pitchFamily="18" charset="0"/>
              </a:rPr>
              <a:t> followed by creating necessary class for </a:t>
            </a:r>
            <a:r>
              <a:rPr lang="en-IN" dirty="0" err="1">
                <a:latin typeface="Bookman Old Style" panose="02050604050505020204" pitchFamily="18" charset="0"/>
              </a:rPr>
              <a:t>jFrame</a:t>
            </a:r>
            <a:r>
              <a:rPr lang="en-IN" dirty="0">
                <a:latin typeface="Bookman Old Style" panose="02050604050505020204" pitchFamily="18" charset="0"/>
              </a:rPr>
              <a:t> and to generate password.</a:t>
            </a:r>
          </a:p>
        </p:txBody>
      </p:sp>
    </p:spTree>
    <p:extLst>
      <p:ext uri="{BB962C8B-B14F-4D97-AF65-F5344CB8AC3E}">
        <p14:creationId xmlns:p14="http://schemas.microsoft.com/office/powerpoint/2010/main" val="314641165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66773-819E-11FE-D042-A41887940F32}"/>
              </a:ext>
            </a:extLst>
          </p:cNvPr>
          <p:cNvSpPr>
            <a:spLocks noGrp="1"/>
          </p:cNvSpPr>
          <p:nvPr>
            <p:ph type="title"/>
          </p:nvPr>
        </p:nvSpPr>
        <p:spPr/>
        <p:txBody>
          <a:bodyPr/>
          <a:lstStyle/>
          <a:p>
            <a:pPr algn="ctr"/>
            <a:r>
              <a:rPr lang="en-IN" dirty="0">
                <a:latin typeface="Eras Bold ITC" panose="020B0907030504020204" pitchFamily="34" charset="0"/>
              </a:rPr>
              <a:t>PROGRAM :</a:t>
            </a:r>
          </a:p>
        </p:txBody>
      </p:sp>
      <p:sp>
        <p:nvSpPr>
          <p:cNvPr id="3" name="Content Placeholder 2">
            <a:extLst>
              <a:ext uri="{FF2B5EF4-FFF2-40B4-BE49-F238E27FC236}">
                <a16:creationId xmlns:a16="http://schemas.microsoft.com/office/drawing/2014/main" xmlns="" id="{431293B0-72B9-98A6-C998-2FF1FA42B359}"/>
              </a:ext>
            </a:extLst>
          </p:cNvPr>
          <p:cNvSpPr>
            <a:spLocks noGrp="1"/>
          </p:cNvSpPr>
          <p:nvPr>
            <p:ph idx="1"/>
          </p:nvPr>
        </p:nvSpPr>
        <p:spPr/>
        <p:txBody>
          <a:bodyPr>
            <a:normAutofit fontScale="85000" lnSpcReduction="20000"/>
          </a:bodyPr>
          <a:lstStyle/>
          <a:p>
            <a:pPr marL="0" indent="0" algn="l">
              <a:buNone/>
            </a:pPr>
            <a:r>
              <a:rPr lang="en-IN" sz="1800" dirty="0">
                <a:solidFill>
                  <a:srgbClr val="CC6C1D"/>
                </a:solidFill>
                <a:latin typeface="Courier New" panose="02070309020205020404" pitchFamily="49" charset="0"/>
              </a:rPr>
              <a:t>package</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Miniproject</a:t>
            </a:r>
            <a:r>
              <a:rPr lang="en-IN" sz="1800" dirty="0">
                <a:solidFill>
                  <a:srgbClr val="E6E6FA"/>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util</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Random</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awt</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EventQueue</a:t>
            </a:r>
            <a:r>
              <a:rPr lang="en-IN" sz="1800" dirty="0">
                <a:solidFill>
                  <a:srgbClr val="E6E6FA"/>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JFrame</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JPanel</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border</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EmptyBorder</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JLabel</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awt</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Font</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u="sng" dirty="0" err="1">
                <a:solidFill>
                  <a:srgbClr val="D9E8F7"/>
                </a:solidFill>
                <a:latin typeface="Courier New" panose="02070309020205020404" pitchFamily="49" charset="0"/>
              </a:rPr>
              <a:t>java</a:t>
            </a:r>
            <a:r>
              <a:rPr lang="en-IN" sz="1800" u="sng" dirty="0" err="1">
                <a:solidFill>
                  <a:srgbClr val="E6E6FA"/>
                </a:solidFill>
                <a:latin typeface="Courier New" panose="02070309020205020404" pitchFamily="49" charset="0"/>
              </a:rPr>
              <a:t>.</a:t>
            </a:r>
            <a:r>
              <a:rPr lang="en-IN" sz="1800" u="sng" dirty="0" err="1">
                <a:solidFill>
                  <a:srgbClr val="D9E8F7"/>
                </a:solidFill>
                <a:latin typeface="Courier New" panose="02070309020205020404" pitchFamily="49" charset="0"/>
              </a:rPr>
              <a:t>awt</a:t>
            </a:r>
            <a:r>
              <a:rPr lang="en-IN" sz="1800" u="sng" dirty="0" err="1">
                <a:solidFill>
                  <a:srgbClr val="E6E6FA"/>
                </a:solidFill>
                <a:latin typeface="Courier New" panose="02070309020205020404" pitchFamily="49" charset="0"/>
              </a:rPr>
              <a:t>.</a:t>
            </a:r>
            <a:r>
              <a:rPr lang="en-IN" sz="1800" u="sng" dirty="0" err="1">
                <a:solidFill>
                  <a:srgbClr val="D9E8F7"/>
                </a:solidFill>
                <a:latin typeface="Courier New" panose="02070309020205020404" pitchFamily="49" charset="0"/>
              </a:rPr>
              <a:t>AWTEvent</a:t>
            </a:r>
            <a:r>
              <a:rPr lang="en-IN" sz="1800" u="sng"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awt</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Color</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JTextField</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u="sng" dirty="0" err="1">
                <a:solidFill>
                  <a:srgbClr val="D9E8F7"/>
                </a:solidFill>
                <a:latin typeface="Courier New" panose="02070309020205020404" pitchFamily="49" charset="0"/>
              </a:rPr>
              <a:t>javax</a:t>
            </a:r>
            <a:r>
              <a:rPr lang="en-IN" sz="1800" u="sng" dirty="0" err="1">
                <a:solidFill>
                  <a:srgbClr val="E6E6FA"/>
                </a:solidFill>
                <a:latin typeface="Courier New" panose="02070309020205020404" pitchFamily="49" charset="0"/>
              </a:rPr>
              <a:t>.</a:t>
            </a:r>
            <a:r>
              <a:rPr lang="en-IN" sz="1800" u="sng" dirty="0" err="1">
                <a:solidFill>
                  <a:srgbClr val="D9E8F7"/>
                </a:solidFill>
                <a:latin typeface="Courier New" panose="02070309020205020404" pitchFamily="49" charset="0"/>
              </a:rPr>
              <a:t>swing</a:t>
            </a:r>
            <a:r>
              <a:rPr lang="en-IN" sz="1800" u="sng" dirty="0" err="1">
                <a:solidFill>
                  <a:srgbClr val="E6E6FA"/>
                </a:solidFill>
                <a:latin typeface="Courier New" panose="02070309020205020404" pitchFamily="49" charset="0"/>
              </a:rPr>
              <a:t>.</a:t>
            </a:r>
            <a:r>
              <a:rPr lang="en-IN" sz="1800" u="sng" dirty="0" err="1">
                <a:solidFill>
                  <a:srgbClr val="D9E8F7"/>
                </a:solidFill>
                <a:latin typeface="Courier New" panose="02070309020205020404" pitchFamily="49" charset="0"/>
              </a:rPr>
              <a:t>AbstractButton</a:t>
            </a:r>
            <a:r>
              <a:rPr lang="en-IN" sz="1800" u="sng"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JButton</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javax</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swing</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JCheckBox</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import</a:t>
            </a:r>
            <a:r>
              <a:rPr lang="en-IN" sz="1800" dirty="0">
                <a:solidFill>
                  <a:srgbClr val="D9E8F7"/>
                </a:solidFill>
                <a:latin typeface="Courier New" panose="02070309020205020404" pitchFamily="49" charset="0"/>
              </a:rPr>
              <a:t> </a:t>
            </a:r>
            <a:r>
              <a:rPr lang="en-IN" sz="1800" dirty="0" err="1">
                <a:solidFill>
                  <a:srgbClr val="D9E8F7"/>
                </a:solidFill>
                <a:latin typeface="Courier New" panose="02070309020205020404" pitchFamily="49" charset="0"/>
              </a:rPr>
              <a:t>java</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awt</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event</a:t>
            </a:r>
            <a:r>
              <a:rPr lang="en-IN" sz="1800" dirty="0" err="1">
                <a:solidFill>
                  <a:srgbClr val="E6E6FA"/>
                </a:solidFill>
                <a:latin typeface="Courier New" panose="02070309020205020404" pitchFamily="49" charset="0"/>
              </a:rPr>
              <a:t>.</a:t>
            </a:r>
            <a:r>
              <a:rPr lang="en-IN" sz="1800" dirty="0" err="1">
                <a:solidFill>
                  <a:srgbClr val="D9E8F7"/>
                </a:solidFill>
                <a:latin typeface="Courier New" panose="02070309020205020404" pitchFamily="49" charset="0"/>
              </a:rPr>
              <a:t>ActionListener</a:t>
            </a:r>
            <a:r>
              <a:rPr lang="en-IN" sz="1800" dirty="0">
                <a:solidFill>
                  <a:srgbClr val="E6E6FA"/>
                </a:solidFill>
                <a:latin typeface="Courier New" panose="02070309020205020404" pitchFamily="49" charset="0"/>
              </a:rPr>
              <a:t>;</a:t>
            </a:r>
          </a:p>
          <a:p>
            <a:pPr marL="0" indent="0" algn="l">
              <a:buNone/>
            </a:pPr>
            <a:r>
              <a:rPr lang="fr-FR" sz="1800" dirty="0">
                <a:solidFill>
                  <a:srgbClr val="CC6C1D"/>
                </a:solidFill>
                <a:latin typeface="Courier New" panose="02070309020205020404" pitchFamily="49" charset="0"/>
              </a:rPr>
              <a:t>import</a:t>
            </a:r>
            <a:r>
              <a:rPr lang="fr-FR" sz="1800" dirty="0">
                <a:solidFill>
                  <a:srgbClr val="D9E8F7"/>
                </a:solidFill>
                <a:latin typeface="Courier New" panose="02070309020205020404" pitchFamily="49" charset="0"/>
              </a:rPr>
              <a:t> </a:t>
            </a:r>
            <a:r>
              <a:rPr lang="fr-FR" sz="1800" dirty="0" err="1">
                <a:solidFill>
                  <a:srgbClr val="D9E8F7"/>
                </a:solidFill>
                <a:latin typeface="Courier New" panose="02070309020205020404" pitchFamily="49" charset="0"/>
              </a:rPr>
              <a:t>java</a:t>
            </a:r>
            <a:r>
              <a:rPr lang="fr-FR" sz="1800" dirty="0" err="1">
                <a:solidFill>
                  <a:srgbClr val="E6E6FA"/>
                </a:solidFill>
                <a:latin typeface="Courier New" panose="02070309020205020404" pitchFamily="49" charset="0"/>
              </a:rPr>
              <a:t>.</a:t>
            </a:r>
            <a:r>
              <a:rPr lang="fr-FR" sz="1800" dirty="0" err="1">
                <a:solidFill>
                  <a:srgbClr val="D9E8F7"/>
                </a:solidFill>
                <a:latin typeface="Courier New" panose="02070309020205020404" pitchFamily="49" charset="0"/>
              </a:rPr>
              <a:t>awt</a:t>
            </a:r>
            <a:r>
              <a:rPr lang="fr-FR" sz="1800" dirty="0" err="1">
                <a:solidFill>
                  <a:srgbClr val="E6E6FA"/>
                </a:solidFill>
                <a:latin typeface="Courier New" panose="02070309020205020404" pitchFamily="49" charset="0"/>
              </a:rPr>
              <a:t>.</a:t>
            </a:r>
            <a:r>
              <a:rPr lang="fr-FR" sz="1800" dirty="0" err="1">
                <a:solidFill>
                  <a:srgbClr val="D9E8F7"/>
                </a:solidFill>
                <a:latin typeface="Courier New" panose="02070309020205020404" pitchFamily="49" charset="0"/>
              </a:rPr>
              <a:t>event</a:t>
            </a:r>
            <a:r>
              <a:rPr lang="fr-FR" sz="1800" dirty="0" err="1">
                <a:solidFill>
                  <a:srgbClr val="E6E6FA"/>
                </a:solidFill>
                <a:latin typeface="Courier New" panose="02070309020205020404" pitchFamily="49" charset="0"/>
              </a:rPr>
              <a:t>.</a:t>
            </a:r>
            <a:r>
              <a:rPr lang="fr-FR" sz="1800" dirty="0" err="1">
                <a:solidFill>
                  <a:srgbClr val="D9E8F7"/>
                </a:solidFill>
                <a:latin typeface="Courier New" panose="02070309020205020404" pitchFamily="49" charset="0"/>
              </a:rPr>
              <a:t>ActionEvent</a:t>
            </a:r>
            <a:r>
              <a:rPr lang="fr-FR" sz="1800" dirty="0">
                <a:solidFill>
                  <a:srgbClr val="E6E6FA"/>
                </a:solidFill>
                <a:latin typeface="Courier New" panose="02070309020205020404" pitchFamily="49" charset="0"/>
              </a:rPr>
              <a:t>;</a:t>
            </a:r>
          </a:p>
          <a:p>
            <a:pPr marL="0" indent="0">
              <a:buNone/>
            </a:pPr>
            <a:endParaRPr lang="en-IN" dirty="0"/>
          </a:p>
        </p:txBody>
      </p:sp>
    </p:spTree>
    <p:extLst>
      <p:ext uri="{BB962C8B-B14F-4D97-AF65-F5344CB8AC3E}">
        <p14:creationId xmlns:p14="http://schemas.microsoft.com/office/powerpoint/2010/main" val="37275351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E9D44E-33F2-99E0-320B-04F91A9F35B9}"/>
              </a:ext>
            </a:extLst>
          </p:cNvPr>
          <p:cNvSpPr>
            <a:spLocks noGrp="1"/>
          </p:cNvSpPr>
          <p:nvPr>
            <p:ph idx="1"/>
          </p:nvPr>
        </p:nvSpPr>
        <p:spPr>
          <a:xfrm>
            <a:off x="395536" y="908720"/>
            <a:ext cx="7704856" cy="5716340"/>
          </a:xfrm>
        </p:spPr>
        <p:txBody>
          <a:bodyPr>
            <a:normAutofit fontScale="70000" lnSpcReduction="20000"/>
          </a:bodyPr>
          <a:lstStyle/>
          <a:p>
            <a:pPr marL="0" indent="0" algn="l">
              <a:buNone/>
            </a:pPr>
            <a:r>
              <a:rPr lang="en-US" sz="1800" dirty="0">
                <a:solidFill>
                  <a:srgbClr val="CC6C1D"/>
                </a:solidFill>
                <a:latin typeface="Courier New" panose="02070309020205020404" pitchFamily="49" charset="0"/>
              </a:rPr>
              <a:t>public</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class</a:t>
            </a:r>
            <a:r>
              <a:rPr lang="en-US" sz="1800" dirty="0">
                <a:solidFill>
                  <a:srgbClr val="D9E8F7"/>
                </a:solidFill>
                <a:latin typeface="Courier New" panose="02070309020205020404" pitchFamily="49" charset="0"/>
              </a:rPr>
              <a:t> </a:t>
            </a:r>
            <a:r>
              <a:rPr lang="en-US" sz="1800" dirty="0" err="1">
                <a:solidFill>
                  <a:srgbClr val="1290C3"/>
                </a:solidFill>
                <a:latin typeface="Courier New" panose="02070309020205020404" pitchFamily="49" charset="0"/>
              </a:rPr>
              <a:t>labeldemo</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extends</a:t>
            </a:r>
            <a:r>
              <a:rPr lang="en-US" sz="1800" dirty="0">
                <a:solidFill>
                  <a:srgbClr val="D9E8F7"/>
                </a:solidFill>
                <a:latin typeface="Courier New" panose="02070309020205020404" pitchFamily="49" charset="0"/>
              </a:rPr>
              <a:t> </a:t>
            </a:r>
            <a:r>
              <a:rPr lang="en-US" sz="1800" dirty="0" err="1">
                <a:solidFill>
                  <a:srgbClr val="1290C3"/>
                </a:solidFill>
                <a:latin typeface="Courier New" panose="02070309020205020404" pitchFamily="49" charset="0"/>
              </a:rPr>
              <a:t>JFrame</a:t>
            </a:r>
            <a:r>
              <a:rPr lang="en-US" sz="1800" dirty="0">
                <a:solidFill>
                  <a:srgbClr val="D9E8F7"/>
                </a:solidFill>
                <a:latin typeface="Courier New" panose="02070309020205020404" pitchFamily="49" charset="0"/>
              </a:rPr>
              <a:t> </a:t>
            </a:r>
            <a:r>
              <a:rPr lang="en-US" sz="1800" dirty="0">
                <a:solidFill>
                  <a:srgbClr val="F9FAF4"/>
                </a:solidFill>
                <a:latin typeface="Courier New" panose="02070309020205020404" pitchFamily="49" charset="0"/>
              </a:rPr>
              <a:t>{</a:t>
            </a:r>
          </a:p>
          <a:p>
            <a:pPr marL="0" indent="0" algn="l">
              <a:buNone/>
            </a:pPr>
            <a:r>
              <a:rPr lang="en-IN" sz="1800" dirty="0">
                <a:solidFill>
                  <a:srgbClr val="808080"/>
                </a:solidFill>
                <a:latin typeface="Courier New" panose="02070309020205020404" pitchFamily="49" charset="0"/>
              </a:rPr>
              <a:t>/**</a:t>
            </a:r>
          </a:p>
          <a:p>
            <a:pPr marL="0" indent="0" algn="l">
              <a:buNone/>
            </a:pPr>
            <a:r>
              <a:rPr lang="en-IN" sz="1800" dirty="0">
                <a:solidFill>
                  <a:srgbClr val="808080"/>
                </a:solidFill>
                <a:latin typeface="Courier New" panose="02070309020205020404" pitchFamily="49" charset="0"/>
              </a:rPr>
              <a:t> * </a:t>
            </a:r>
          </a:p>
          <a:p>
            <a:pPr marL="0" indent="0" algn="l">
              <a:buNone/>
            </a:pPr>
            <a:r>
              <a:rPr lang="en-IN" sz="1800" dirty="0">
                <a:solidFill>
                  <a:srgbClr val="808080"/>
                </a:solidFill>
                <a:latin typeface="Courier New" panose="02070309020205020404" pitchFamily="49" charset="0"/>
              </a:rPr>
              <a:t> */</a:t>
            </a:r>
          </a:p>
          <a:p>
            <a:pPr marL="0" indent="0" algn="l">
              <a:buNone/>
            </a:pPr>
            <a:r>
              <a:rPr lang="en-US" sz="1800" dirty="0">
                <a:solidFill>
                  <a:srgbClr val="CC6C1D"/>
                </a:solidFill>
                <a:latin typeface="Courier New" panose="02070309020205020404" pitchFamily="49" charset="0"/>
              </a:rPr>
              <a:t>private</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static</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final</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long</a:t>
            </a:r>
            <a:r>
              <a:rPr lang="en-US" sz="1800" dirty="0">
                <a:solidFill>
                  <a:srgbClr val="D9E8F7"/>
                </a:solidFill>
                <a:latin typeface="Courier New" panose="02070309020205020404" pitchFamily="49" charset="0"/>
              </a:rPr>
              <a:t> </a:t>
            </a:r>
            <a:r>
              <a:rPr lang="en-US" sz="1800" b="1" i="1" dirty="0" err="1">
                <a:solidFill>
                  <a:srgbClr val="8DDAF8"/>
                </a:solidFill>
                <a:latin typeface="Courier New" panose="02070309020205020404" pitchFamily="49" charset="0"/>
              </a:rPr>
              <a:t>serialVersionUID</a:t>
            </a:r>
            <a:r>
              <a:rPr lang="en-US" sz="1800" b="1" i="1" dirty="0">
                <a:solidFill>
                  <a:srgbClr val="D9E8F7"/>
                </a:solidFill>
                <a:latin typeface="Courier New" panose="02070309020205020404" pitchFamily="49" charset="0"/>
              </a:rPr>
              <a:t> </a:t>
            </a:r>
            <a:r>
              <a:rPr lang="en-US" sz="1800" b="1" i="1" dirty="0">
                <a:solidFill>
                  <a:srgbClr val="E6E6FA"/>
                </a:solidFill>
                <a:latin typeface="Courier New" panose="02070309020205020404" pitchFamily="49" charset="0"/>
              </a:rPr>
              <a:t>=</a:t>
            </a:r>
            <a:r>
              <a:rPr lang="en-US" sz="1800" b="1" i="1" dirty="0">
                <a:solidFill>
                  <a:srgbClr val="D9E8F7"/>
                </a:solidFill>
                <a:latin typeface="Courier New" panose="02070309020205020404" pitchFamily="49" charset="0"/>
              </a:rPr>
              <a:t> </a:t>
            </a:r>
            <a:r>
              <a:rPr lang="en-US" sz="1800" b="1" i="1" dirty="0">
                <a:solidFill>
                  <a:srgbClr val="6897BB"/>
                </a:solidFill>
                <a:latin typeface="Courier New" panose="02070309020205020404" pitchFamily="49" charset="0"/>
              </a:rPr>
              <a:t>1L</a:t>
            </a:r>
            <a:r>
              <a:rPr lang="en-US" sz="1800" b="1" i="1"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private</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JPanel</a:t>
            </a:r>
            <a:r>
              <a:rPr lang="en-IN" sz="1800" dirty="0">
                <a:solidFill>
                  <a:srgbClr val="D9E8F7"/>
                </a:solidFill>
                <a:latin typeface="Courier New" panose="02070309020205020404" pitchFamily="49" charset="0"/>
              </a:rPr>
              <a:t> </a:t>
            </a:r>
            <a:r>
              <a:rPr lang="en-IN" sz="1800" dirty="0" err="1">
                <a:solidFill>
                  <a:srgbClr val="66E1F8"/>
                </a:solidFill>
                <a:latin typeface="Courier New" panose="02070309020205020404" pitchFamily="49" charset="0"/>
              </a:rPr>
              <a:t>contentPane</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private</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JTextField</a:t>
            </a:r>
            <a:r>
              <a:rPr lang="en-IN" sz="1800" dirty="0">
                <a:solidFill>
                  <a:srgbClr val="D9E8F7"/>
                </a:solidFill>
                <a:latin typeface="Courier New" panose="02070309020205020404" pitchFamily="49" charset="0"/>
              </a:rPr>
              <a:t> </a:t>
            </a:r>
            <a:r>
              <a:rPr lang="en-IN" sz="1800" dirty="0" err="1">
                <a:solidFill>
                  <a:srgbClr val="66E1F8"/>
                </a:solidFill>
                <a:latin typeface="Courier New" panose="02070309020205020404" pitchFamily="49" charset="0"/>
              </a:rPr>
              <a:t>textField</a:t>
            </a:r>
            <a:r>
              <a:rPr lang="en-IN" sz="1800" dirty="0">
                <a:solidFill>
                  <a:srgbClr val="E6E6FA"/>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IN" sz="1800" dirty="0">
                <a:solidFill>
                  <a:srgbClr val="808080"/>
                </a:solidFill>
                <a:latin typeface="Courier New" panose="02070309020205020404" pitchFamily="49" charset="0"/>
              </a:rPr>
              <a:t>/**</a:t>
            </a:r>
          </a:p>
          <a:p>
            <a:pPr marL="0" indent="0" algn="l">
              <a:buNone/>
            </a:pPr>
            <a:r>
              <a:rPr lang="en-IN" sz="1800" dirty="0">
                <a:solidFill>
                  <a:srgbClr val="808080"/>
                </a:solidFill>
                <a:latin typeface="Courier New" panose="02070309020205020404" pitchFamily="49" charset="0"/>
              </a:rPr>
              <a:t> * Launch the application.</a:t>
            </a:r>
          </a:p>
          <a:p>
            <a:pPr marL="0" indent="0" algn="l">
              <a:buNone/>
            </a:pPr>
            <a:r>
              <a:rPr lang="en-IN" sz="1800" dirty="0">
                <a:solidFill>
                  <a:srgbClr val="808080"/>
                </a:solidFill>
                <a:latin typeface="Courier New" panose="02070309020205020404" pitchFamily="49" charset="0"/>
              </a:rPr>
              <a:t> */</a:t>
            </a:r>
          </a:p>
          <a:p>
            <a:pPr algn="l"/>
            <a:endParaRPr lang="en-IN" sz="1800" dirty="0">
              <a:latin typeface="Courier New" panose="02070309020205020404" pitchFamily="49" charset="0"/>
            </a:endParaRPr>
          </a:p>
          <a:p>
            <a:pPr marL="0" indent="0" algn="l">
              <a:buNone/>
            </a:pPr>
            <a:r>
              <a:rPr lang="en-US" sz="1800" dirty="0">
                <a:solidFill>
                  <a:srgbClr val="CC6C1D"/>
                </a:solidFill>
                <a:latin typeface="Courier New" panose="02070309020205020404" pitchFamily="49" charset="0"/>
              </a:rPr>
              <a:t>public</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static</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void</a:t>
            </a:r>
            <a:r>
              <a:rPr lang="en-US" sz="1800" dirty="0">
                <a:solidFill>
                  <a:srgbClr val="D9E8F7"/>
                </a:solidFill>
                <a:latin typeface="Courier New" panose="02070309020205020404" pitchFamily="49" charset="0"/>
              </a:rPr>
              <a:t> </a:t>
            </a:r>
            <a:r>
              <a:rPr lang="en-US" sz="1800" dirty="0">
                <a:solidFill>
                  <a:srgbClr val="1EB540"/>
                </a:solidFill>
                <a:latin typeface="Courier New" panose="02070309020205020404" pitchFamily="49" charset="0"/>
              </a:rPr>
              <a:t>main</a:t>
            </a:r>
            <a:r>
              <a:rPr lang="en-US" sz="1800" dirty="0">
                <a:solidFill>
                  <a:srgbClr val="F9FAF4"/>
                </a:solidFill>
                <a:latin typeface="Courier New" panose="02070309020205020404" pitchFamily="49" charset="0"/>
              </a:rPr>
              <a:t>(</a:t>
            </a:r>
            <a:r>
              <a:rPr lang="en-US" sz="1800" dirty="0">
                <a:solidFill>
                  <a:srgbClr val="1290C3"/>
                </a:solidFill>
                <a:latin typeface="Courier New" panose="02070309020205020404" pitchFamily="49" charset="0"/>
              </a:rPr>
              <a:t>String</a:t>
            </a:r>
            <a:r>
              <a:rPr lang="en-US" sz="1800" dirty="0">
                <a:solidFill>
                  <a:srgbClr val="F9FAF4"/>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err="1">
                <a:solidFill>
                  <a:srgbClr val="79ABFF"/>
                </a:solidFill>
                <a:latin typeface="Courier New" panose="02070309020205020404" pitchFamily="49" charset="0"/>
              </a:rPr>
              <a:t>args</a:t>
            </a:r>
            <a:r>
              <a:rPr lang="en-US" sz="1800" dirty="0">
                <a:solidFill>
                  <a:srgbClr val="F9FAF4"/>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F9FAF4"/>
                </a:solidFill>
                <a:latin typeface="Courier New" panose="02070309020205020404" pitchFamily="49" charset="0"/>
              </a:rPr>
              <a:t>{</a:t>
            </a:r>
          </a:p>
          <a:p>
            <a:pPr marL="0" indent="0" algn="l">
              <a:buNone/>
            </a:pPr>
            <a:r>
              <a:rPr lang="en-IN" sz="1800" dirty="0" err="1">
                <a:solidFill>
                  <a:srgbClr val="1290C3"/>
                </a:solidFill>
                <a:latin typeface="Courier New" panose="02070309020205020404" pitchFamily="49" charset="0"/>
              </a:rPr>
              <a:t>EventQueue</a:t>
            </a:r>
            <a:r>
              <a:rPr lang="en-IN" sz="1800" dirty="0" err="1">
                <a:solidFill>
                  <a:srgbClr val="E6E6FA"/>
                </a:solidFill>
                <a:latin typeface="Courier New" panose="02070309020205020404" pitchFamily="49" charset="0"/>
              </a:rPr>
              <a:t>.</a:t>
            </a:r>
            <a:r>
              <a:rPr lang="en-IN" sz="1800" i="1" dirty="0" err="1">
                <a:solidFill>
                  <a:srgbClr val="96EC3F"/>
                </a:solidFill>
                <a:latin typeface="Courier New" panose="02070309020205020404" pitchFamily="49" charset="0"/>
              </a:rPr>
              <a:t>invokeLater</a:t>
            </a:r>
            <a:r>
              <a:rPr lang="en-IN" sz="1800" i="1" dirty="0">
                <a:solidFill>
                  <a:srgbClr val="F9FAF4"/>
                </a:solidFill>
                <a:latin typeface="Courier New" panose="02070309020205020404" pitchFamily="49" charset="0"/>
              </a:rPr>
              <a:t>(</a:t>
            </a:r>
            <a:r>
              <a:rPr lang="en-IN" sz="1800" i="1" dirty="0">
                <a:solidFill>
                  <a:srgbClr val="CC6C1D"/>
                </a:solidFill>
                <a:latin typeface="Courier New" panose="02070309020205020404" pitchFamily="49" charset="0"/>
              </a:rPr>
              <a:t>new</a:t>
            </a:r>
            <a:r>
              <a:rPr lang="en-IN" sz="1800" i="1" dirty="0">
                <a:solidFill>
                  <a:srgbClr val="D9E8F7"/>
                </a:solidFill>
                <a:latin typeface="Courier New" panose="02070309020205020404" pitchFamily="49" charset="0"/>
              </a:rPr>
              <a:t> </a:t>
            </a:r>
            <a:r>
              <a:rPr lang="en-IN" sz="1800" i="1" dirty="0">
                <a:solidFill>
                  <a:srgbClr val="A7EC21"/>
                </a:solidFill>
                <a:latin typeface="Courier New" panose="02070309020205020404" pitchFamily="49" charset="0"/>
              </a:rPr>
              <a:t>Runnable</a:t>
            </a:r>
            <a:r>
              <a:rPr lang="en-IN" sz="1800" i="1" dirty="0">
                <a:solidFill>
                  <a:srgbClr val="F9FAF4"/>
                </a:solidFill>
                <a:latin typeface="Courier New" panose="02070309020205020404" pitchFamily="49" charset="0"/>
              </a:rPr>
              <a:t>()</a:t>
            </a:r>
            <a:r>
              <a:rPr lang="en-IN" sz="1800" i="1" dirty="0">
                <a:solidFill>
                  <a:srgbClr val="D9E8F7"/>
                </a:solidFill>
                <a:latin typeface="Courier New" panose="02070309020205020404" pitchFamily="49" charset="0"/>
              </a:rPr>
              <a:t> </a:t>
            </a:r>
            <a:r>
              <a:rPr lang="en-IN" sz="1800" i="1" dirty="0">
                <a:solidFill>
                  <a:srgbClr val="F9FAF4"/>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public</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void</a:t>
            </a:r>
            <a:r>
              <a:rPr lang="en-IN" sz="1800" dirty="0">
                <a:solidFill>
                  <a:srgbClr val="D9E8F7"/>
                </a:solidFill>
                <a:latin typeface="Courier New" panose="02070309020205020404" pitchFamily="49" charset="0"/>
              </a:rPr>
              <a:t> </a:t>
            </a:r>
            <a:r>
              <a:rPr lang="en-IN" sz="1800" dirty="0">
                <a:solidFill>
                  <a:srgbClr val="1EB540"/>
                </a:solidFill>
                <a:latin typeface="Courier New" panose="02070309020205020404" pitchFamily="49" charset="0"/>
              </a:rPr>
              <a:t>run</a:t>
            </a:r>
            <a:r>
              <a:rPr lang="en-IN" sz="1800" dirty="0">
                <a:solidFill>
                  <a:srgbClr val="F9FAF4"/>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try</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p>
          <a:p>
            <a:pPr marL="0" indent="0" algn="l">
              <a:buNone/>
            </a:pPr>
            <a:r>
              <a:rPr lang="en-IN" sz="1800" dirty="0" err="1">
                <a:solidFill>
                  <a:srgbClr val="1290C3"/>
                </a:solidFill>
                <a:latin typeface="Courier New" panose="02070309020205020404" pitchFamily="49" charset="0"/>
              </a:rPr>
              <a:t>labeldemo</a:t>
            </a:r>
            <a:r>
              <a:rPr lang="en-IN" sz="1800" dirty="0">
                <a:solidFill>
                  <a:srgbClr val="D9E8F7"/>
                </a:solidFill>
                <a:latin typeface="Courier New" panose="02070309020205020404" pitchFamily="49" charset="0"/>
              </a:rPr>
              <a:t> </a:t>
            </a:r>
            <a:r>
              <a:rPr lang="en-IN" sz="1800" dirty="0">
                <a:solidFill>
                  <a:srgbClr val="F2F200"/>
                </a:solidFill>
                <a:latin typeface="Courier New" panose="02070309020205020404" pitchFamily="49" charset="0"/>
              </a:rPr>
              <a:t>frame</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err="1">
                <a:solidFill>
                  <a:srgbClr val="A7EC21"/>
                </a:solidFill>
                <a:latin typeface="Courier New" panose="02070309020205020404" pitchFamily="49" charset="0"/>
              </a:rPr>
              <a:t>labeldemo</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err="1">
                <a:solidFill>
                  <a:srgbClr val="F3EC79"/>
                </a:solidFill>
                <a:latin typeface="Courier New" panose="02070309020205020404" pitchFamily="49" charset="0"/>
              </a:rPr>
              <a:t>frame</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setVisible</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true</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catch</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r>
              <a:rPr lang="en-IN" sz="1800" dirty="0">
                <a:solidFill>
                  <a:srgbClr val="1290C3"/>
                </a:solidFill>
                <a:latin typeface="Courier New" panose="02070309020205020404" pitchFamily="49" charset="0"/>
              </a:rPr>
              <a:t>Exception</a:t>
            </a:r>
            <a:r>
              <a:rPr lang="en-IN" sz="1800" dirty="0">
                <a:solidFill>
                  <a:srgbClr val="D9E8F7"/>
                </a:solidFill>
                <a:latin typeface="Courier New" panose="02070309020205020404" pitchFamily="49" charset="0"/>
              </a:rPr>
              <a:t> </a:t>
            </a:r>
            <a:r>
              <a:rPr lang="en-IN" sz="1800" dirty="0">
                <a:solidFill>
                  <a:srgbClr val="F2F200"/>
                </a:solidFill>
                <a:latin typeface="Courier New" panose="02070309020205020404" pitchFamily="49" charset="0"/>
              </a:rPr>
              <a:t>e</a:t>
            </a:r>
            <a:r>
              <a:rPr lang="en-IN" sz="1800" dirty="0">
                <a:solidFill>
                  <a:srgbClr val="F9FAF4"/>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p>
          <a:p>
            <a:pPr marL="0" indent="0" algn="l">
              <a:buNone/>
            </a:pPr>
            <a:r>
              <a:rPr lang="en-IN" sz="1800" dirty="0" err="1">
                <a:solidFill>
                  <a:srgbClr val="F3EC79"/>
                </a:solidFill>
                <a:latin typeface="Courier New" panose="02070309020205020404" pitchFamily="49" charset="0"/>
              </a:rPr>
              <a:t>e</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printStackTrace</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p>
          <a:p>
            <a:pPr algn="l"/>
            <a:endParaRPr lang="en-IN" sz="1800" dirty="0">
              <a:latin typeface="Courier New" panose="02070309020205020404" pitchFamily="49" charset="0"/>
            </a:endParaRPr>
          </a:p>
          <a:p>
            <a:pPr marL="0" indent="0" algn="l">
              <a:buNone/>
            </a:pPr>
            <a:r>
              <a:rPr lang="en-IN" sz="1800" dirty="0">
                <a:solidFill>
                  <a:srgbClr val="808080"/>
                </a:solidFill>
                <a:latin typeface="Courier New" panose="02070309020205020404" pitchFamily="49" charset="0"/>
              </a:rPr>
              <a:t>/**</a:t>
            </a:r>
          </a:p>
          <a:p>
            <a:pPr marL="0" indent="0" algn="l">
              <a:buNone/>
            </a:pPr>
            <a:r>
              <a:rPr lang="en-IN" sz="1800" dirty="0">
                <a:solidFill>
                  <a:srgbClr val="808080"/>
                </a:solidFill>
                <a:latin typeface="Courier New" panose="02070309020205020404" pitchFamily="49" charset="0"/>
              </a:rPr>
              <a:t> * Create the frame.</a:t>
            </a:r>
          </a:p>
          <a:p>
            <a:pPr marL="0" indent="0" algn="l">
              <a:buNone/>
            </a:pPr>
            <a:r>
              <a:rPr lang="en-IN" sz="1800" dirty="0">
                <a:solidFill>
                  <a:srgbClr val="808080"/>
                </a:solidFill>
                <a:latin typeface="Courier New" panose="02070309020205020404" pitchFamily="49" charset="0"/>
              </a:rPr>
              <a:t> */</a:t>
            </a:r>
            <a:endParaRPr lang="en-IN" dirty="0"/>
          </a:p>
        </p:txBody>
      </p:sp>
      <p:sp>
        <p:nvSpPr>
          <p:cNvPr id="5" name="TextBox 4">
            <a:extLst>
              <a:ext uri="{FF2B5EF4-FFF2-40B4-BE49-F238E27FC236}">
                <a16:creationId xmlns:a16="http://schemas.microsoft.com/office/drawing/2014/main" xmlns="" id="{926C3F7E-56E2-D086-C1F0-04A7504DFC63}"/>
              </a:ext>
            </a:extLst>
          </p:cNvPr>
          <p:cNvSpPr txBox="1"/>
          <p:nvPr/>
        </p:nvSpPr>
        <p:spPr>
          <a:xfrm>
            <a:off x="3655828" y="249998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9530695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AC2322-1BFF-8BF6-BBD8-592D1236FCF1}"/>
              </a:ext>
            </a:extLst>
          </p:cNvPr>
          <p:cNvSpPr>
            <a:spLocks noGrp="1"/>
          </p:cNvSpPr>
          <p:nvPr>
            <p:ph idx="1"/>
          </p:nvPr>
        </p:nvSpPr>
        <p:spPr>
          <a:xfrm>
            <a:off x="457200" y="836712"/>
            <a:ext cx="8229600" cy="5904656"/>
          </a:xfrm>
        </p:spPr>
        <p:txBody>
          <a:bodyPr>
            <a:normAutofit fontScale="70000" lnSpcReduction="20000"/>
          </a:bodyPr>
          <a:lstStyle/>
          <a:p>
            <a:pPr marL="0" indent="0" algn="l">
              <a:buNone/>
            </a:pPr>
            <a:r>
              <a:rPr lang="en-IN" sz="1800" dirty="0">
                <a:solidFill>
                  <a:srgbClr val="CC6C1D"/>
                </a:solidFill>
                <a:latin typeface="Courier New" panose="02070309020205020404" pitchFamily="49" charset="0"/>
              </a:rPr>
              <a:t>public</a:t>
            </a:r>
            <a:r>
              <a:rPr lang="en-IN" sz="1800" dirty="0">
                <a:solidFill>
                  <a:srgbClr val="D9E8F7"/>
                </a:solidFill>
                <a:latin typeface="Courier New" panose="02070309020205020404" pitchFamily="49" charset="0"/>
              </a:rPr>
              <a:t> </a:t>
            </a:r>
            <a:r>
              <a:rPr lang="en-IN" sz="1800" dirty="0" err="1">
                <a:solidFill>
                  <a:srgbClr val="1EB540"/>
                </a:solidFill>
                <a:latin typeface="Courier New" panose="02070309020205020404" pitchFamily="49" charset="0"/>
              </a:rPr>
              <a:t>labeldemo</a:t>
            </a:r>
            <a:r>
              <a:rPr lang="en-IN" sz="1800" dirty="0">
                <a:solidFill>
                  <a:srgbClr val="F9FAF4"/>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p>
          <a:p>
            <a:pPr marL="0" indent="0" algn="l">
              <a:buNone/>
            </a:pPr>
            <a:r>
              <a:rPr lang="en-US" sz="1800" dirty="0" err="1">
                <a:solidFill>
                  <a:srgbClr val="CDF668"/>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255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err="1">
                <a:solidFill>
                  <a:srgbClr val="CDF668"/>
                </a:solidFill>
                <a:latin typeface="Courier New" panose="02070309020205020404" pitchFamily="49" charset="0"/>
              </a:rPr>
              <a:t>setForeground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CDF668"/>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"Bodoni MT Black"</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ITALIC</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20</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IN" sz="1800" dirty="0" err="1">
                <a:solidFill>
                  <a:srgbClr val="CDF668"/>
                </a:solidFill>
                <a:latin typeface="Courier New" panose="02070309020205020404" pitchFamily="49" charset="0"/>
              </a:rPr>
              <a:t>setTitle</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"WELCOME!"</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US" sz="1800" dirty="0" err="1">
                <a:solidFill>
                  <a:srgbClr val="CDF668"/>
                </a:solidFill>
                <a:latin typeface="Courier New" panose="02070309020205020404" pitchFamily="49" charset="0"/>
              </a:rPr>
              <a:t>setDefaultCloseOperation</a:t>
            </a:r>
            <a:r>
              <a:rPr lang="en-US" sz="1800" dirty="0">
                <a:solidFill>
                  <a:srgbClr val="F9FAF4"/>
                </a:solidFill>
                <a:latin typeface="Courier New" panose="02070309020205020404" pitchFamily="49" charset="0"/>
              </a:rPr>
              <a:t>(</a:t>
            </a:r>
            <a:r>
              <a:rPr lang="en-US" sz="1800" dirty="0" err="1">
                <a:solidFill>
                  <a:srgbClr val="1290C3"/>
                </a:solidFill>
                <a:latin typeface="Courier New" panose="02070309020205020404" pitchFamily="49" charset="0"/>
              </a:rPr>
              <a:t>JFrame</a:t>
            </a:r>
            <a:r>
              <a:rPr lang="en-US" sz="1800" dirty="0" err="1">
                <a:solidFill>
                  <a:srgbClr val="E6E6FA"/>
                </a:solidFill>
                <a:latin typeface="Courier New" panose="02070309020205020404" pitchFamily="49" charset="0"/>
              </a:rPr>
              <a:t>.</a:t>
            </a:r>
            <a:r>
              <a:rPr lang="en-US" sz="1800" b="1" i="1" dirty="0" err="1">
                <a:solidFill>
                  <a:srgbClr val="8DDAF8"/>
                </a:solidFill>
                <a:latin typeface="Courier New" panose="02070309020205020404" pitchFamily="49" charset="0"/>
              </a:rPr>
              <a:t>EXIT_ON_CLOSE</a:t>
            </a:r>
            <a:r>
              <a:rPr lang="en-US" sz="1800" b="1" i="1" dirty="0">
                <a:solidFill>
                  <a:srgbClr val="F9FAF4"/>
                </a:solidFill>
                <a:latin typeface="Courier New" panose="02070309020205020404" pitchFamily="49" charset="0"/>
              </a:rPr>
              <a:t>)</a:t>
            </a:r>
            <a:r>
              <a:rPr lang="en-US" sz="1800" b="1" i="1" dirty="0">
                <a:solidFill>
                  <a:srgbClr val="E6E6FA"/>
                </a:solidFill>
                <a:latin typeface="Courier New" panose="02070309020205020404" pitchFamily="49" charset="0"/>
              </a:rPr>
              <a:t>;</a:t>
            </a:r>
          </a:p>
          <a:p>
            <a:pPr marL="0" indent="0" algn="l">
              <a:buNone/>
            </a:pPr>
            <a:r>
              <a:rPr lang="en-US" sz="1800" dirty="0" err="1">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100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100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450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300</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err="1">
                <a:solidFill>
                  <a:srgbClr val="A7EC21"/>
                </a:solidFill>
                <a:latin typeface="Courier New" panose="02070309020205020404" pitchFamily="49" charset="0"/>
              </a:rPr>
              <a:t>JPanel</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US" sz="1800" dirty="0" err="1">
                <a:solidFill>
                  <a:srgbClr val="66E1F8"/>
                </a:solidFill>
                <a:latin typeface="Courier New" panose="02070309020205020404" pitchFamily="49" charset="0"/>
              </a:rPr>
              <a:t>contentPane</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setForeground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err="1">
                <a:solidFill>
                  <a:srgbClr val="66E1F8"/>
                </a:solidFill>
                <a:latin typeface="Courier New" panose="02070309020205020404" pitchFamily="49" charset="0"/>
              </a:rPr>
              <a:t>contentPane</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err="1">
                <a:solidFill>
                  <a:srgbClr val="66E1F8"/>
                </a:solidFill>
                <a:latin typeface="Courier New" panose="02070309020205020404" pitchFamily="49" charset="0"/>
              </a:rPr>
              <a:t>contentPane</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setBorder</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err="1">
                <a:solidFill>
                  <a:srgbClr val="A7EC21"/>
                </a:solidFill>
                <a:latin typeface="Courier New" panose="02070309020205020404" pitchFamily="49" charset="0"/>
              </a:rPr>
              <a:t>EmptyBorder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0</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endParaRPr lang="en-IN" sz="1800" dirty="0">
              <a:latin typeface="Courier New" panose="02070309020205020404" pitchFamily="49" charset="0"/>
            </a:endParaRPr>
          </a:p>
          <a:p>
            <a:pPr marL="0" indent="0" algn="l">
              <a:buNone/>
            </a:pPr>
            <a:r>
              <a:rPr lang="en-IN" sz="1800" dirty="0" err="1">
                <a:solidFill>
                  <a:srgbClr val="CDF668"/>
                </a:solidFill>
                <a:latin typeface="Courier New" panose="02070309020205020404" pitchFamily="49" charset="0"/>
              </a:rPr>
              <a:t>setContentPane</a:t>
            </a:r>
            <a:r>
              <a:rPr lang="en-IN" sz="1800" dirty="0">
                <a:solidFill>
                  <a:srgbClr val="F9FAF4"/>
                </a:solidFill>
                <a:latin typeface="Courier New" panose="02070309020205020404" pitchFamily="49" charset="0"/>
              </a:rPr>
              <a:t>(</a:t>
            </a:r>
            <a:r>
              <a:rPr lang="en-IN" sz="1800" dirty="0" err="1">
                <a:solidFill>
                  <a:srgbClr val="66E1F8"/>
                </a:solidFill>
                <a:latin typeface="Courier New" panose="02070309020205020404" pitchFamily="49" charset="0"/>
              </a:rPr>
              <a:t>contentPane</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setLayout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null</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endParaRPr lang="en-IN" sz="1800" dirty="0">
              <a:latin typeface="Courier New" panose="02070309020205020404" pitchFamily="49" charset="0"/>
            </a:endParaRPr>
          </a:p>
          <a:p>
            <a:pPr marL="0" indent="0" algn="l">
              <a:buNone/>
            </a:pPr>
            <a:endParaRPr lang="en-IN" sz="1800" dirty="0">
              <a:latin typeface="Courier New" panose="02070309020205020404" pitchFamily="49" charset="0"/>
            </a:endParaRPr>
          </a:p>
          <a:p>
            <a:pPr marL="0" indent="0" algn="l">
              <a:buNone/>
            </a:pPr>
            <a:r>
              <a:rPr lang="en-IN" sz="1800" dirty="0" err="1">
                <a:solidFill>
                  <a:srgbClr val="1290C3"/>
                </a:solidFill>
                <a:latin typeface="Courier New" panose="02070309020205020404" pitchFamily="49" charset="0"/>
              </a:rPr>
              <a:t>JLabel</a:t>
            </a:r>
            <a:r>
              <a:rPr lang="en-IN" sz="1800" dirty="0">
                <a:solidFill>
                  <a:srgbClr val="D9E8F7"/>
                </a:solidFill>
                <a:latin typeface="Courier New" panose="02070309020205020404" pitchFamily="49" charset="0"/>
              </a:rPr>
              <a:t> </a:t>
            </a:r>
            <a:r>
              <a:rPr lang="en-IN" sz="1800" dirty="0" err="1">
                <a:solidFill>
                  <a:srgbClr val="F2F200"/>
                </a:solidFill>
                <a:latin typeface="Courier New" panose="02070309020205020404" pitchFamily="49" charset="0"/>
              </a:rPr>
              <a:t>lblNewLabel</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err="1">
                <a:solidFill>
                  <a:srgbClr val="A7EC21"/>
                </a:solidFill>
                <a:latin typeface="Courier New" panose="02070309020205020404" pitchFamily="49" charset="0"/>
              </a:rPr>
              <a:t>JLabel</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"Password generator"</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US" sz="1800" dirty="0" err="1">
                <a:solidFill>
                  <a:srgbClr val="F3EC79"/>
                </a:solidFill>
                <a:latin typeface="Courier New" panose="02070309020205020404" pitchFamily="49" charset="0"/>
              </a:rPr>
              <a:t>lblNewLabel</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F3EC79"/>
                </a:solidFill>
                <a:latin typeface="Courier New" panose="02070309020205020404" pitchFamily="49" charset="0"/>
              </a:rPr>
              <a:t>lblNewLabel</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"Bodoni MT Black"</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BOLD</a:t>
            </a:r>
            <a:r>
              <a:rPr lang="en-IN" sz="1800" b="1" i="1" dirty="0">
                <a:solidFill>
                  <a:srgbClr val="D9E8F7"/>
                </a:solidFill>
                <a:latin typeface="Courier New" panose="02070309020205020404" pitchFamily="49" charset="0"/>
              </a:rPr>
              <a:t> </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err="1">
                <a:solidFill>
                  <a:srgbClr val="1290C3"/>
                </a:solidFill>
                <a:latin typeface="Courier New" panose="02070309020205020404" pitchFamily="49" charset="0"/>
              </a:rPr>
              <a:t>Font</a:t>
            </a:r>
            <a:r>
              <a:rPr lang="en-IN" sz="1800" b="1" i="1"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ITALIC</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15</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US" sz="1800" dirty="0" err="1">
                <a:solidFill>
                  <a:srgbClr val="F3EC79"/>
                </a:solidFill>
                <a:latin typeface="Courier New" panose="02070309020205020404" pitchFamily="49" charset="0"/>
              </a:rPr>
              <a:t>lblNewLabel</a:t>
            </a:r>
            <a:r>
              <a:rPr lang="en-US" sz="1800" dirty="0" err="1">
                <a:solidFill>
                  <a:srgbClr val="E6E6FA"/>
                </a:solidFill>
                <a:latin typeface="Courier New" panose="02070309020205020404" pitchFamily="49" charset="0"/>
              </a:rPr>
              <a:t>.</a:t>
            </a:r>
            <a:r>
              <a:rPr lang="en-US" sz="1800" dirty="0" err="1">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24</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24</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179</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27</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err="1">
                <a:solidFill>
                  <a:srgbClr val="F3EC79"/>
                </a:solidFill>
                <a:latin typeface="Courier New" panose="02070309020205020404" pitchFamily="49" charset="0"/>
              </a:rPr>
              <a:t>lblNewLabel</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endParaRPr lang="en-IN" sz="1800" dirty="0">
              <a:latin typeface="Courier New" panose="02070309020205020404" pitchFamily="49" charset="0"/>
            </a:endParaRPr>
          </a:p>
          <a:p>
            <a:pPr marL="0" indent="0" algn="l">
              <a:buNone/>
            </a:pPr>
            <a:r>
              <a:rPr lang="en-IN" sz="1800" dirty="0" err="1">
                <a:solidFill>
                  <a:srgbClr val="66E1F8"/>
                </a:solidFill>
                <a:latin typeface="Courier New" panose="02070309020205020404" pitchFamily="49" charset="0"/>
              </a:rPr>
              <a:t>textField</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err="1">
                <a:solidFill>
                  <a:srgbClr val="A7EC21"/>
                </a:solidFill>
                <a:latin typeface="Courier New" panose="02070309020205020404" pitchFamily="49" charset="0"/>
              </a:rPr>
              <a:t>JTextField</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US" sz="1800" dirty="0" err="1">
                <a:solidFill>
                  <a:srgbClr val="66E1F8"/>
                </a:solidFill>
                <a:latin typeface="Courier New" panose="02070309020205020404" pitchFamily="49" charset="0"/>
              </a:rPr>
              <a:t>textField</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192</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192</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192</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err="1">
                <a:solidFill>
                  <a:srgbClr val="66E1F8"/>
                </a:solidFill>
                <a:latin typeface="Courier New" panose="02070309020205020404" pitchFamily="49" charset="0"/>
              </a:rPr>
              <a:t>textField</a:t>
            </a:r>
            <a:r>
              <a:rPr lang="en-US" sz="1800" dirty="0" err="1">
                <a:solidFill>
                  <a:srgbClr val="E6E6FA"/>
                </a:solidFill>
                <a:latin typeface="Courier New" panose="02070309020205020404" pitchFamily="49" charset="0"/>
              </a:rPr>
              <a:t>.</a:t>
            </a:r>
            <a:r>
              <a:rPr lang="en-US" sz="1800" dirty="0" err="1">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216</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24</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210</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27</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err="1">
                <a:solidFill>
                  <a:srgbClr val="66E1F8"/>
                </a:solidFill>
                <a:latin typeface="Courier New" panose="02070309020205020404" pitchFamily="49" charset="0"/>
              </a:rPr>
              <a:t>textField</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textField</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setColumns</a:t>
            </a:r>
            <a:r>
              <a:rPr lang="en-IN" sz="1800" dirty="0">
                <a:solidFill>
                  <a:srgbClr val="F9FAF4"/>
                </a:solidFill>
                <a:latin typeface="Courier New" panose="02070309020205020404" pitchFamily="49" charset="0"/>
              </a:rPr>
              <a:t>(</a:t>
            </a:r>
            <a:r>
              <a:rPr lang="en-IN" sz="1800" dirty="0">
                <a:solidFill>
                  <a:srgbClr val="6897BB"/>
                </a:solidFill>
                <a:latin typeface="Courier New" panose="02070309020205020404" pitchFamily="49" charset="0"/>
              </a:rPr>
              <a:t>10</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endParaRPr lang="en-IN" dirty="0"/>
          </a:p>
        </p:txBody>
      </p:sp>
      <p:pic>
        <p:nvPicPr>
          <p:cNvPr id="4" name="Picture 4">
            <a:extLst>
              <a:ext uri="{FF2B5EF4-FFF2-40B4-BE49-F238E27FC236}">
                <a16:creationId xmlns:a16="http://schemas.microsoft.com/office/drawing/2014/main" xmlns="" id="{9B4ED37C-A3C4-0169-1C5A-C3F5E54B13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3277" y="1785742"/>
            <a:ext cx="3239298" cy="1643258"/>
          </a:xfrm>
          <a:prstGeom prst="rect">
            <a:avLst/>
          </a:prstGeom>
          <a:effectLst>
            <a:innerShdw blurRad="63500" dist="101600" dir="2700000">
              <a:prstClr val="black">
                <a:alpha val="50000"/>
              </a:prstClr>
            </a:innerShdw>
          </a:effectLst>
        </p:spPr>
      </p:pic>
      <p:pic>
        <p:nvPicPr>
          <p:cNvPr id="6" name="Picture 6">
            <a:extLst>
              <a:ext uri="{FF2B5EF4-FFF2-40B4-BE49-F238E27FC236}">
                <a16:creationId xmlns:a16="http://schemas.microsoft.com/office/drawing/2014/main" xmlns="" id="{4088029B-26BC-43BE-3901-A48C463B8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3277" y="4823718"/>
            <a:ext cx="3239298" cy="1709535"/>
          </a:xfrm>
          <a:prstGeom prst="rect">
            <a:avLst/>
          </a:prstGeom>
          <a:effectLst>
            <a:innerShdw blurRad="63500" dist="101600" dir="2700000">
              <a:prstClr val="black">
                <a:alpha val="50000"/>
              </a:prstClr>
            </a:innerShdw>
          </a:effectLst>
        </p:spPr>
      </p:pic>
    </p:spTree>
    <p:extLst>
      <p:ext uri="{BB962C8B-B14F-4D97-AF65-F5344CB8AC3E}">
        <p14:creationId xmlns:p14="http://schemas.microsoft.com/office/powerpoint/2010/main" val="316333900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42137C-299C-ACEA-4B5E-3D9C95204700}"/>
              </a:ext>
            </a:extLst>
          </p:cNvPr>
          <p:cNvSpPr>
            <a:spLocks noGrp="1"/>
          </p:cNvSpPr>
          <p:nvPr>
            <p:ph idx="1"/>
          </p:nvPr>
        </p:nvSpPr>
        <p:spPr>
          <a:xfrm>
            <a:off x="519199" y="768159"/>
            <a:ext cx="8229600" cy="5877272"/>
          </a:xfrm>
        </p:spPr>
        <p:txBody>
          <a:bodyPr>
            <a:normAutofit fontScale="92500" lnSpcReduction="20000"/>
          </a:bodyPr>
          <a:lstStyle/>
          <a:p>
            <a:pPr marL="0" indent="0" algn="l">
              <a:buNone/>
            </a:pPr>
            <a:r>
              <a:rPr lang="en-IN" sz="1800" dirty="0" err="1">
                <a:solidFill>
                  <a:srgbClr val="1290C3"/>
                </a:solidFill>
                <a:latin typeface="Courier New" panose="02070309020205020404" pitchFamily="49" charset="0"/>
              </a:rPr>
              <a:t>JButton</a:t>
            </a:r>
            <a:r>
              <a:rPr lang="en-IN" sz="1800" dirty="0">
                <a:solidFill>
                  <a:srgbClr val="D9E8F7"/>
                </a:solidFill>
                <a:latin typeface="Courier New" panose="02070309020205020404" pitchFamily="49" charset="0"/>
              </a:rPr>
              <a:t> </a:t>
            </a:r>
            <a:r>
              <a:rPr lang="en-IN" sz="1800" dirty="0" err="1">
                <a:solidFill>
                  <a:srgbClr val="F2F200"/>
                </a:solidFill>
                <a:latin typeface="Courier New" panose="02070309020205020404" pitchFamily="49" charset="0"/>
              </a:rPr>
              <a:t>btnNewButton</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err="1">
                <a:solidFill>
                  <a:srgbClr val="A7EC21"/>
                </a:solidFill>
                <a:latin typeface="Courier New" panose="02070309020205020404" pitchFamily="49" charset="0"/>
              </a:rPr>
              <a:t>JButton</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"Generate"</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err="1">
                <a:solidFill>
                  <a:srgbClr val="F3EC79"/>
                </a:solidFill>
                <a:latin typeface="Courier New" panose="02070309020205020404" pitchFamily="49" charset="0"/>
              </a:rPr>
              <a:t>btnNewButton</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addActionListener</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ActionListener</a:t>
            </a:r>
            <a:r>
              <a:rPr lang="en-IN" sz="1800" dirty="0">
                <a:solidFill>
                  <a:srgbClr val="F9FAF4"/>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p>
          <a:p>
            <a:pPr marL="0" indent="0" algn="l">
              <a:buNone/>
            </a:pPr>
            <a:r>
              <a:rPr lang="en-US" sz="1800" dirty="0">
                <a:solidFill>
                  <a:srgbClr val="CC6C1D"/>
                </a:solidFill>
                <a:latin typeface="Courier New" panose="02070309020205020404" pitchFamily="49" charset="0"/>
              </a:rPr>
              <a:t>public</a:t>
            </a:r>
            <a:r>
              <a:rPr lang="en-US" sz="1800" dirty="0">
                <a:solidFill>
                  <a:srgbClr val="D9E8F7"/>
                </a:solidFill>
                <a:latin typeface="Courier New" panose="02070309020205020404" pitchFamily="49" charset="0"/>
              </a:rPr>
              <a:t> </a:t>
            </a:r>
            <a:r>
              <a:rPr lang="en-US" sz="1800" dirty="0">
                <a:solidFill>
                  <a:srgbClr val="CC6C1D"/>
                </a:solidFill>
                <a:latin typeface="Courier New" panose="02070309020205020404" pitchFamily="49" charset="0"/>
              </a:rPr>
              <a:t>void</a:t>
            </a:r>
            <a:r>
              <a:rPr lang="en-US" sz="1800" dirty="0">
                <a:solidFill>
                  <a:srgbClr val="D9E8F7"/>
                </a:solidFill>
                <a:latin typeface="Courier New" panose="02070309020205020404" pitchFamily="49" charset="0"/>
              </a:rPr>
              <a:t> </a:t>
            </a:r>
            <a:r>
              <a:rPr lang="en-US" sz="1800" dirty="0" err="1">
                <a:solidFill>
                  <a:srgbClr val="1EB540"/>
                </a:solidFill>
                <a:latin typeface="Courier New" panose="02070309020205020404" pitchFamily="49" charset="0"/>
              </a:rPr>
              <a:t>actionPerformed</a:t>
            </a:r>
            <a:r>
              <a:rPr lang="en-US" sz="1800" dirty="0">
                <a:solidFill>
                  <a:srgbClr val="F9FAF4"/>
                </a:solidFill>
                <a:latin typeface="Courier New" panose="02070309020205020404" pitchFamily="49" charset="0"/>
              </a:rPr>
              <a:t>(</a:t>
            </a:r>
            <a:r>
              <a:rPr lang="en-US" sz="1800" dirty="0" err="1">
                <a:solidFill>
                  <a:srgbClr val="1290C3"/>
                </a:solidFill>
                <a:latin typeface="Courier New" panose="02070309020205020404" pitchFamily="49" charset="0"/>
              </a:rPr>
              <a:t>ActionEvent</a:t>
            </a:r>
            <a:r>
              <a:rPr lang="en-US" sz="1800" dirty="0">
                <a:solidFill>
                  <a:srgbClr val="D9E8F7"/>
                </a:solidFill>
                <a:latin typeface="Courier New" panose="02070309020205020404" pitchFamily="49" charset="0"/>
              </a:rPr>
              <a:t> </a:t>
            </a:r>
            <a:r>
              <a:rPr lang="en-US" sz="1800" dirty="0">
                <a:solidFill>
                  <a:srgbClr val="79ABFF"/>
                </a:solidFill>
                <a:latin typeface="Courier New" panose="02070309020205020404" pitchFamily="49" charset="0"/>
              </a:rPr>
              <a:t>e</a:t>
            </a:r>
            <a:r>
              <a:rPr lang="en-US" sz="1800" dirty="0">
                <a:solidFill>
                  <a:srgbClr val="F9FAF4"/>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F9FAF4"/>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int</a:t>
            </a:r>
            <a:r>
              <a:rPr lang="en-IN" sz="1800" dirty="0">
                <a:solidFill>
                  <a:srgbClr val="D9E8F7"/>
                </a:solidFill>
                <a:latin typeface="Courier New" panose="02070309020205020404" pitchFamily="49" charset="0"/>
              </a:rPr>
              <a:t> </a:t>
            </a:r>
            <a:r>
              <a:rPr lang="en-IN" sz="1800" dirty="0" err="1">
                <a:solidFill>
                  <a:srgbClr val="F2F200"/>
                </a:solidFill>
                <a:latin typeface="Courier New" panose="02070309020205020404" pitchFamily="49" charset="0"/>
              </a:rPr>
              <a:t>len</a:t>
            </a:r>
            <a:r>
              <a:rPr lang="en-IN" sz="1800" dirty="0">
                <a:solidFill>
                  <a:srgbClr val="E6E6FA"/>
                </a:solidFill>
                <a:latin typeface="Courier New" panose="02070309020205020404" pitchFamily="49" charset="0"/>
              </a:rPr>
              <a:t>=</a:t>
            </a:r>
            <a:r>
              <a:rPr lang="en-IN" sz="1800" dirty="0">
                <a:solidFill>
                  <a:srgbClr val="6897BB"/>
                </a:solidFill>
                <a:latin typeface="Courier New" panose="02070309020205020404" pitchFamily="49" charset="0"/>
              </a:rPr>
              <a:t>8</a:t>
            </a:r>
            <a:r>
              <a:rPr lang="en-IN" sz="1800" dirty="0">
                <a:solidFill>
                  <a:srgbClr val="E6E6FA"/>
                </a:solidFill>
                <a:latin typeface="Courier New" panose="02070309020205020404" pitchFamily="49" charset="0"/>
              </a:rPr>
              <a:t>;</a:t>
            </a:r>
          </a:p>
          <a:p>
            <a:pPr marL="0" indent="0" algn="l">
              <a:buNone/>
            </a:pPr>
            <a:r>
              <a:rPr lang="en-IN" sz="1800" dirty="0">
                <a:solidFill>
                  <a:srgbClr val="1290C3"/>
                </a:solidFill>
                <a:latin typeface="Courier New" panose="02070309020205020404" pitchFamily="49" charset="0"/>
              </a:rPr>
              <a:t>String</a:t>
            </a:r>
            <a:r>
              <a:rPr lang="en-IN" sz="1800" dirty="0">
                <a:solidFill>
                  <a:srgbClr val="D9E8F7"/>
                </a:solidFill>
                <a:latin typeface="Courier New" panose="02070309020205020404" pitchFamily="49" charset="0"/>
              </a:rPr>
              <a:t> </a:t>
            </a:r>
            <a:r>
              <a:rPr lang="en-IN" sz="1800" dirty="0" err="1">
                <a:solidFill>
                  <a:srgbClr val="F2F200"/>
                </a:solidFill>
                <a:latin typeface="Courier New" panose="02070309020205020404" pitchFamily="49" charset="0"/>
              </a:rPr>
              <a:t>validChar</a:t>
            </a:r>
            <a:r>
              <a:rPr lang="en-IN" sz="1800" dirty="0">
                <a:solidFill>
                  <a:srgbClr val="E6E6FA"/>
                </a:solidFill>
                <a:latin typeface="Courier New" panose="02070309020205020404" pitchFamily="49" charset="0"/>
              </a:rPr>
              <a:t>=</a:t>
            </a:r>
            <a:r>
              <a:rPr lang="en-IN" sz="1800" dirty="0">
                <a:solidFill>
                  <a:srgbClr val="17C6A3"/>
                </a:solidFill>
                <a:latin typeface="Courier New" panose="02070309020205020404" pitchFamily="49" charset="0"/>
              </a:rPr>
              <a:t>"ABCDEFGHIJKLMNOPQRSTUVWXYZabcdefghijklmnopqrstuvwxyz1234567890!@#$"</a:t>
            </a:r>
            <a:r>
              <a:rPr lang="en-IN" sz="1800" dirty="0">
                <a:solidFill>
                  <a:srgbClr val="E6E6FA"/>
                </a:solidFill>
                <a:latin typeface="Courier New" panose="02070309020205020404" pitchFamily="49" charset="0"/>
              </a:rPr>
              <a:t>;</a:t>
            </a:r>
          </a:p>
          <a:p>
            <a:pPr marL="0" indent="0" algn="l">
              <a:buNone/>
            </a:pPr>
            <a:r>
              <a:rPr lang="en-IN" sz="1800" dirty="0">
                <a:solidFill>
                  <a:srgbClr val="1290C3"/>
                </a:solidFill>
                <a:latin typeface="Courier New" panose="02070309020205020404" pitchFamily="49" charset="0"/>
              </a:rPr>
              <a:t>StringBuilder</a:t>
            </a:r>
            <a:r>
              <a:rPr lang="en-IN" sz="1800" dirty="0">
                <a:solidFill>
                  <a:srgbClr val="D9E8F7"/>
                </a:solidFill>
                <a:latin typeface="Courier New" panose="02070309020205020404" pitchFamily="49" charset="0"/>
              </a:rPr>
              <a:t> </a:t>
            </a:r>
            <a:r>
              <a:rPr lang="en-IN" sz="1800" dirty="0" err="1">
                <a:solidFill>
                  <a:srgbClr val="F2F200"/>
                </a:solidFill>
                <a:latin typeface="Courier New" panose="02070309020205020404" pitchFamily="49" charset="0"/>
              </a:rPr>
              <a:t>st</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StringBuilder</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1290C3"/>
                </a:solidFill>
                <a:latin typeface="Courier New" panose="02070309020205020404" pitchFamily="49" charset="0"/>
              </a:rPr>
              <a:t>Random</a:t>
            </a:r>
            <a:r>
              <a:rPr lang="en-IN" sz="1800" dirty="0">
                <a:solidFill>
                  <a:srgbClr val="D9E8F7"/>
                </a:solidFill>
                <a:latin typeface="Courier New" panose="02070309020205020404" pitchFamily="49" charset="0"/>
              </a:rPr>
              <a:t> </a:t>
            </a:r>
            <a:r>
              <a:rPr lang="en-IN" sz="1800" dirty="0">
                <a:solidFill>
                  <a:srgbClr val="F2F200"/>
                </a:solidFill>
                <a:latin typeface="Courier New" panose="02070309020205020404" pitchFamily="49" charset="0"/>
              </a:rPr>
              <a:t>rand</a:t>
            </a:r>
            <a:r>
              <a:rPr lang="en-IN" sz="1800" dirty="0">
                <a:solidFill>
                  <a:srgbClr val="D9E8F7"/>
                </a:solidFill>
                <a:latin typeface="Courier New" panose="02070309020205020404" pitchFamily="49" charset="0"/>
              </a:rPr>
              <a:t> </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Random</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CC6C1D"/>
                </a:solidFill>
                <a:latin typeface="Courier New" panose="02070309020205020404" pitchFamily="49" charset="0"/>
              </a:rPr>
              <a:t>while</a:t>
            </a:r>
            <a:r>
              <a:rPr lang="en-IN" sz="1800" dirty="0">
                <a:solidFill>
                  <a:srgbClr val="F9FAF4"/>
                </a:solidFill>
                <a:latin typeface="Courier New" panose="02070309020205020404" pitchFamily="49" charset="0"/>
              </a:rPr>
              <a:t>(</a:t>
            </a:r>
            <a:r>
              <a:rPr lang="en-IN" sz="1800" dirty="0">
                <a:solidFill>
                  <a:srgbClr val="6897BB"/>
                </a:solidFill>
                <a:latin typeface="Courier New" panose="02070309020205020404" pitchFamily="49" charset="0"/>
              </a:rPr>
              <a:t>0</a:t>
            </a:r>
            <a:r>
              <a:rPr lang="en-IN" sz="1800" dirty="0">
                <a:solidFill>
                  <a:srgbClr val="E6E6FA"/>
                </a:solidFill>
                <a:latin typeface="Courier New" panose="02070309020205020404" pitchFamily="49" charset="0"/>
              </a:rPr>
              <a:t>&lt;</a:t>
            </a:r>
            <a:r>
              <a:rPr lang="en-IN" sz="1800" dirty="0" err="1">
                <a:solidFill>
                  <a:srgbClr val="F3EC79"/>
                </a:solidFill>
                <a:latin typeface="Courier New" panose="02070309020205020404" pitchFamily="49" charset="0"/>
              </a:rPr>
              <a:t>len</a:t>
            </a:r>
            <a:r>
              <a:rPr lang="en-IN" sz="1800" dirty="0">
                <a:solidFill>
                  <a:srgbClr val="E6E6FA"/>
                </a:solidFill>
                <a:latin typeface="Courier New" panose="02070309020205020404" pitchFamily="49" charset="0"/>
              </a:rPr>
              <a:t>--</a:t>
            </a:r>
            <a:r>
              <a:rPr lang="en-IN" sz="1800" dirty="0">
                <a:solidFill>
                  <a:srgbClr val="F9FAF4"/>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a:solidFill>
                  <a:srgbClr val="F9FAF4"/>
                </a:solidFill>
                <a:latin typeface="Courier New" panose="02070309020205020404" pitchFamily="49" charset="0"/>
              </a:rPr>
              <a:t>{</a:t>
            </a:r>
          </a:p>
          <a:p>
            <a:pPr marL="0" indent="0" algn="l">
              <a:buNone/>
            </a:pPr>
            <a:r>
              <a:rPr lang="en-IN" sz="1800" dirty="0" err="1">
                <a:solidFill>
                  <a:srgbClr val="F3EC79"/>
                </a:solidFill>
                <a:latin typeface="Courier New" panose="02070309020205020404" pitchFamily="49" charset="0"/>
              </a:rPr>
              <a:t>st</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append</a:t>
            </a:r>
            <a:r>
              <a:rPr lang="en-IN" sz="1800" dirty="0">
                <a:solidFill>
                  <a:srgbClr val="F9FAF4"/>
                </a:solidFill>
                <a:latin typeface="Courier New" panose="02070309020205020404" pitchFamily="49" charset="0"/>
              </a:rPr>
              <a:t>(</a:t>
            </a:r>
            <a:r>
              <a:rPr lang="en-IN" sz="1800" dirty="0" err="1">
                <a:solidFill>
                  <a:srgbClr val="F3EC79"/>
                </a:solidFill>
                <a:latin typeface="Courier New" panose="02070309020205020404" pitchFamily="49" charset="0"/>
              </a:rPr>
              <a:t>validChar</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charAt</a:t>
            </a:r>
            <a:r>
              <a:rPr lang="en-IN" sz="1800" dirty="0">
                <a:solidFill>
                  <a:srgbClr val="F9FAF4"/>
                </a:solidFill>
                <a:latin typeface="Courier New" panose="02070309020205020404" pitchFamily="49" charset="0"/>
              </a:rPr>
              <a:t>(</a:t>
            </a:r>
            <a:r>
              <a:rPr lang="en-IN" sz="1800" dirty="0" err="1">
                <a:solidFill>
                  <a:srgbClr val="F3EC79"/>
                </a:solidFill>
                <a:latin typeface="Courier New" panose="02070309020205020404" pitchFamily="49" charset="0"/>
              </a:rPr>
              <a:t>rand</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nextInt</a:t>
            </a:r>
            <a:r>
              <a:rPr lang="en-IN" sz="1800" dirty="0">
                <a:solidFill>
                  <a:srgbClr val="F9FAF4"/>
                </a:solidFill>
                <a:latin typeface="Courier New" panose="02070309020205020404" pitchFamily="49" charset="0"/>
              </a:rPr>
              <a:t>(</a:t>
            </a:r>
            <a:r>
              <a:rPr lang="en-IN" sz="1800" dirty="0" err="1">
                <a:solidFill>
                  <a:srgbClr val="F3EC79"/>
                </a:solidFill>
                <a:latin typeface="Courier New" panose="02070309020205020404" pitchFamily="49" charset="0"/>
              </a:rPr>
              <a:t>validChar</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length</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endParaRPr lang="en-IN" sz="1800" dirty="0">
              <a:latin typeface="Courier New" panose="02070309020205020404" pitchFamily="49" charset="0"/>
            </a:endParaRPr>
          </a:p>
          <a:p>
            <a:pPr marL="0" indent="0" algn="l">
              <a:buNone/>
            </a:pPr>
            <a:r>
              <a:rPr lang="en-IN" sz="1800" dirty="0">
                <a:solidFill>
                  <a:srgbClr val="F9FAF4"/>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textField</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setText</a:t>
            </a:r>
            <a:r>
              <a:rPr lang="en-IN" sz="1800" dirty="0">
                <a:solidFill>
                  <a:srgbClr val="F9FAF4"/>
                </a:solidFill>
                <a:latin typeface="Courier New" panose="02070309020205020404" pitchFamily="49" charset="0"/>
              </a:rPr>
              <a:t>(</a:t>
            </a:r>
            <a:r>
              <a:rPr lang="en-IN" sz="1800" dirty="0" err="1">
                <a:solidFill>
                  <a:srgbClr val="F3EC79"/>
                </a:solidFill>
                <a:latin typeface="Courier New" panose="02070309020205020404" pitchFamily="49" charset="0"/>
              </a:rPr>
              <a:t>st</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toString</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p>
          <a:p>
            <a:pPr marL="0" indent="0" algn="l">
              <a:buNone/>
            </a:pP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p>
          <a:p>
            <a:pPr marL="0" indent="0" algn="l">
              <a:buNone/>
            </a:pPr>
            <a:r>
              <a:rPr lang="en-US" sz="1800" dirty="0" err="1">
                <a:solidFill>
                  <a:srgbClr val="F3EC79"/>
                </a:solidFill>
                <a:latin typeface="Courier New" panose="02070309020205020404" pitchFamily="49" charset="0"/>
              </a:rPr>
              <a:t>btnNewButton</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setForeground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128</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US" sz="1800" dirty="0" err="1">
                <a:solidFill>
                  <a:srgbClr val="F3EC79"/>
                </a:solidFill>
                <a:latin typeface="Courier New" panose="02070309020205020404" pitchFamily="49" charset="0"/>
              </a:rPr>
              <a:t>btnNewButton</a:t>
            </a:r>
            <a:r>
              <a:rPr lang="en-US" sz="1800" dirty="0" err="1">
                <a:solidFill>
                  <a:srgbClr val="E6E6FA"/>
                </a:solidFill>
                <a:latin typeface="Courier New" panose="02070309020205020404" pitchFamily="49" charset="0"/>
              </a:rPr>
              <a:t>.</a:t>
            </a:r>
            <a:r>
              <a:rPr lang="en-US" sz="1800" dirty="0" err="1">
                <a:solidFill>
                  <a:srgbClr val="A7EC21"/>
                </a:solidFill>
                <a:latin typeface="Courier New" panose="02070309020205020404" pitchFamily="49" charset="0"/>
              </a:rPr>
              <a:t>setBackground</a:t>
            </a:r>
            <a:r>
              <a:rPr lang="en-US" sz="1800" dirty="0">
                <a:solidFill>
                  <a:srgbClr val="F9FAF4"/>
                </a:solidFill>
                <a:latin typeface="Courier New" panose="02070309020205020404" pitchFamily="49" charset="0"/>
              </a:rPr>
              <a:t>(</a:t>
            </a:r>
            <a:r>
              <a:rPr lang="en-US" sz="1800" dirty="0">
                <a:solidFill>
                  <a:srgbClr val="CC6C1D"/>
                </a:solidFill>
                <a:latin typeface="Courier New" panose="02070309020205020404" pitchFamily="49" charset="0"/>
              </a:rPr>
              <a:t>new</a:t>
            </a:r>
            <a:r>
              <a:rPr lang="en-US" sz="1800" dirty="0">
                <a:solidFill>
                  <a:srgbClr val="D9E8F7"/>
                </a:solidFill>
                <a:latin typeface="Courier New" panose="02070309020205020404" pitchFamily="49" charset="0"/>
              </a:rPr>
              <a:t> </a:t>
            </a:r>
            <a:r>
              <a:rPr lang="en-US" sz="1800" dirty="0">
                <a:solidFill>
                  <a:srgbClr val="A7EC21"/>
                </a:solidFill>
                <a:latin typeface="Courier New" panose="02070309020205020404" pitchFamily="49" charset="0"/>
              </a:rPr>
              <a:t>Color</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255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255</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F3EC79"/>
                </a:solidFill>
                <a:latin typeface="Courier New" panose="02070309020205020404" pitchFamily="49" charset="0"/>
              </a:rPr>
              <a:t>btnNewButton</a:t>
            </a:r>
            <a:r>
              <a:rPr lang="en-IN" sz="1800" dirty="0" err="1">
                <a:solidFill>
                  <a:srgbClr val="E6E6FA"/>
                </a:solidFill>
                <a:latin typeface="Courier New" panose="02070309020205020404" pitchFamily="49" charset="0"/>
              </a:rPr>
              <a:t>.</a:t>
            </a:r>
            <a:r>
              <a:rPr lang="en-IN" sz="1800" dirty="0" err="1">
                <a:solidFill>
                  <a:srgbClr val="A7EC21"/>
                </a:solidFill>
                <a:latin typeface="Courier New" panose="02070309020205020404" pitchFamily="49" charset="0"/>
              </a:rPr>
              <a:t>setFont</a:t>
            </a:r>
            <a:r>
              <a:rPr lang="en-IN" sz="1800" dirty="0">
                <a:solidFill>
                  <a:srgbClr val="F9FAF4"/>
                </a:solidFill>
                <a:latin typeface="Courier New" panose="02070309020205020404" pitchFamily="49" charset="0"/>
              </a:rPr>
              <a:t>(</a:t>
            </a:r>
            <a:r>
              <a:rPr lang="en-IN" sz="1800" dirty="0">
                <a:solidFill>
                  <a:srgbClr val="CC6C1D"/>
                </a:solidFill>
                <a:latin typeface="Courier New" panose="02070309020205020404" pitchFamily="49" charset="0"/>
              </a:rPr>
              <a:t>new</a:t>
            </a:r>
            <a:r>
              <a:rPr lang="en-IN" sz="1800" dirty="0">
                <a:solidFill>
                  <a:srgbClr val="D9E8F7"/>
                </a:solidFill>
                <a:latin typeface="Courier New" panose="02070309020205020404" pitchFamily="49" charset="0"/>
              </a:rPr>
              <a:t> </a:t>
            </a:r>
            <a:r>
              <a:rPr lang="en-IN" sz="1800" dirty="0">
                <a:solidFill>
                  <a:srgbClr val="A7EC21"/>
                </a:solidFill>
                <a:latin typeface="Courier New" panose="02070309020205020404" pitchFamily="49" charset="0"/>
              </a:rPr>
              <a:t>Font</a:t>
            </a:r>
            <a:r>
              <a:rPr lang="en-IN" sz="1800" dirty="0">
                <a:solidFill>
                  <a:srgbClr val="F9FAF4"/>
                </a:solidFill>
                <a:latin typeface="Courier New" panose="02070309020205020404" pitchFamily="49" charset="0"/>
              </a:rPr>
              <a:t>(</a:t>
            </a:r>
            <a:r>
              <a:rPr lang="en-IN" sz="1800" dirty="0">
                <a:solidFill>
                  <a:srgbClr val="17C6A3"/>
                </a:solidFill>
                <a:latin typeface="Courier New" panose="02070309020205020404" pitchFamily="49" charset="0"/>
              </a:rPr>
              <a:t>"Roboto Cn"</a:t>
            </a:r>
            <a:r>
              <a:rPr lang="en-IN" sz="1800" dirty="0">
                <a:solidFill>
                  <a:srgbClr val="E6E6FA"/>
                </a:solidFill>
                <a:latin typeface="Courier New" panose="02070309020205020404" pitchFamily="49" charset="0"/>
              </a:rPr>
              <a:t>,</a:t>
            </a:r>
            <a:r>
              <a:rPr lang="en-IN" sz="1800" dirty="0">
                <a:solidFill>
                  <a:srgbClr val="D9E8F7"/>
                </a:solidFill>
                <a:latin typeface="Courier New" panose="02070309020205020404" pitchFamily="49" charset="0"/>
              </a:rPr>
              <a:t> </a:t>
            </a:r>
            <a:r>
              <a:rPr lang="en-IN" sz="1800" dirty="0" err="1">
                <a:solidFill>
                  <a:srgbClr val="1290C3"/>
                </a:solidFill>
                <a:latin typeface="Courier New" panose="02070309020205020404" pitchFamily="49" charset="0"/>
              </a:rPr>
              <a:t>Font</a:t>
            </a:r>
            <a:r>
              <a:rPr lang="en-IN" sz="1800"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BOLD</a:t>
            </a:r>
            <a:r>
              <a:rPr lang="en-IN" sz="1800" b="1" i="1" dirty="0">
                <a:solidFill>
                  <a:srgbClr val="D9E8F7"/>
                </a:solidFill>
                <a:latin typeface="Courier New" panose="02070309020205020404" pitchFamily="49" charset="0"/>
              </a:rPr>
              <a:t> </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err="1">
                <a:solidFill>
                  <a:srgbClr val="1290C3"/>
                </a:solidFill>
                <a:latin typeface="Courier New" panose="02070309020205020404" pitchFamily="49" charset="0"/>
              </a:rPr>
              <a:t>Font</a:t>
            </a:r>
            <a:r>
              <a:rPr lang="en-IN" sz="1800" b="1" i="1" dirty="0" err="1">
                <a:solidFill>
                  <a:srgbClr val="E6E6FA"/>
                </a:solidFill>
                <a:latin typeface="Courier New" panose="02070309020205020404" pitchFamily="49" charset="0"/>
              </a:rPr>
              <a:t>.</a:t>
            </a:r>
            <a:r>
              <a:rPr lang="en-IN" sz="1800" b="1" i="1" dirty="0" err="1">
                <a:solidFill>
                  <a:srgbClr val="8DDAF8"/>
                </a:solidFill>
                <a:latin typeface="Courier New" panose="02070309020205020404" pitchFamily="49" charset="0"/>
              </a:rPr>
              <a:t>ITALIC</a:t>
            </a:r>
            <a:r>
              <a:rPr lang="en-IN" sz="1800" b="1" i="1" dirty="0">
                <a:solidFill>
                  <a:srgbClr val="E6E6FA"/>
                </a:solidFill>
                <a:latin typeface="Courier New" panose="02070309020205020404" pitchFamily="49" charset="0"/>
              </a:rPr>
              <a:t>,</a:t>
            </a:r>
            <a:r>
              <a:rPr lang="en-IN" sz="1800" b="1" i="1" dirty="0">
                <a:solidFill>
                  <a:srgbClr val="D9E8F7"/>
                </a:solidFill>
                <a:latin typeface="Courier New" panose="02070309020205020404" pitchFamily="49" charset="0"/>
              </a:rPr>
              <a:t> </a:t>
            </a:r>
            <a:r>
              <a:rPr lang="en-IN" sz="1800" b="1" i="1" dirty="0">
                <a:solidFill>
                  <a:srgbClr val="6897BB"/>
                </a:solidFill>
                <a:latin typeface="Courier New" panose="02070309020205020404" pitchFamily="49" charset="0"/>
              </a:rPr>
              <a:t>19</a:t>
            </a:r>
            <a:r>
              <a:rPr lang="en-IN" sz="1800" b="1" i="1" dirty="0">
                <a:solidFill>
                  <a:srgbClr val="F9FAF4"/>
                </a:solidFill>
                <a:latin typeface="Courier New" panose="02070309020205020404" pitchFamily="49" charset="0"/>
              </a:rPr>
              <a:t>))</a:t>
            </a:r>
            <a:r>
              <a:rPr lang="en-IN" sz="1800" b="1" i="1" dirty="0">
                <a:solidFill>
                  <a:srgbClr val="E6E6FA"/>
                </a:solidFill>
                <a:latin typeface="Courier New" panose="02070309020205020404" pitchFamily="49" charset="0"/>
              </a:rPr>
              <a:t>;</a:t>
            </a:r>
          </a:p>
          <a:p>
            <a:pPr marL="0" indent="0" algn="l">
              <a:buNone/>
            </a:pPr>
            <a:r>
              <a:rPr lang="en-US" sz="1800" dirty="0" err="1">
                <a:solidFill>
                  <a:srgbClr val="F3EC79"/>
                </a:solidFill>
                <a:latin typeface="Courier New" panose="02070309020205020404" pitchFamily="49" charset="0"/>
              </a:rPr>
              <a:t>btnNewButton</a:t>
            </a:r>
            <a:r>
              <a:rPr lang="en-US" sz="1800" dirty="0" err="1">
                <a:solidFill>
                  <a:srgbClr val="E6E6FA"/>
                </a:solidFill>
                <a:latin typeface="Courier New" panose="02070309020205020404" pitchFamily="49" charset="0"/>
              </a:rPr>
              <a:t>.</a:t>
            </a:r>
            <a:r>
              <a:rPr lang="en-US" sz="1800" dirty="0" err="1">
                <a:solidFill>
                  <a:srgbClr val="CDF668"/>
                </a:solidFill>
                <a:latin typeface="Courier New" panose="02070309020205020404" pitchFamily="49" charset="0"/>
              </a:rPr>
              <a:t>setBounds</a:t>
            </a:r>
            <a:r>
              <a:rPr lang="en-US" sz="1800" dirty="0">
                <a:solidFill>
                  <a:srgbClr val="F9FAF4"/>
                </a:solidFill>
                <a:latin typeface="Courier New" panose="02070309020205020404" pitchFamily="49" charset="0"/>
              </a:rPr>
              <a:t>(</a:t>
            </a:r>
            <a:r>
              <a:rPr lang="en-US" sz="1800" dirty="0">
                <a:solidFill>
                  <a:srgbClr val="6897BB"/>
                </a:solidFill>
                <a:latin typeface="Courier New" panose="02070309020205020404" pitchFamily="49" charset="0"/>
              </a:rPr>
              <a:t>154</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201</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146</a:t>
            </a:r>
            <a:r>
              <a:rPr lang="en-US" sz="1800" dirty="0">
                <a:solidFill>
                  <a:srgbClr val="E6E6FA"/>
                </a:solidFill>
                <a:latin typeface="Courier New" panose="02070309020205020404" pitchFamily="49" charset="0"/>
              </a:rPr>
              <a:t>,</a:t>
            </a:r>
            <a:r>
              <a:rPr lang="en-US" sz="1800" dirty="0">
                <a:solidFill>
                  <a:srgbClr val="D9E8F7"/>
                </a:solidFill>
                <a:latin typeface="Courier New" panose="02070309020205020404" pitchFamily="49" charset="0"/>
              </a:rPr>
              <a:t> </a:t>
            </a:r>
            <a:r>
              <a:rPr lang="en-US" sz="1800" dirty="0">
                <a:solidFill>
                  <a:srgbClr val="6897BB"/>
                </a:solidFill>
                <a:latin typeface="Courier New" panose="02070309020205020404" pitchFamily="49" charset="0"/>
              </a:rPr>
              <a:t>21</a:t>
            </a:r>
            <a:r>
              <a:rPr lang="en-US" sz="1800" dirty="0">
                <a:solidFill>
                  <a:srgbClr val="F9FAF4"/>
                </a:solidFill>
                <a:latin typeface="Courier New" panose="02070309020205020404" pitchFamily="49" charset="0"/>
              </a:rPr>
              <a:t>)</a:t>
            </a:r>
            <a:r>
              <a:rPr lang="en-US" sz="1800" dirty="0">
                <a:solidFill>
                  <a:srgbClr val="E6E6FA"/>
                </a:solidFill>
                <a:latin typeface="Courier New" panose="02070309020205020404" pitchFamily="49" charset="0"/>
              </a:rPr>
              <a:t>;</a:t>
            </a:r>
          </a:p>
          <a:p>
            <a:pPr marL="0" indent="0" algn="l">
              <a:buNone/>
            </a:pPr>
            <a:r>
              <a:rPr lang="en-IN" sz="1800" dirty="0" err="1">
                <a:solidFill>
                  <a:srgbClr val="66E1F8"/>
                </a:solidFill>
                <a:latin typeface="Courier New" panose="02070309020205020404" pitchFamily="49" charset="0"/>
              </a:rPr>
              <a:t>contentPane</a:t>
            </a:r>
            <a:r>
              <a:rPr lang="en-IN" sz="1800" dirty="0" err="1">
                <a:solidFill>
                  <a:srgbClr val="E6E6FA"/>
                </a:solidFill>
                <a:latin typeface="Courier New" panose="02070309020205020404" pitchFamily="49" charset="0"/>
              </a:rPr>
              <a:t>.</a:t>
            </a:r>
            <a:r>
              <a:rPr lang="en-IN" sz="1800" dirty="0" err="1">
                <a:solidFill>
                  <a:srgbClr val="CDF668"/>
                </a:solidFill>
                <a:latin typeface="Courier New" panose="02070309020205020404" pitchFamily="49" charset="0"/>
              </a:rPr>
              <a:t>add</a:t>
            </a:r>
            <a:r>
              <a:rPr lang="en-IN" sz="1800" dirty="0">
                <a:solidFill>
                  <a:srgbClr val="F9FAF4"/>
                </a:solidFill>
                <a:latin typeface="Courier New" panose="02070309020205020404" pitchFamily="49" charset="0"/>
              </a:rPr>
              <a:t>(</a:t>
            </a:r>
            <a:r>
              <a:rPr lang="en-IN" sz="1800" dirty="0" err="1">
                <a:solidFill>
                  <a:srgbClr val="F3EC79"/>
                </a:solidFill>
                <a:latin typeface="Courier New" panose="02070309020205020404" pitchFamily="49" charset="0"/>
              </a:rPr>
              <a:t>btnNewButton</a:t>
            </a:r>
            <a:r>
              <a:rPr lang="en-IN" sz="1800" dirty="0">
                <a:solidFill>
                  <a:srgbClr val="F9FAF4"/>
                </a:solidFill>
                <a:latin typeface="Courier New" panose="02070309020205020404" pitchFamily="49" charset="0"/>
              </a:rPr>
              <a:t>)</a:t>
            </a:r>
            <a:r>
              <a:rPr lang="en-IN" sz="1800" dirty="0">
                <a:solidFill>
                  <a:srgbClr val="E6E6FA"/>
                </a:solidFill>
                <a:latin typeface="Courier New" panose="02070309020205020404" pitchFamily="49" charset="0"/>
              </a:rPr>
              <a:t>;</a:t>
            </a:r>
            <a:endParaRPr lang="en-IN" dirty="0"/>
          </a:p>
        </p:txBody>
      </p:sp>
      <p:pic>
        <p:nvPicPr>
          <p:cNvPr id="5" name="Picture 5">
            <a:extLst>
              <a:ext uri="{FF2B5EF4-FFF2-40B4-BE49-F238E27FC236}">
                <a16:creationId xmlns:a16="http://schemas.microsoft.com/office/drawing/2014/main" xmlns="" id="{15C9DA34-B240-870F-A133-A173DB5488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0592" y="3535285"/>
            <a:ext cx="2794209" cy="1468939"/>
          </a:xfrm>
          <a:prstGeom prst="rect">
            <a:avLst/>
          </a:prstGeom>
          <a:effectLst>
            <a:innerShdw blurRad="63500" dist="101600" dir="2700000">
              <a:prstClr val="black">
                <a:alpha val="50000"/>
              </a:prstClr>
            </a:innerShdw>
          </a:effectLst>
        </p:spPr>
      </p:pic>
    </p:spTree>
    <p:extLst>
      <p:ext uri="{BB962C8B-B14F-4D97-AF65-F5344CB8AC3E}">
        <p14:creationId xmlns:p14="http://schemas.microsoft.com/office/powerpoint/2010/main" val="3035242936"/>
      </p:ext>
    </p:extLst>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280</TotalTime>
  <Words>778</Words>
  <Application>Microsoft Office PowerPoint</Application>
  <PresentationFormat>On-screen Show (4:3)</PresentationFormat>
  <Paragraphs>142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PowerPoint Presentation</vt:lpstr>
      <vt:lpstr>Password generator:</vt:lpstr>
      <vt:lpstr>PowerPoint Presentation</vt:lpstr>
      <vt:lpstr>Tips for generating password:</vt:lpstr>
      <vt:lpstr>PROPOSED SYSTEM :</vt:lpstr>
      <vt:lpstr>PROGRAM :</vt:lpstr>
      <vt:lpstr>PowerPoint Presentation</vt:lpstr>
      <vt:lpstr>PowerPoint Presentation</vt:lpstr>
      <vt:lpstr>PowerPoint Presentation</vt:lpstr>
      <vt:lpstr>PowerPoint Presentation</vt:lpstr>
      <vt:lpstr>OUTPUT :</vt:lpstr>
      <vt:lpstr>CONCLUSION :</vt:lpstr>
      <vt:lpstr>Done by;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MINI PROJECT</dc:title>
  <dc:creator>user1</dc:creator>
  <cp:lastModifiedBy>user1</cp:lastModifiedBy>
  <cp:revision>24</cp:revision>
  <dcterms:created xsi:type="dcterms:W3CDTF">2022-11-28T08:22:03Z</dcterms:created>
  <dcterms:modified xsi:type="dcterms:W3CDTF">2022-11-30T10:06:45Z</dcterms:modified>
</cp:coreProperties>
</file>