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CFC1B-5F37-48F1-87C2-072AB88E867B}" type="datetimeFigureOut">
              <a:rPr lang="es-ES" smtClean="0"/>
              <a:t>03/04/2025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730B8-96D9-4954-9365-7523EBE75D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81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05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31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00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9114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000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83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224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081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142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9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49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93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4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16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752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66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4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s-ES" smtClean="0"/>
              <a:t>03/04/2025</a:t>
            </a: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00C95C6-A1B3-46F5-9002-51A582FF4D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117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webinars.net/blog/topologia-de-redes-informaticas/#tipos-de-topolog%C3%ADas-de-red-l%C3%B3gicas" TargetMode="External"/><Relationship Id="rId2" Type="http://schemas.openxmlformats.org/officeDocument/2006/relationships/hyperlink" Target="https://www.nakivo.com/es/blog/types-of-network-topology-explained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s.wikipedia.org/wiki/Topolog%C3%ADa_h%C3%ADbrida" TargetMode="External"/><Relationship Id="rId4" Type="http://schemas.openxmlformats.org/officeDocument/2006/relationships/hyperlink" Target="https://es.wikipedia.org/wiki/Redes_definidas_por_softwa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17430" y="625859"/>
            <a:ext cx="9144000" cy="754025"/>
          </a:xfrm>
        </p:spPr>
        <p:txBody>
          <a:bodyPr/>
          <a:lstStyle/>
          <a:p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3383280" y="2631440"/>
            <a:ext cx="7970520" cy="3474078"/>
          </a:xfrm>
          <a:scene3d>
            <a:camera prst="perspectiveBelow"/>
            <a:lightRig rig="threePt" dir="t"/>
          </a:scene3d>
        </p:spPr>
        <p:txBody>
          <a:bodyPr>
            <a:normAutofit fontScale="90000"/>
          </a:bodyPr>
          <a:lstStyle/>
          <a:p>
            <a:r>
              <a:rPr lang="es-ES" sz="14000" b="1" i="1" u="sng" spc="300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TOPOLOGÍAS DE</a:t>
            </a:r>
            <a:br>
              <a:rPr lang="es-ES" sz="14000" b="1" i="1" u="sng" spc="300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</a:br>
            <a:r>
              <a:rPr lang="es-ES" sz="14000" b="1" i="1" u="sng" spc="300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RED: HÍBRIDAS</a:t>
            </a:r>
            <a:endParaRPr lang="es-ES" sz="14000" b="1" i="1" u="sng" spc="300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2346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0C53B-B4BC-4E52-0D93-7451571DD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9D32859-5F12-2053-EB1D-118EEAA1C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7690" y="-355866"/>
            <a:ext cx="4694310" cy="754025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6942D01-20AC-0F21-D1B4-74CF2AA91A79}"/>
              </a:ext>
            </a:extLst>
          </p:cNvPr>
          <p:cNvSpPr/>
          <p:nvPr/>
        </p:nvSpPr>
        <p:spPr>
          <a:xfrm>
            <a:off x="1656080" y="1727201"/>
            <a:ext cx="866648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TOPOLOGÍAS:</a:t>
            </a:r>
          </a:p>
          <a:p>
            <a:pPr algn="ctr"/>
            <a:r>
              <a:rPr lang="es-ES" sz="8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¿FÍSICAS O LÓGICAS?</a:t>
            </a:r>
            <a:endParaRPr lang="es-E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Título 3">
            <a:extLst>
              <a:ext uri="{FF2B5EF4-FFF2-40B4-BE49-F238E27FC236}">
                <a16:creationId xmlns:a16="http://schemas.microsoft.com/office/drawing/2014/main" id="{150EC9CF-E905-81D3-6B27-A1BF0C31857F}"/>
              </a:ext>
            </a:extLst>
          </p:cNvPr>
          <p:cNvSpPr txBox="1">
            <a:spLocks/>
          </p:cNvSpPr>
          <p:nvPr/>
        </p:nvSpPr>
        <p:spPr>
          <a:xfrm>
            <a:off x="1476130" y="169011"/>
            <a:ext cx="1706880" cy="548640"/>
          </a:xfrm>
          <a:prstGeom prst="rect">
            <a:avLst/>
          </a:prstGeom>
          <a:scene3d>
            <a:camera prst="perspectiveBelow"/>
            <a:lightRig rig="threePt" dir="t"/>
          </a:scene3d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i="1" u="sng" spc="30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REDES HÍBRIDAS</a:t>
            </a:r>
            <a:endParaRPr lang="es-ES" sz="3200" b="1" i="1" u="sng" spc="300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8" name="Marcador de fech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394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4C7A0-4C48-3DBA-3425-A5F46E10E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C80B5DC-D28C-C2ED-3086-059796A03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7690" y="-355866"/>
            <a:ext cx="4694310" cy="754025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AF39F59-E714-6183-CAA4-D78C78A947F6}"/>
              </a:ext>
            </a:extLst>
          </p:cNvPr>
          <p:cNvSpPr/>
          <p:nvPr/>
        </p:nvSpPr>
        <p:spPr>
          <a:xfrm>
            <a:off x="-294640" y="1148081"/>
            <a:ext cx="8666480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TOPOLOGÍAS HÍBRIDAS:</a:t>
            </a:r>
          </a:p>
          <a:p>
            <a:pPr algn="ctr"/>
            <a:r>
              <a:rPr lang="es-ES" sz="8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¿QUE SON?</a:t>
            </a:r>
            <a:endParaRPr lang="es-E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7EA550-924F-E792-D4DB-5CE63CA96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451" y="3341077"/>
            <a:ext cx="4993349" cy="262553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150EC9CF-E905-81D3-6B27-A1BF0C31857F}"/>
              </a:ext>
            </a:extLst>
          </p:cNvPr>
          <p:cNvSpPr txBox="1">
            <a:spLocks/>
          </p:cNvSpPr>
          <p:nvPr/>
        </p:nvSpPr>
        <p:spPr>
          <a:xfrm>
            <a:off x="1476130" y="169011"/>
            <a:ext cx="1706880" cy="548640"/>
          </a:xfrm>
          <a:prstGeom prst="rect">
            <a:avLst/>
          </a:prstGeom>
          <a:scene3d>
            <a:camera prst="perspectiveBelow"/>
            <a:lightRig rig="threePt" dir="t"/>
          </a:scene3d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i="1" u="sng" spc="30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REDES HÍBRIDAS</a:t>
            </a:r>
            <a:endParaRPr lang="es-ES" sz="3200" b="1" i="1" u="sng" spc="300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6547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9585A-F76C-FD86-445C-5865C6165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A1448F4-E25F-05BB-C573-7F7C605BC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7690" y="-355866"/>
            <a:ext cx="4694310" cy="754025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7420A40-1CEF-140D-D595-77746D111824}"/>
              </a:ext>
            </a:extLst>
          </p:cNvPr>
          <p:cNvSpPr/>
          <p:nvPr/>
        </p:nvSpPr>
        <p:spPr>
          <a:xfrm>
            <a:off x="527000" y="1904219"/>
            <a:ext cx="11407092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OBJETIVOS DE ESTA</a:t>
            </a:r>
          </a:p>
          <a:p>
            <a:pPr algn="ctr"/>
            <a:r>
              <a:rPr lang="es-ES" sz="8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TOPOLOGÍA</a:t>
            </a:r>
            <a:endParaRPr lang="es-E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150EC9CF-E905-81D3-6B27-A1BF0C31857F}"/>
              </a:ext>
            </a:extLst>
          </p:cNvPr>
          <p:cNvSpPr txBox="1">
            <a:spLocks/>
          </p:cNvSpPr>
          <p:nvPr/>
        </p:nvSpPr>
        <p:spPr>
          <a:xfrm>
            <a:off x="1476130" y="169011"/>
            <a:ext cx="1706880" cy="548640"/>
          </a:xfrm>
          <a:prstGeom prst="rect">
            <a:avLst/>
          </a:prstGeom>
          <a:scene3d>
            <a:camera prst="perspectiveBelow"/>
            <a:lightRig rig="threePt" dir="t"/>
          </a:scene3d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i="1" u="sng" spc="30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REDES HÍBRIDAS</a:t>
            </a:r>
            <a:endParaRPr lang="es-ES" sz="3200" b="1" i="1" u="sng" spc="300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9" name="Marcador de fech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062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FD849-856F-164D-2A6A-8886649CD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6CF99B4-6AA4-739C-0570-2E7CD800D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7690" y="-355866"/>
            <a:ext cx="4694310" cy="754025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3B74AC-A214-0357-805F-2EBBEFAB1BE1}"/>
              </a:ext>
            </a:extLst>
          </p:cNvPr>
          <p:cNvSpPr/>
          <p:nvPr/>
        </p:nvSpPr>
        <p:spPr>
          <a:xfrm>
            <a:off x="0" y="1392096"/>
            <a:ext cx="86664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8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VENTAJAS</a:t>
            </a:r>
            <a:endParaRPr lang="es-E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E3B74AC-A214-0357-805F-2EBBEFAB1BE1}"/>
              </a:ext>
            </a:extLst>
          </p:cNvPr>
          <p:cNvSpPr/>
          <p:nvPr/>
        </p:nvSpPr>
        <p:spPr>
          <a:xfrm>
            <a:off x="-471854" y="5215473"/>
            <a:ext cx="86664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FLEXIBILIDAD</a:t>
            </a:r>
            <a:endParaRPr lang="es-E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E3B74AC-A214-0357-805F-2EBBEFAB1BE1}"/>
              </a:ext>
            </a:extLst>
          </p:cNvPr>
          <p:cNvSpPr/>
          <p:nvPr/>
        </p:nvSpPr>
        <p:spPr>
          <a:xfrm>
            <a:off x="-231531" y="4226720"/>
            <a:ext cx="86664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MODULARIDAD</a:t>
            </a:r>
            <a:endParaRPr lang="es-E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E3B74AC-A214-0357-805F-2EBBEFAB1BE1}"/>
              </a:ext>
            </a:extLst>
          </p:cNvPr>
          <p:cNvSpPr/>
          <p:nvPr/>
        </p:nvSpPr>
        <p:spPr>
          <a:xfrm>
            <a:off x="-55880" y="3140268"/>
            <a:ext cx="86664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ESCALABILIDAD</a:t>
            </a:r>
            <a:endParaRPr lang="es-E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150EC9CF-E905-81D3-6B27-A1BF0C31857F}"/>
              </a:ext>
            </a:extLst>
          </p:cNvPr>
          <p:cNvSpPr txBox="1">
            <a:spLocks/>
          </p:cNvSpPr>
          <p:nvPr/>
        </p:nvSpPr>
        <p:spPr>
          <a:xfrm>
            <a:off x="1503680" y="123839"/>
            <a:ext cx="1706880" cy="548640"/>
          </a:xfrm>
          <a:prstGeom prst="rect">
            <a:avLst/>
          </a:prstGeom>
          <a:scene3d>
            <a:camera prst="perspectiveBelow"/>
            <a:lightRig rig="threePt" dir="t"/>
          </a:scene3d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i="1" u="sng" spc="300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REDES HÍBRIDAS</a:t>
            </a:r>
            <a:endParaRPr lang="es-ES" sz="3200" b="1" i="1" u="sng" spc="300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Marcador de fecha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0583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FD849-856F-164D-2A6A-8886649CD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6CF99B4-6AA4-739C-0570-2E7CD800D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7690" y="-355866"/>
            <a:ext cx="4694310" cy="754025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3B74AC-A214-0357-805F-2EBBEFAB1BE1}"/>
              </a:ext>
            </a:extLst>
          </p:cNvPr>
          <p:cNvSpPr/>
          <p:nvPr/>
        </p:nvSpPr>
        <p:spPr>
          <a:xfrm>
            <a:off x="0" y="1392096"/>
            <a:ext cx="86664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8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DESVENTAJAS</a:t>
            </a:r>
            <a:endParaRPr lang="es-E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E3B74AC-A214-0357-805F-2EBBEFAB1BE1}"/>
              </a:ext>
            </a:extLst>
          </p:cNvPr>
          <p:cNvSpPr/>
          <p:nvPr/>
        </p:nvSpPr>
        <p:spPr>
          <a:xfrm>
            <a:off x="662354" y="4415254"/>
            <a:ext cx="866648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6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CUALQUIER DESVENTAJA DE LOS OTROS TIPOS DE RED</a:t>
            </a:r>
            <a:endParaRPr lang="es-ES" sz="6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E3B74AC-A214-0357-805F-2EBBEFAB1BE1}"/>
              </a:ext>
            </a:extLst>
          </p:cNvPr>
          <p:cNvSpPr/>
          <p:nvPr/>
        </p:nvSpPr>
        <p:spPr>
          <a:xfrm>
            <a:off x="-556847" y="3422466"/>
            <a:ext cx="86664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COSTOS AÑADIDOS</a:t>
            </a:r>
            <a:endParaRPr lang="es-E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E3B74AC-A214-0357-805F-2EBBEFAB1BE1}"/>
              </a:ext>
            </a:extLst>
          </p:cNvPr>
          <p:cNvSpPr/>
          <p:nvPr/>
        </p:nvSpPr>
        <p:spPr>
          <a:xfrm>
            <a:off x="-1330764" y="2550784"/>
            <a:ext cx="86664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COMPLEJIDAD</a:t>
            </a:r>
            <a:endParaRPr lang="es-E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12" y="1105090"/>
            <a:ext cx="4736426" cy="2979095"/>
          </a:xfrm>
          <a:prstGeom prst="rect">
            <a:avLst/>
          </a:prstGeom>
        </p:spPr>
      </p:pic>
      <p:sp>
        <p:nvSpPr>
          <p:cNvPr id="10" name="Título 3">
            <a:extLst>
              <a:ext uri="{FF2B5EF4-FFF2-40B4-BE49-F238E27FC236}">
                <a16:creationId xmlns:a16="http://schemas.microsoft.com/office/drawing/2014/main" id="{150EC9CF-E905-81D3-6B27-A1BF0C31857F}"/>
              </a:ext>
            </a:extLst>
          </p:cNvPr>
          <p:cNvSpPr txBox="1">
            <a:spLocks/>
          </p:cNvSpPr>
          <p:nvPr/>
        </p:nvSpPr>
        <p:spPr>
          <a:xfrm>
            <a:off x="1440824" y="123839"/>
            <a:ext cx="1706880" cy="548640"/>
          </a:xfrm>
          <a:prstGeom prst="rect">
            <a:avLst/>
          </a:prstGeom>
          <a:scene3d>
            <a:camera prst="perspectiveBelow"/>
            <a:lightRig rig="threePt" dir="t"/>
          </a:scene3d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i="1" u="sng" spc="300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REDES HÍBRIDAS</a:t>
            </a:r>
            <a:endParaRPr lang="es-ES" sz="3200" b="1" i="1" u="sng" spc="300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1" name="Título 1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2" name="Marcador de fech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941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F5699-12F8-A239-E245-732004221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CD188B5-B858-B159-9ECA-EF4B7C130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7690" y="-355866"/>
            <a:ext cx="4694310" cy="754025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50EC9CF-E905-81D3-6B27-A1BF0C318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6130" y="169011"/>
            <a:ext cx="1706880" cy="548640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3200" b="1" i="1" u="sng" spc="300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REDES HÍBRIDAS</a:t>
            </a:r>
            <a:endParaRPr lang="es-ES" sz="3200" b="1" i="1" u="sng" spc="300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3C28046-447F-15C2-F479-D1960F5F32EF}"/>
              </a:ext>
            </a:extLst>
          </p:cNvPr>
          <p:cNvSpPr/>
          <p:nvPr/>
        </p:nvSpPr>
        <p:spPr>
          <a:xfrm>
            <a:off x="1666240" y="2600961"/>
            <a:ext cx="86664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EJEMPLOS PRÁCTICOS</a:t>
            </a:r>
            <a:endParaRPr lang="es-E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070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B4DC0-7CD1-EE30-D071-0F0CCDE83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3896E05-4271-7F35-9B08-3D61DD1EE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7690" y="-355866"/>
            <a:ext cx="4694310" cy="754025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240D658-02D5-C1EF-9332-3EAC92A28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183840"/>
            <a:ext cx="1706880" cy="548640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3200" b="1" i="1" u="sng" spc="300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REDES HÍBRIDAS</a:t>
            </a:r>
            <a:endParaRPr lang="es-ES" sz="3200" b="1" i="1" u="sng" spc="300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6814278-8977-E27B-571D-BD3CB6DA6A41}"/>
              </a:ext>
            </a:extLst>
          </p:cNvPr>
          <p:cNvSpPr/>
          <p:nvPr/>
        </p:nvSpPr>
        <p:spPr>
          <a:xfrm>
            <a:off x="1432560" y="1615441"/>
            <a:ext cx="86664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gency FB" panose="020B0503020202020204" pitchFamily="34" charset="0"/>
              </a:rPr>
              <a:t>CONCLUSIÓN</a:t>
            </a:r>
            <a:endParaRPr lang="es-E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gency FB" panose="020B0503020202020204" pitchFamily="34" charset="0"/>
            </a:endParaRP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888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CF80D-9E81-BB36-7436-AC2186C5F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824C795-E599-2681-1F4F-BBB478AF8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7690" y="-355866"/>
            <a:ext cx="4694310" cy="754025"/>
          </a:xfrm>
        </p:spPr>
        <p:txBody>
          <a:bodyPr>
            <a:normAutofit/>
          </a:bodyPr>
          <a:lstStyle/>
          <a:p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ALEJANDRO SAINZ </a:t>
            </a:r>
            <a:r>
              <a:rPr lang="es-ES" sz="1600" dirty="0" err="1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SAINZ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 DAW1 SSII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C21306E-F0EC-DA6E-B80C-04F82B4D4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3377" y="123839"/>
            <a:ext cx="1706880" cy="548640"/>
          </a:xfrm>
          <a:scene3d>
            <a:camera prst="perspectiveBelow"/>
            <a:lightRig rig="threePt" dir="t"/>
          </a:scene3d>
        </p:spPr>
        <p:txBody>
          <a:bodyPr>
            <a:normAutofit/>
          </a:bodyPr>
          <a:lstStyle/>
          <a:p>
            <a:r>
              <a:rPr lang="es-ES" sz="3200" b="1" i="1" u="sng" spc="300" dirty="0" smtClean="0">
                <a:solidFill>
                  <a:schemeClr val="accent6">
                    <a:lumMod val="75000"/>
                  </a:schemeClr>
                </a:solidFill>
                <a:latin typeface="Agency FB" panose="020B0503020202020204" pitchFamily="34" charset="0"/>
              </a:rPr>
              <a:t>REDES HÍBRIDAS</a:t>
            </a:r>
            <a:endParaRPr lang="es-ES" sz="3200" b="1" i="1" u="sng" spc="300" dirty="0">
              <a:solidFill>
                <a:schemeClr val="accent6">
                  <a:lumMod val="7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2DC4529-BEDE-B4C1-98E4-94241776BDEC}"/>
              </a:ext>
            </a:extLst>
          </p:cNvPr>
          <p:cNvSpPr/>
          <p:nvPr/>
        </p:nvSpPr>
        <p:spPr>
          <a:xfrm>
            <a:off x="503612" y="1345929"/>
            <a:ext cx="11367214" cy="203132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u="sng" dirty="0">
                <a:hlinkClick r:id="rId2"/>
              </a:rPr>
              <a:t>https://www.nakivo.com/es/blog/types-of-network-topology-explained/</a:t>
            </a:r>
            <a:endParaRPr lang="es-ES" dirty="0"/>
          </a:p>
          <a:p>
            <a:r>
              <a:rPr lang="es-ES" dirty="0"/>
              <a:t> </a:t>
            </a:r>
          </a:p>
          <a:p>
            <a:r>
              <a:rPr lang="es-ES" u="sng" dirty="0">
                <a:hlinkClick r:id="rId3"/>
              </a:rPr>
              <a:t>https://openwebinars.net/blog/topologia-de-redes-informaticas/#tipos-de-topolog%C3%ADas-de-red-l%C3%B3gicas</a:t>
            </a:r>
            <a:endParaRPr lang="es-ES" dirty="0"/>
          </a:p>
          <a:p>
            <a:r>
              <a:rPr lang="es-ES" dirty="0"/>
              <a:t> </a:t>
            </a:r>
          </a:p>
          <a:p>
            <a:r>
              <a:rPr lang="es-ES" u="sng" dirty="0">
                <a:hlinkClick r:id="rId4"/>
              </a:rPr>
              <a:t>https://es.wikipedia.org/wiki/Redes_definidas_por_software</a:t>
            </a:r>
            <a:endParaRPr lang="es-ES" dirty="0"/>
          </a:p>
          <a:p>
            <a:r>
              <a:rPr lang="es-ES" dirty="0"/>
              <a:t> </a:t>
            </a:r>
          </a:p>
          <a:p>
            <a:r>
              <a:rPr lang="es-ES" u="sng" dirty="0">
                <a:hlinkClick r:id="rId5"/>
              </a:rPr>
              <a:t>https://es.wikipedia.org/wiki/Topolog%C3%ADa_h%C3%ADbrida</a:t>
            </a:r>
            <a:endParaRPr lang="es-ES" dirty="0"/>
          </a:p>
        </p:txBody>
      </p:sp>
      <p:sp>
        <p:nvSpPr>
          <p:cNvPr id="6" name="Marcador de fech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 smtClean="0"/>
              <a:t>03/04/2025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3395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157</TotalTime>
  <Words>113</Words>
  <Application>Microsoft Office PowerPoint</Application>
  <PresentationFormat>Panorámica</PresentationFormat>
  <Paragraphs>50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Agency FB</vt:lpstr>
      <vt:lpstr>Aptos</vt:lpstr>
      <vt:lpstr>Arial</vt:lpstr>
      <vt:lpstr>Corbel</vt:lpstr>
      <vt:lpstr>Profundidad</vt:lpstr>
      <vt:lpstr>TOPOLOGÍAS DE RED: HÍBRIDAS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REDES HÍBRIDAS</vt:lpstr>
      <vt:lpstr>REDES HÍBRIDAS</vt:lpstr>
      <vt:lpstr>REDES HÍBRIDAS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CONTRASEÑAS  SEGURAS Y  ALGORITMOS</dc:title>
  <dc:creator>daw1</dc:creator>
  <cp:lastModifiedBy>daw1</cp:lastModifiedBy>
  <cp:revision>14</cp:revision>
  <dcterms:created xsi:type="dcterms:W3CDTF">2025-03-06T09:25:35Z</dcterms:created>
  <dcterms:modified xsi:type="dcterms:W3CDTF">2025-04-03T06:30:30Z</dcterms:modified>
</cp:coreProperties>
</file>