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60"/>
  </p:normalViewPr>
  <p:slideViewPr>
    <p:cSldViewPr snapToGrid="0">
      <p:cViewPr>
        <p:scale>
          <a:sx n="50" d="100"/>
          <a:sy n="50" d="100"/>
        </p:scale>
        <p:origin x="3326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6BA3-718A-DDAA-D36D-4FB5652F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3FEC8-2A04-6922-5B6A-DDD95BD7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BBCB0-0470-1544-71E7-1F3BC452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181AD-D81E-22A9-DDB5-3ED7E4BB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D2FF4-D2CC-C307-AD55-0177A212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1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DF13C-EF48-AF31-5F4E-160D74A2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2E979-A239-58AC-9B85-B9FE6631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30B7D-1AD4-B6A6-19E9-CFC58105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A5D18-C8B4-8455-32D9-BC0CB571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EBDC5-5D65-EE24-12E2-8FA5BCF5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0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78529-D1F5-1C0A-BA2D-2B196DF0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54FED-426F-F0EC-96F6-4144E6CE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D860F-C3A7-65DE-7817-452C87F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96C23-B872-E8E3-52EA-2BD85BF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8E7B4-5FE2-3167-A25D-7CBF9F2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6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CAD7D-E8EA-1B45-E497-AB02217E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A3D28-A4C6-77A7-E877-AEB9961A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F9D749-728D-7D25-ABE9-F470648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22A44-A078-1090-A834-906D9D5E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11BD6-6C52-97C1-4543-904755CE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6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A1F98-E23D-3522-D81D-7CF343FD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5849D-2FE9-CC74-C6F2-BB1A0576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52C9D-E369-0BA3-1F09-4F17C3E8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88D1C-F68F-9A99-260A-A31BA346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837E0-5054-64B4-D332-AA131E4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2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49F4-13AE-FF7D-6535-0641ED75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DFC02-ADFD-370C-566A-1A95AAC18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8AF55C-A956-9805-D362-8F787EC5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30E38-EC60-3E74-43EC-BCC23894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DF422C-E8F5-6FF5-3B30-E665A35A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851A0-F3F3-34D0-1208-992F99B9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1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6E671-9BE2-A59D-DD0F-C9C41299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95DC59-09B8-5052-A48C-A1A76998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C8CFA9-C40E-4FD8-9136-F7C20AFA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1074C4-0526-7BC1-50A3-34AB26E6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0B0F13-4F31-4E85-3AF1-B070A1305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FACEBD-1634-1738-BDD9-9E5D5D1F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C1951-A000-B40D-1D4C-1BA3AFA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1114BC-20F2-0C81-E912-F2A1819A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9B5BC-E9A7-FE0E-6A18-F976768C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F5DEF3-5816-4928-788A-67D97C07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25053F-8A82-5853-3F0C-25F8A6BA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C7677D-7EAB-BB23-F728-40EB49A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8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630F78-6548-0015-2F8F-D8B0989D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327B6A-8F7D-5E06-B39C-C5BD2378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646EB-DAFD-E7E5-935F-126D16EF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1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D13AE-36AB-9946-DF34-7E854060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D9CE40-0458-3936-13A5-90EFB4C7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833C58-BD06-B378-E88A-43D2AB6F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664F0-344D-E215-803C-B2257E39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A1971-4718-4BB9-07F2-0D62788F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38D8F-3BC1-6A59-45FE-CB9B5579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57153-3C57-78A4-8CE7-072CD76A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300FE-53EE-D511-25C7-BCFF43B16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E71CE9-5DAC-DE56-E814-3EF29385D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51A85-554B-77F3-FA84-F581C641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ED306-3B4D-46E2-1D47-DA0D60C0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039D7-FD91-1675-4C52-4FE74319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5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85E09-BE63-EE5B-2A99-BDF553CD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FB1D6D-B52A-0315-66E9-25F1F3C3E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89DB7-3866-89C7-1DAD-4CBB6E140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06319-32F0-46BA-A8BA-AAAE0DCEFF60}" type="datetimeFigureOut">
              <a:rPr lang="es-ES" smtClean="0"/>
              <a:t>13/11/2024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8FAD1-CB16-6CB3-4CE8-19D4A0196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D1136-DE2D-4C62-F8A8-73FB8CBC5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4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418C9A-0EFD-3C7B-2B22-2AD79A6C98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C1C325-8C58-A853-892C-54D1F31276A5}"/>
              </a:ext>
            </a:extLst>
          </p:cNvPr>
          <p:cNvSpPr/>
          <p:nvPr/>
        </p:nvSpPr>
        <p:spPr>
          <a:xfrm>
            <a:off x="2344813" y="1997839"/>
            <a:ext cx="7502374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BUSES DE UN </a:t>
            </a:r>
          </a:p>
          <a:p>
            <a:pPr algn="ctr"/>
            <a:r>
              <a:rPr lang="es-ES" sz="9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298699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5F70-33E9-3004-0E96-694DA70D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C3E321-1D32-262F-393B-2C79A85F90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34ACFA-8E2E-57B9-FF61-194D6FA43355}"/>
              </a:ext>
            </a:extLst>
          </p:cNvPr>
          <p:cNvSpPr/>
          <p:nvPr/>
        </p:nvSpPr>
        <p:spPr>
          <a:xfrm>
            <a:off x="4958504" y="1997839"/>
            <a:ext cx="227498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USB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D5394DD-4F71-32A7-6197-46431672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2679" y="4528185"/>
            <a:ext cx="3261360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18FAEE-3360-997F-E708-9745CCC4CFDE}"/>
              </a:ext>
            </a:extLst>
          </p:cNvPr>
          <p:cNvSpPr txBox="1"/>
          <p:nvPr/>
        </p:nvSpPr>
        <p:spPr>
          <a:xfrm>
            <a:off x="533400" y="-80772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BUS DE DATOS DE DIFERENTES PERIFÉRICOS, ADEMÁS DE ALIMENTACIÓN QUE SE HA CONVERTIDO EN UN STANDAR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C22B74-0CCB-F1DD-53FA-68E398BFF85C}"/>
              </a:ext>
            </a:extLst>
          </p:cNvPr>
          <p:cNvSpPr txBox="1"/>
          <p:nvPr/>
        </p:nvSpPr>
        <p:spPr>
          <a:xfrm>
            <a:off x="-4023360" y="10515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HA IDO EVOLUCIONANDO A LO LARGO DEL TIEMPO TANTO EN FORMA, TAMAÑO Y PRESTACIONES</a:t>
            </a:r>
          </a:p>
        </p:txBody>
      </p:sp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017919B-ACF7-FF8F-9EC3-2CBCF0295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-6624935"/>
            <a:ext cx="9220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86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50C0B-084E-E130-16BE-B0BFC32D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D8F362-2D48-E9C1-E2E5-4B8D159CC32B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038D8F-FA94-E04D-B748-DEE70CD87F83}"/>
              </a:ext>
            </a:extLst>
          </p:cNvPr>
          <p:cNvSpPr/>
          <p:nvPr/>
        </p:nvSpPr>
        <p:spPr>
          <a:xfrm>
            <a:off x="8335656" y="-151001"/>
            <a:ext cx="227498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USB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817451-A81C-EC63-3F44-76E4CB62F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9728" y="4069080"/>
            <a:ext cx="4462271" cy="27889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29A154-CDDD-7E92-08C3-DEE50CD157E7}"/>
              </a:ext>
            </a:extLst>
          </p:cNvPr>
          <p:cNvSpPr txBox="1"/>
          <p:nvPr/>
        </p:nvSpPr>
        <p:spPr>
          <a:xfrm>
            <a:off x="2301240" y="50292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BUS DE DATOS DE DIFERENTES PERIFÉRICOS, ADEMÁS DE ALIMENTACIÓN QUE SE HA CONVERTIDO EN UN STANDAR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DC904C-5A29-8973-AE4F-B517DAC42902}"/>
              </a:ext>
            </a:extLst>
          </p:cNvPr>
          <p:cNvSpPr txBox="1"/>
          <p:nvPr/>
        </p:nvSpPr>
        <p:spPr>
          <a:xfrm>
            <a:off x="2348446" y="12801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HA IDO EVOLUCIONANDO A LO LARGO DEL TIEMPO TANTO EN FORMA, TAMAÑO Y PRESTACIONES</a:t>
            </a: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30987C2-C914-4FAB-1738-7D95A77CE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" y="1999582"/>
            <a:ext cx="5939028" cy="53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17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15459-00E9-68C6-7270-13A08971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76B406-68DD-2D69-F1C5-638B1AFBB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00A198-974A-10EB-2023-10ED9E710E02}"/>
              </a:ext>
            </a:extLst>
          </p:cNvPr>
          <p:cNvSpPr/>
          <p:nvPr/>
        </p:nvSpPr>
        <p:spPr>
          <a:xfrm>
            <a:off x="3955028" y="1997839"/>
            <a:ext cx="428194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PCMCIA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41FE56B-E5B2-0B8B-85BE-DA54FE5EB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15009" y="4528185"/>
            <a:ext cx="4076700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8AF8FFB-248A-D6EC-118C-827C8073C423}"/>
              </a:ext>
            </a:extLst>
          </p:cNvPr>
          <p:cNvSpPr txBox="1"/>
          <p:nvPr/>
        </p:nvSpPr>
        <p:spPr>
          <a:xfrm>
            <a:off x="533400" y="-80772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ASOCIADAS A DISPOSITIVOS PORTÁTILES DEBIDO AL AUGE DE LOS MISMOS. PRIORIZAN LA COMPATIBILIDAD ENTRE DISTINTOS DISPOSITIVOS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C973FC-6D6F-2D0D-5FD3-FE06436DFF1A}"/>
              </a:ext>
            </a:extLst>
          </p:cNvPr>
          <p:cNvSpPr txBox="1"/>
          <p:nvPr/>
        </p:nvSpPr>
        <p:spPr>
          <a:xfrm>
            <a:off x="-4023360" y="10515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CON EL TIEMPO HA SIDO SUSTITUIDA POR EL ESTÁNDAR DE LOS CONECTORES USB</a:t>
            </a:r>
          </a:p>
        </p:txBody>
      </p:sp>
    </p:spTree>
    <p:extLst>
      <p:ext uri="{BB962C8B-B14F-4D97-AF65-F5344CB8AC3E}">
        <p14:creationId xmlns:p14="http://schemas.microsoft.com/office/powerpoint/2010/main" val="301448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A74B-DED8-0F12-2CB3-E1EF634C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4A1B4C8-FC78-0C37-ADA6-A9A5547F1663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82C563-B45D-221E-CED0-C9E6AAC446C7}"/>
              </a:ext>
            </a:extLst>
          </p:cNvPr>
          <p:cNvSpPr/>
          <p:nvPr/>
        </p:nvSpPr>
        <p:spPr>
          <a:xfrm>
            <a:off x="7332175" y="-151001"/>
            <a:ext cx="428194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PCMCIA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B4C078-C972-FA5D-5DB2-442CC4362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0" y="2514077"/>
            <a:ext cx="10469880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662C32A-5874-BFAF-A984-25525A5BA1D0}"/>
              </a:ext>
            </a:extLst>
          </p:cNvPr>
          <p:cNvSpPr txBox="1"/>
          <p:nvPr/>
        </p:nvSpPr>
        <p:spPr>
          <a:xfrm>
            <a:off x="2301240" y="50292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ASOCIADAS A DISPOSITIVOS PORTÁTILES DEBIDO AL AUGE DE LOS MISMOS. PRIORIZAN LA COMPATIBILIDAD ENTRE DISTINTOS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5519F3-6AE4-2AFE-E95B-B0B442444597}"/>
              </a:ext>
            </a:extLst>
          </p:cNvPr>
          <p:cNvSpPr txBox="1"/>
          <p:nvPr/>
        </p:nvSpPr>
        <p:spPr>
          <a:xfrm>
            <a:off x="2348446" y="12801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CON EL TIEMPO HA SIDO SUSTITUIDA POR EL ESTÁNDAR DE LOS CONECTORES USB</a:t>
            </a:r>
          </a:p>
        </p:txBody>
      </p:sp>
    </p:spTree>
    <p:extLst>
      <p:ext uri="{BB962C8B-B14F-4D97-AF65-F5344CB8AC3E}">
        <p14:creationId xmlns:p14="http://schemas.microsoft.com/office/powerpoint/2010/main" val="1951408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929B6-18D9-C6A1-889E-EAA5601B8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D3392A1-B46D-498C-21AF-5DD6138E4A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00274C-8D4B-B6D1-E6B7-DF99315CA954}"/>
              </a:ext>
            </a:extLst>
          </p:cNvPr>
          <p:cNvSpPr/>
          <p:nvPr/>
        </p:nvSpPr>
        <p:spPr>
          <a:xfrm>
            <a:off x="5150067" y="1997839"/>
            <a:ext cx="189186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PCI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E920DF2-97BA-7189-274B-8AC02C4C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7106" y="4528185"/>
            <a:ext cx="2372505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D8568D4-B4E6-EA22-1289-1E0F7A8488F5}"/>
              </a:ext>
            </a:extLst>
          </p:cNvPr>
          <p:cNvSpPr txBox="1"/>
          <p:nvPr/>
        </p:nvSpPr>
        <p:spPr>
          <a:xfrm>
            <a:off x="533400" y="-80772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UN NUEVO ESTANDAR PARA CONECTAR DIFERENTES PERIFÉRICOS DIRECTAMENTE A LA PLACA BASE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F2E1C-3BE1-BB62-79B2-EED1470EF267}"/>
              </a:ext>
            </a:extLst>
          </p:cNvPr>
          <p:cNvSpPr txBox="1"/>
          <p:nvPr/>
        </p:nvSpPr>
        <p:spPr>
          <a:xfrm>
            <a:off x="-4023360" y="10515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SUSTITUYÓ A ISA Y VESA POR SER MÁS RÁPIDA Y DINÁMICA EN SU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191959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575D3-DFA5-CA4D-3B02-76648C825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766DC7E-4233-90BB-D27F-4E7FCB7F3380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9E0483-41E7-6E66-1DDF-7FCC029D3CB8}"/>
              </a:ext>
            </a:extLst>
          </p:cNvPr>
          <p:cNvSpPr/>
          <p:nvPr/>
        </p:nvSpPr>
        <p:spPr>
          <a:xfrm>
            <a:off x="8527214" y="-151001"/>
            <a:ext cx="189186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PCI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C19600-F1AE-4B86-1061-1E7F9A978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0" y="2514077"/>
            <a:ext cx="10469879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A3686E-320E-2792-F0FC-4EAE5848063B}"/>
              </a:ext>
            </a:extLst>
          </p:cNvPr>
          <p:cNvSpPr txBox="1"/>
          <p:nvPr/>
        </p:nvSpPr>
        <p:spPr>
          <a:xfrm>
            <a:off x="2301240" y="50292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UN NUEVO ESTANDAR PARA CONECTAR DIFERENTES PERIFÉRICOS DIRECTAMENTE A LA PLACA BASE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AC9686-CA82-0B34-3C4D-6E8FA36C45E0}"/>
              </a:ext>
            </a:extLst>
          </p:cNvPr>
          <p:cNvSpPr txBox="1"/>
          <p:nvPr/>
        </p:nvSpPr>
        <p:spPr>
          <a:xfrm>
            <a:off x="2348446" y="12801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SUSTITUYÓ A ISA Y VESA POR SER MÁS RÁPIDA Y DINÁMICA EN SU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2473092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7468-C11E-277B-751C-A1EFB94D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9FB11A-BC7F-BB3B-7CB9-3574E631A4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D2D640-7B98-B050-E8A9-F3709845E115}"/>
              </a:ext>
            </a:extLst>
          </p:cNvPr>
          <p:cNvSpPr/>
          <p:nvPr/>
        </p:nvSpPr>
        <p:spPr>
          <a:xfrm>
            <a:off x="4831870" y="1997839"/>
            <a:ext cx="2528257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AGP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02238E-C0BB-BAAB-1527-E2E91660B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4459" y="4528185"/>
            <a:ext cx="2717800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C50ED02-4B5E-C528-7B9A-9EB37675BDBB}"/>
              </a:ext>
            </a:extLst>
          </p:cNvPr>
          <p:cNvSpPr txBox="1"/>
          <p:nvPr/>
        </p:nvSpPr>
        <p:spPr>
          <a:xfrm>
            <a:off x="533400" y="-80772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PUERTO QUE PROPORCIONA UNA COMUNICACIÓN DIRECTA ENTRE EL ADAPTADOR DE GRÁFICOS Y LA MEMORIA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45E70CD-3BDA-D42D-E22E-90E35F9B2C72}"/>
              </a:ext>
            </a:extLst>
          </p:cNvPr>
          <p:cNvSpPr txBox="1"/>
          <p:nvPr/>
        </p:nvSpPr>
        <p:spPr>
          <a:xfrm>
            <a:off x="-4023360" y="1051560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PUSO SOLUCIÓN A LOS CUELLOS DE BOTELLA QUE SE PRODUCÍAN EN LAS TARJETAS QUE USABAN PCI</a:t>
            </a:r>
          </a:p>
        </p:txBody>
      </p:sp>
    </p:spTree>
    <p:extLst>
      <p:ext uri="{BB962C8B-B14F-4D97-AF65-F5344CB8AC3E}">
        <p14:creationId xmlns:p14="http://schemas.microsoft.com/office/powerpoint/2010/main" val="2842221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43C84-C2CB-A0A0-1591-1B7293EE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84B1832-3F9F-AB9C-90BD-3FBFBB4B1548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F2DEC9-87FC-EDEF-FF49-295FB9723BA2}"/>
              </a:ext>
            </a:extLst>
          </p:cNvPr>
          <p:cNvSpPr/>
          <p:nvPr/>
        </p:nvSpPr>
        <p:spPr>
          <a:xfrm>
            <a:off x="8209017" y="-151001"/>
            <a:ext cx="2528257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AGP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3FEEA-B540-7D93-F4E0-470144C4B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0" y="2514077"/>
            <a:ext cx="10469879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48A587-78BF-66FF-A975-223CA8E70DEB}"/>
              </a:ext>
            </a:extLst>
          </p:cNvPr>
          <p:cNvSpPr txBox="1"/>
          <p:nvPr/>
        </p:nvSpPr>
        <p:spPr>
          <a:xfrm>
            <a:off x="2301240" y="50292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PUERTO QUE PROPORCIONA UNA COMUNICACIÓN DIRECTA ENTRE EL ADAPTADOR DE GRÁFICOS Y LA MEMORIA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32DF-4DFB-FC10-C7AC-BDAA3EFB8B44}"/>
              </a:ext>
            </a:extLst>
          </p:cNvPr>
          <p:cNvSpPr txBox="1"/>
          <p:nvPr/>
        </p:nvSpPr>
        <p:spPr>
          <a:xfrm>
            <a:off x="2348446" y="1280160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PUSO SOLUCIÓN A LOS CUELLOS DE BOTELLA QUE SE PRODUCÍAN EN LAS TARJETAS QUE USABAN PCI</a:t>
            </a:r>
          </a:p>
        </p:txBody>
      </p:sp>
    </p:spTree>
    <p:extLst>
      <p:ext uri="{BB962C8B-B14F-4D97-AF65-F5344CB8AC3E}">
        <p14:creationId xmlns:p14="http://schemas.microsoft.com/office/powerpoint/2010/main" val="1296019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1DBB7-90F8-9A7F-624C-6085F1901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D80E225-DDBA-F4EF-F889-A7A1F11E43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7A6337-126F-65DB-0E14-18C626C13745}"/>
              </a:ext>
            </a:extLst>
          </p:cNvPr>
          <p:cNvSpPr/>
          <p:nvPr/>
        </p:nvSpPr>
        <p:spPr>
          <a:xfrm>
            <a:off x="3424436" y="1997839"/>
            <a:ext cx="534312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FIREWIRE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C21333-B77C-8458-A2A0-34CE7536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4459" y="4614850"/>
            <a:ext cx="2717800" cy="186502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090D6D0-9910-54F1-E985-B3C4AB7D8654}"/>
              </a:ext>
            </a:extLst>
          </p:cNvPr>
          <p:cNvSpPr txBox="1"/>
          <p:nvPr/>
        </p:nvSpPr>
        <p:spPr>
          <a:xfrm>
            <a:off x="533400" y="-8077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UNA CONEXIÓN DESTINADA A LA I/O DE DATOS EN SERIE A ALTAS VELOCIDADES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0B822B-D62C-3660-832F-03AC7B97C6D8}"/>
              </a:ext>
            </a:extLst>
          </p:cNvPr>
          <p:cNvSpPr txBox="1"/>
          <p:nvPr/>
        </p:nvSpPr>
        <p:spPr>
          <a:xfrm>
            <a:off x="-4023360" y="10515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SE HA VISTO SUPERADO POR USB 2.0 Y SUPERIORES Y POR THUNDERBOLT.</a:t>
            </a:r>
          </a:p>
        </p:txBody>
      </p:sp>
    </p:spTree>
    <p:extLst>
      <p:ext uri="{BB962C8B-B14F-4D97-AF65-F5344CB8AC3E}">
        <p14:creationId xmlns:p14="http://schemas.microsoft.com/office/powerpoint/2010/main" val="2748457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CE990-741F-7F75-4F41-0BC38F78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570D1D-0581-3DE5-B90E-15EED0844E30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CD5EA7A-1571-A0E2-B5F1-A696D43756FB}"/>
              </a:ext>
            </a:extLst>
          </p:cNvPr>
          <p:cNvSpPr/>
          <p:nvPr/>
        </p:nvSpPr>
        <p:spPr>
          <a:xfrm>
            <a:off x="6801583" y="-151001"/>
            <a:ext cx="534312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FIREWIRE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F7D865-79DC-7971-804A-B80A9AEF8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0" y="2514077"/>
            <a:ext cx="10469879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1A8434-52DF-504B-C97A-15EB1B833C04}"/>
              </a:ext>
            </a:extLst>
          </p:cNvPr>
          <p:cNvSpPr txBox="1"/>
          <p:nvPr/>
        </p:nvSpPr>
        <p:spPr>
          <a:xfrm>
            <a:off x="2301240" y="5029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UNA CONEXIÓN DESTINADA A LA I/O DE DATOS EN SERIE A ALTAS VELOCIDADES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143027-2F5B-C127-F6FB-54AAED1229A7}"/>
              </a:ext>
            </a:extLst>
          </p:cNvPr>
          <p:cNvSpPr txBox="1"/>
          <p:nvPr/>
        </p:nvSpPr>
        <p:spPr>
          <a:xfrm>
            <a:off x="2348446" y="12801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SE HA VISTO SUPERADO POR USB 2.0 Y SUPERIORES Y POR THUNDERBOLT.</a:t>
            </a:r>
          </a:p>
        </p:txBody>
      </p:sp>
    </p:spTree>
    <p:extLst>
      <p:ext uri="{BB962C8B-B14F-4D97-AF65-F5344CB8AC3E}">
        <p14:creationId xmlns:p14="http://schemas.microsoft.com/office/powerpoint/2010/main" val="65022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0E946-A998-1AB0-C513-99FE1416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4B26E5-A77C-FCBA-149B-78EAA03A7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6422BD-90A3-28B8-7C84-CACC56EDDC84}"/>
              </a:ext>
            </a:extLst>
          </p:cNvPr>
          <p:cNvSpPr/>
          <p:nvPr/>
        </p:nvSpPr>
        <p:spPr>
          <a:xfrm>
            <a:off x="3377144" y="1997839"/>
            <a:ext cx="543770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RANURAS</a:t>
            </a:r>
          </a:p>
          <a:p>
            <a:pPr algn="ctr"/>
            <a:r>
              <a:rPr lang="es-ES" sz="9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ISA</a:t>
            </a:r>
          </a:p>
        </p:txBody>
      </p:sp>
      <p:pic>
        <p:nvPicPr>
          <p:cNvPr id="2" name="Imagen 1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213F23B2-C165-BD5A-677E-8F2081BE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047" y="4528185"/>
            <a:ext cx="5000625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1ACA9E2-757C-5086-46FF-327CF5124C5B}"/>
              </a:ext>
            </a:extLst>
          </p:cNvPr>
          <p:cNvSpPr txBox="1"/>
          <p:nvPr/>
        </p:nvSpPr>
        <p:spPr>
          <a:xfrm>
            <a:off x="365760" y="-762000"/>
            <a:ext cx="36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Arquitectura de bus creada por </a:t>
            </a:r>
            <a:r>
              <a:rPr lang="es-ES" sz="1200" i="1" dirty="0" err="1">
                <a:latin typeface="Algerian" panose="04020705040A02060702" pitchFamily="82" charset="0"/>
              </a:rPr>
              <a:t>ibm</a:t>
            </a:r>
            <a:endParaRPr lang="es-ES" sz="1200" i="1" dirty="0">
              <a:latin typeface="Algerian" panose="04020705040A02060702" pitchFamily="8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BEA385-951D-CC97-0EEA-E55411553C0A}"/>
              </a:ext>
            </a:extLst>
          </p:cNvPr>
          <p:cNvSpPr txBox="1"/>
          <p:nvPr/>
        </p:nvSpPr>
        <p:spPr>
          <a:xfrm>
            <a:off x="-4023360" y="10515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Diseñadas para conectar ranuras de expansión</a:t>
            </a:r>
          </a:p>
        </p:txBody>
      </p:sp>
    </p:spTree>
    <p:extLst>
      <p:ext uri="{BB962C8B-B14F-4D97-AF65-F5344CB8AC3E}">
        <p14:creationId xmlns:p14="http://schemas.microsoft.com/office/powerpoint/2010/main" val="2932454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48A15-1677-0FFA-29C7-AF3A851C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50E66C-7C32-137F-64C7-C0B42D0518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C3F06A-B830-C473-8C64-478938F7C97B}"/>
              </a:ext>
            </a:extLst>
          </p:cNvPr>
          <p:cNvSpPr/>
          <p:nvPr/>
        </p:nvSpPr>
        <p:spPr>
          <a:xfrm>
            <a:off x="2534771" y="1997839"/>
            <a:ext cx="712246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PCI EXPRESS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2F9B824-BC25-41B2-66B9-A0F28FB5C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4459" y="4625302"/>
            <a:ext cx="2717800" cy="184411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5A5287B-5B2B-7444-36F8-5760F1C112DC}"/>
              </a:ext>
            </a:extLst>
          </p:cNvPr>
          <p:cNvSpPr txBox="1"/>
          <p:nvPr/>
        </p:nvSpPr>
        <p:spPr>
          <a:xfrm>
            <a:off x="533400" y="-8077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BUS TIPO SERIE DISEÑADO PARA SUSTITUIR A LOS ANTIGUOS PCI Y AGP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67FFA2-9B82-896F-D9C9-92B3D7F5142D}"/>
              </a:ext>
            </a:extLst>
          </p:cNvPr>
          <p:cNvSpPr txBox="1"/>
          <p:nvPr/>
        </p:nvSpPr>
        <p:spPr>
          <a:xfrm>
            <a:off x="-4023360" y="1051560"/>
            <a:ext cx="37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AUMENTAN MUCHÍSIMO LAS VELOCIDADES DE TRANSFERENCIA DEBIDO A QUE PUEDEN SUMAR VARIOS CARRILES DE DATOS ENTRE LA PLACA Y LAS TARJETAS CONECTADAS</a:t>
            </a:r>
          </a:p>
        </p:txBody>
      </p:sp>
    </p:spTree>
    <p:extLst>
      <p:ext uri="{BB962C8B-B14F-4D97-AF65-F5344CB8AC3E}">
        <p14:creationId xmlns:p14="http://schemas.microsoft.com/office/powerpoint/2010/main" val="327055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E166A-38E7-AD6E-722D-DDF23463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EE6C565-916F-8835-B4A6-57DF5F4A2064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95C830-E8EF-4BB4-B951-931C9BE7769B}"/>
              </a:ext>
            </a:extLst>
          </p:cNvPr>
          <p:cNvSpPr/>
          <p:nvPr/>
        </p:nvSpPr>
        <p:spPr>
          <a:xfrm>
            <a:off x="6837652" y="-151001"/>
            <a:ext cx="52709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PCI EXPRESS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5F1823-8E5B-E15B-D108-655F9274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0" y="2514077"/>
            <a:ext cx="10469880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3219FFE-E5A7-FF53-0EEB-DF59161490B7}"/>
              </a:ext>
            </a:extLst>
          </p:cNvPr>
          <p:cNvSpPr txBox="1"/>
          <p:nvPr/>
        </p:nvSpPr>
        <p:spPr>
          <a:xfrm>
            <a:off x="2301240" y="5029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BUS TIPO SERIE DISEÑADO PARA SUSTITUIR A LOS ANTIGUOS PCI Y AGP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F6131E-3A5B-95AA-D79E-3987A59E4521}"/>
              </a:ext>
            </a:extLst>
          </p:cNvPr>
          <p:cNvSpPr txBox="1"/>
          <p:nvPr/>
        </p:nvSpPr>
        <p:spPr>
          <a:xfrm>
            <a:off x="2348446" y="1280160"/>
            <a:ext cx="37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AUMENTAN MUCHÍSIMO LAS VELOCIDADES DE TRANSFERENCIA DEBIDO A QUE PUEDEN SUMAR VARIOS CARRILES DE DATOS ENTRE LA PLACA Y LAS TARJETAS CONECTADAS</a:t>
            </a:r>
          </a:p>
        </p:txBody>
      </p:sp>
    </p:spTree>
    <p:extLst>
      <p:ext uri="{BB962C8B-B14F-4D97-AF65-F5344CB8AC3E}">
        <p14:creationId xmlns:p14="http://schemas.microsoft.com/office/powerpoint/2010/main" val="520270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22F5-F4AB-A4F4-B657-9FF2F1FA4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8396D5F-E9C9-7896-465E-00EFEE6B6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E3B3B5-FD13-7097-23FE-075D34D4DEAA}"/>
              </a:ext>
            </a:extLst>
          </p:cNvPr>
          <p:cNvSpPr/>
          <p:nvPr/>
        </p:nvSpPr>
        <p:spPr>
          <a:xfrm>
            <a:off x="2150050" y="1997839"/>
            <a:ext cx="789190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THUNDERBOLT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92FE3D-7451-1F9F-CE36-300CDA582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4459" y="4528185"/>
            <a:ext cx="2717800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A75BAEA-1BD4-D49A-219A-31933135715C}"/>
              </a:ext>
            </a:extLst>
          </p:cNvPr>
          <p:cNvSpPr txBox="1"/>
          <p:nvPr/>
        </p:nvSpPr>
        <p:spPr>
          <a:xfrm>
            <a:off x="533400" y="-1051560"/>
            <a:ext cx="364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THUNDERBOLT COMBINA PCI EXPRESS Y DISPLAYPORT EN DOS SEÑALES SERIE, PROPORCIONANDO TAMBIÉN ENERGÍA A TRAVES DEL MISMO CABLE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86CCB5-26CD-147B-DD22-578B0CE03FC5}"/>
              </a:ext>
            </a:extLst>
          </p:cNvPr>
          <p:cNvSpPr txBox="1"/>
          <p:nvPr/>
        </p:nvSpPr>
        <p:spPr>
          <a:xfrm>
            <a:off x="-4023360" y="1051560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ORIGINALMENTE SE PENSÓ EN USAR FIBRA ÓPTICA PERO SE DESCUBRIÓ QUE ERA MÁS BARATO Y POSIBLE HACERLO CON CABLEADO DE COBRE</a:t>
            </a:r>
          </a:p>
        </p:txBody>
      </p:sp>
    </p:spTree>
    <p:extLst>
      <p:ext uri="{BB962C8B-B14F-4D97-AF65-F5344CB8AC3E}">
        <p14:creationId xmlns:p14="http://schemas.microsoft.com/office/powerpoint/2010/main" val="2075305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1D24F-B205-8EB6-9E80-59BCC446F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FAE2A9-AB73-9FA4-8589-EEE51EA95B11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54D12C-4FDF-1DC4-6EA8-0113E898CDAB}"/>
              </a:ext>
            </a:extLst>
          </p:cNvPr>
          <p:cNvSpPr/>
          <p:nvPr/>
        </p:nvSpPr>
        <p:spPr>
          <a:xfrm>
            <a:off x="6355145" y="0"/>
            <a:ext cx="58368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THUNDERBOLT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D72549-4FC0-96FF-C774-86224502B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0" y="2514077"/>
            <a:ext cx="10469879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FAB97F-C98D-87E0-C5AF-77321EAAAFC3}"/>
              </a:ext>
            </a:extLst>
          </p:cNvPr>
          <p:cNvSpPr txBox="1"/>
          <p:nvPr/>
        </p:nvSpPr>
        <p:spPr>
          <a:xfrm>
            <a:off x="2348446" y="277075"/>
            <a:ext cx="364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THUNDERBOLT COMBINA PCI EXPRESS Y DISPLAYPORT EN DOS SEÑALES SERIE, PROPORCIONANDO TAMBIÉN ENERGÍA A TRAVES DEL MISMO CABLE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EDE47E-D8BD-CB3D-34AA-C6D714165442}"/>
              </a:ext>
            </a:extLst>
          </p:cNvPr>
          <p:cNvSpPr txBox="1"/>
          <p:nvPr/>
        </p:nvSpPr>
        <p:spPr>
          <a:xfrm>
            <a:off x="2348446" y="1280160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ORIGINALMENTE SE PENSÓ EN USAR FIBRA ÓPTICA PERO SE DESCUBRIÓ QUE ERA MÁS BARATO Y POSIBLE HACERLO CON CABLEADO DE COBRE</a:t>
            </a:r>
          </a:p>
        </p:txBody>
      </p:sp>
    </p:spTree>
    <p:extLst>
      <p:ext uri="{BB962C8B-B14F-4D97-AF65-F5344CB8AC3E}">
        <p14:creationId xmlns:p14="http://schemas.microsoft.com/office/powerpoint/2010/main" val="1229867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5F35-175E-49F5-B82C-4649A055D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68DB53-6293-D649-7077-9169521B366A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061953-AC33-1D6D-74C4-F994902EFC51}"/>
              </a:ext>
            </a:extLst>
          </p:cNvPr>
          <p:cNvSpPr/>
          <p:nvPr/>
        </p:nvSpPr>
        <p:spPr>
          <a:xfrm>
            <a:off x="6754293" y="-151001"/>
            <a:ext cx="543770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RANURAS</a:t>
            </a:r>
          </a:p>
          <a:p>
            <a:pPr algn="ctr"/>
            <a:r>
              <a:rPr lang="es-ES" sz="9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ISA</a:t>
            </a:r>
          </a:p>
        </p:txBody>
      </p:sp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653EBDEB-3CEE-89E0-BBDC-4E1605FC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1" y="2514077"/>
            <a:ext cx="10469880" cy="42677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3EBABB-51D8-9C83-FCCB-FC2C3B34FE8A}"/>
              </a:ext>
            </a:extLst>
          </p:cNvPr>
          <p:cNvSpPr txBox="1"/>
          <p:nvPr/>
        </p:nvSpPr>
        <p:spPr>
          <a:xfrm>
            <a:off x="2301240" y="502920"/>
            <a:ext cx="36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Arquitectura de bus creada por </a:t>
            </a:r>
            <a:r>
              <a:rPr lang="es-ES" sz="1200" i="1" dirty="0" err="1">
                <a:latin typeface="Algerian" panose="04020705040A02060702" pitchFamily="82" charset="0"/>
              </a:rPr>
              <a:t>ibm</a:t>
            </a:r>
            <a:endParaRPr lang="es-ES" sz="1200" i="1" dirty="0">
              <a:latin typeface="Algerian" panose="04020705040A02060702" pitchFamily="8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48EBF0-0BE7-150B-3BB3-C9E5513EBDF4}"/>
              </a:ext>
            </a:extLst>
          </p:cNvPr>
          <p:cNvSpPr txBox="1"/>
          <p:nvPr/>
        </p:nvSpPr>
        <p:spPr>
          <a:xfrm>
            <a:off x="2348446" y="12801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Diseñadas para conectar ranuras de expansión</a:t>
            </a:r>
          </a:p>
        </p:txBody>
      </p:sp>
    </p:spTree>
    <p:extLst>
      <p:ext uri="{BB962C8B-B14F-4D97-AF65-F5344CB8AC3E}">
        <p14:creationId xmlns:p14="http://schemas.microsoft.com/office/powerpoint/2010/main" val="2863383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DB93-7F39-8FC5-5B42-F3E913FC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40661C-7BEA-D480-E4DC-E2713E7871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ADAEF54-A300-0D4C-6EB1-FB444132D58C}"/>
              </a:ext>
            </a:extLst>
          </p:cNvPr>
          <p:cNvSpPr/>
          <p:nvPr/>
        </p:nvSpPr>
        <p:spPr>
          <a:xfrm>
            <a:off x="3377144" y="1997839"/>
            <a:ext cx="543770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RANURAS</a:t>
            </a:r>
          </a:p>
          <a:p>
            <a:pPr algn="ctr"/>
            <a:r>
              <a:rPr lang="es-ES" sz="9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vesa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328ED4-C15D-7255-00A2-863B930FF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2859" y="4528185"/>
            <a:ext cx="4441000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84C34AE-0F17-54C4-80C6-40A8F9005075}"/>
              </a:ext>
            </a:extLst>
          </p:cNvPr>
          <p:cNvSpPr txBox="1"/>
          <p:nvPr/>
        </p:nvSpPr>
        <p:spPr>
          <a:xfrm>
            <a:off x="533400" y="-8077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COMPATIBLE CON ISA PERO MEJORA SU RESPUESTA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AD19EF-5D0B-A46C-2B21-5FABAC3B1589}"/>
              </a:ext>
            </a:extLst>
          </p:cNvPr>
          <p:cNvSpPr txBox="1"/>
          <p:nvPr/>
        </p:nvSpPr>
        <p:spPr>
          <a:xfrm>
            <a:off x="-4023360" y="10515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PERMITE CONECTAR UNA TARJETA GRÁFICA DE ESE ESTANDAR AL MICROPROCESADOR</a:t>
            </a:r>
          </a:p>
        </p:txBody>
      </p:sp>
    </p:spTree>
    <p:extLst>
      <p:ext uri="{BB962C8B-B14F-4D97-AF65-F5344CB8AC3E}">
        <p14:creationId xmlns:p14="http://schemas.microsoft.com/office/powerpoint/2010/main" val="3050859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259E1-6208-F423-3932-9169330F2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4CEC90-6BBC-6A61-9A7C-4A5EF514809F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4DF73F-936F-E4D1-E7C9-886581F6A896}"/>
              </a:ext>
            </a:extLst>
          </p:cNvPr>
          <p:cNvSpPr/>
          <p:nvPr/>
        </p:nvSpPr>
        <p:spPr>
          <a:xfrm>
            <a:off x="6754293" y="-151001"/>
            <a:ext cx="543770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RANURAS</a:t>
            </a:r>
          </a:p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VESA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AB7C8-246C-1E12-4706-DB632A7F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1" y="2514077"/>
            <a:ext cx="10363200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BA46CC-BE5A-AF81-4B2D-07913BB3C522}"/>
              </a:ext>
            </a:extLst>
          </p:cNvPr>
          <p:cNvSpPr txBox="1"/>
          <p:nvPr/>
        </p:nvSpPr>
        <p:spPr>
          <a:xfrm>
            <a:off x="2301240" y="5029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COMPATIBLE CON ISA PERO MEJORA SU RESPUESTA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E81EC3-6448-AF24-8424-781EF40AFC12}"/>
              </a:ext>
            </a:extLst>
          </p:cNvPr>
          <p:cNvSpPr txBox="1"/>
          <p:nvPr/>
        </p:nvSpPr>
        <p:spPr>
          <a:xfrm>
            <a:off x="2348446" y="12801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PERMITE CONECTAR UNA TARJETA GRÁFICA DE ESE ESTANDAR AL MICROPROCESADOR</a:t>
            </a:r>
          </a:p>
        </p:txBody>
      </p:sp>
    </p:spTree>
    <p:extLst>
      <p:ext uri="{BB962C8B-B14F-4D97-AF65-F5344CB8AC3E}">
        <p14:creationId xmlns:p14="http://schemas.microsoft.com/office/powerpoint/2010/main" val="3556771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09824-1304-4331-9CBF-AEAA1DD8F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0767741-E71D-71E4-1CE3-1E84744917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D13A28-E084-3B68-BDD8-FA87B5C26373}"/>
              </a:ext>
            </a:extLst>
          </p:cNvPr>
          <p:cNvSpPr/>
          <p:nvPr/>
        </p:nvSpPr>
        <p:spPr>
          <a:xfrm>
            <a:off x="2008983" y="1513225"/>
            <a:ext cx="817403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RANURAS</a:t>
            </a:r>
          </a:p>
          <a:p>
            <a:pPr algn="ctr"/>
            <a:r>
              <a:rPr lang="es-ES" sz="9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Y CONECTORES</a:t>
            </a:r>
          </a:p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IDE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55F6BDC-2C0C-716E-B808-0A3A97470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4459" y="4528185"/>
            <a:ext cx="2717800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F012EFE-D792-819C-5AB3-97A6B3748C26}"/>
              </a:ext>
            </a:extLst>
          </p:cNvPr>
          <p:cNvSpPr txBox="1"/>
          <p:nvPr/>
        </p:nvSpPr>
        <p:spPr>
          <a:xfrm>
            <a:off x="533400" y="-8077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ESTA INTERFAZ PERMITE CONECTAR DOS DISPOSITIVOS POR BUS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3BEF3A-6F2F-D525-32B4-491B39D471D8}"/>
              </a:ext>
            </a:extLst>
          </p:cNvPr>
          <p:cNvSpPr txBox="1"/>
          <p:nvPr/>
        </p:nvSpPr>
        <p:spPr>
          <a:xfrm>
            <a:off x="-4023360" y="1051560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SE UTILIZABA PARA CONECTAR HDD, CD Y DISQUETERAS, A VECES COMO MAESTRO Y OTRAS COMO ESCLAVOS</a:t>
            </a:r>
          </a:p>
        </p:txBody>
      </p:sp>
    </p:spTree>
    <p:extLst>
      <p:ext uri="{BB962C8B-B14F-4D97-AF65-F5344CB8AC3E}">
        <p14:creationId xmlns:p14="http://schemas.microsoft.com/office/powerpoint/2010/main" val="883283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DE19C-2C72-5CB7-F4E3-03F08B14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0CC3C3-0CB7-5E52-18CC-C1CA1FAF450C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A8AB7-0F3D-2625-7CD4-D48D0EF10F53}"/>
              </a:ext>
            </a:extLst>
          </p:cNvPr>
          <p:cNvSpPr/>
          <p:nvPr/>
        </p:nvSpPr>
        <p:spPr>
          <a:xfrm>
            <a:off x="6716622" y="-151001"/>
            <a:ext cx="5513048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RANURAS</a:t>
            </a:r>
          </a:p>
          <a:p>
            <a:pPr algn="ctr"/>
            <a:r>
              <a:rPr lang="es-E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Y CONECTORES</a:t>
            </a:r>
          </a:p>
          <a:p>
            <a:pPr algn="ctr"/>
            <a:r>
              <a:rPr lang="es-E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IDE</a:t>
            </a:r>
            <a:endParaRPr lang="es-E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E11AA8-90D7-77CF-F0EF-5F5B483B4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0" y="2514077"/>
            <a:ext cx="10469880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98A1FD-4597-B7A6-97AA-634E8541A26F}"/>
              </a:ext>
            </a:extLst>
          </p:cNvPr>
          <p:cNvSpPr txBox="1"/>
          <p:nvPr/>
        </p:nvSpPr>
        <p:spPr>
          <a:xfrm>
            <a:off x="2301240" y="5029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ESTA INTERFAZ PERMITE CONECTAR DOS DISPOSITIVOS POR BUS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BE869A-597C-1715-654D-F98903145BC0}"/>
              </a:ext>
            </a:extLst>
          </p:cNvPr>
          <p:cNvSpPr txBox="1"/>
          <p:nvPr/>
        </p:nvSpPr>
        <p:spPr>
          <a:xfrm>
            <a:off x="2348446" y="1280160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SE UTILIZABA PARA CONECTAR HDD, CD Y DISQUETERAS, A VECES COMO MAESTRO Y OTRAS COMO ESCLAVOS</a:t>
            </a:r>
          </a:p>
        </p:txBody>
      </p:sp>
    </p:spTree>
    <p:extLst>
      <p:ext uri="{BB962C8B-B14F-4D97-AF65-F5344CB8AC3E}">
        <p14:creationId xmlns:p14="http://schemas.microsoft.com/office/powerpoint/2010/main" val="1980323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49203-5062-841F-2F48-27DF9BC58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E46DEA1-4D31-476D-F05D-716A12A725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1262B4-B2DB-2A03-474A-A095CB909243}"/>
              </a:ext>
            </a:extLst>
          </p:cNvPr>
          <p:cNvSpPr/>
          <p:nvPr/>
        </p:nvSpPr>
        <p:spPr>
          <a:xfrm>
            <a:off x="2675833" y="2690336"/>
            <a:ext cx="684033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SERIAL ATA</a:t>
            </a:r>
            <a:endParaRPr lang="es-ES" sz="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9CE643-042B-A7CC-ACF3-E6FFF16E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9115" y="4528185"/>
            <a:ext cx="1868487" cy="2038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B79AAA-439D-CD9B-E13E-A526BE00009B}"/>
              </a:ext>
            </a:extLst>
          </p:cNvPr>
          <p:cNvSpPr txBox="1"/>
          <p:nvPr/>
        </p:nvSpPr>
        <p:spPr>
          <a:xfrm>
            <a:off x="533400" y="-8077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REEMPLAZA Y MEJORA EL RENDIMIENTO DE LOS CONECTORES IDE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8DBAC1-B19C-2A55-B996-16D9383E76DC}"/>
              </a:ext>
            </a:extLst>
          </p:cNvPr>
          <p:cNvSpPr txBox="1"/>
          <p:nvPr/>
        </p:nvSpPr>
        <p:spPr>
          <a:xfrm>
            <a:off x="-4023360" y="10515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PROPORCIONA MAYORES VELOCIDADES, MEJOR APROVECHAMIENTO Y CONEXIÓN AL INSTANTE</a:t>
            </a:r>
          </a:p>
        </p:txBody>
      </p:sp>
      <p:pic>
        <p:nvPicPr>
          <p:cNvPr id="8" name="Imagen 7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238A6491-B0FD-7931-8706-3804CD8D8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51" y="-7204055"/>
            <a:ext cx="5018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2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F92C2-94F8-E730-801D-1DE6C4973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F5CB28-6F6C-2900-C264-53BEA027D2F6}"/>
              </a:ext>
            </a:extLst>
          </p:cNvPr>
          <p:cNvSpPr/>
          <p:nvPr/>
        </p:nvSpPr>
        <p:spPr>
          <a:xfrm>
            <a:off x="-1046988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BC90E1-D098-7323-7D73-219835C2C622}"/>
              </a:ext>
            </a:extLst>
          </p:cNvPr>
          <p:cNvSpPr/>
          <p:nvPr/>
        </p:nvSpPr>
        <p:spPr>
          <a:xfrm>
            <a:off x="7405114" y="-151001"/>
            <a:ext cx="4136069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SERIAL</a:t>
            </a:r>
          </a:p>
          <a:p>
            <a:pPr algn="ctr"/>
            <a:r>
              <a:rPr lang="es-ES" sz="9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E3930C-3BEA-E8E3-8D65-73210A8C8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2120" y="2514077"/>
            <a:ext cx="3981929" cy="43439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E90144-BB53-5F23-A34B-8AAFDCD3BC6F}"/>
              </a:ext>
            </a:extLst>
          </p:cNvPr>
          <p:cNvSpPr txBox="1"/>
          <p:nvPr/>
        </p:nvSpPr>
        <p:spPr>
          <a:xfrm>
            <a:off x="2301240" y="502920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REEMPLAZA Y MEJORA EL RENDIMIENTO DE LOS CONECTORES IDE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72F8CC-E5E5-59AA-1B37-D12B4D3FA31D}"/>
              </a:ext>
            </a:extLst>
          </p:cNvPr>
          <p:cNvSpPr txBox="1"/>
          <p:nvPr/>
        </p:nvSpPr>
        <p:spPr>
          <a:xfrm>
            <a:off x="2348446" y="1280160"/>
            <a:ext cx="377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lgerian" panose="04020705040A02060702" pitchFamily="82" charset="0"/>
              </a:rPr>
              <a:t>PROPORCIONA MAYORES VELOCIDADES, MEJOR APROVECHAMIENTO Y CONEXIÓN AL INSTANTE</a:t>
            </a:r>
          </a:p>
        </p:txBody>
      </p:sp>
      <p:pic>
        <p:nvPicPr>
          <p:cNvPr id="2" name="Imagen 1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232B036A-3205-6CD4-8DDB-EBB165EE1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14" y="2599375"/>
            <a:ext cx="4777221" cy="42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628</Words>
  <Application>Microsoft Office PowerPoint</Application>
  <PresentationFormat>Panorámica</PresentationFormat>
  <Paragraphs>77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Algerian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Sainz Sainz</dc:creator>
  <cp:lastModifiedBy>Alejandro Sainz Sainz</cp:lastModifiedBy>
  <cp:revision>2</cp:revision>
  <dcterms:created xsi:type="dcterms:W3CDTF">2024-11-11T17:53:37Z</dcterms:created>
  <dcterms:modified xsi:type="dcterms:W3CDTF">2024-11-13T18:18:29Z</dcterms:modified>
</cp:coreProperties>
</file>