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58" r:id="rId6"/>
    <p:sldId id="261" r:id="rId7"/>
    <p:sldId id="262" r:id="rId8"/>
    <p:sldId id="263" r:id="rId9"/>
    <p:sldId id="264"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2A52B558-12C3-4B77-B0CF-EAF0A51C28E5}">
          <p14:sldIdLst>
            <p14:sldId id="256"/>
            <p14:sldId id="260"/>
            <p14:sldId id="257"/>
            <p14:sldId id="259"/>
            <p14:sldId id="258"/>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A921CC2-5CD0-429E-91AC-60789A6BBA99}" type="datetimeFigureOut">
              <a:rPr lang="es-GT" smtClean="0"/>
              <a:t>12/04/2018</a:t>
            </a:fld>
            <a:endParaRPr lang="es-G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G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C4F8A7F-F875-4E52-A945-504985655A7C}" type="slidenum">
              <a:rPr lang="es-GT" smtClean="0"/>
              <a:t>‹Nº›</a:t>
            </a:fld>
            <a:endParaRPr lang="es-G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65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921CC2-5CD0-429E-91AC-60789A6BBA99}"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112405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921CC2-5CD0-429E-91AC-60789A6BBA99}"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264088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921CC2-5CD0-429E-91AC-60789A6BBA99}"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1832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A921CC2-5CD0-429E-91AC-60789A6BBA99}" type="datetimeFigureOut">
              <a:rPr lang="es-GT" smtClean="0"/>
              <a:t>12/04/2018</a:t>
            </a:fld>
            <a:endParaRPr lang="es-G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G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C4F8A7F-F875-4E52-A945-504985655A7C}" type="slidenum">
              <a:rPr lang="es-GT" smtClean="0"/>
              <a:t>‹Nº›</a:t>
            </a:fld>
            <a:endParaRPr lang="es-G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21301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A921CC2-5CD0-429E-91AC-60789A6BBA99}"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112642831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A921CC2-5CD0-429E-91AC-60789A6BBA99}"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1375352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A921CC2-5CD0-429E-91AC-60789A6BBA99}"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356703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21CC2-5CD0-429E-91AC-60789A6BBA99}"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260909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3A921CC2-5CD0-429E-91AC-60789A6BBA99}" type="datetimeFigureOut">
              <a:rPr lang="es-GT" smtClean="0"/>
              <a:t>12/04/2018</a:t>
            </a:fld>
            <a:endParaRPr lang="es-GT"/>
          </a:p>
        </p:txBody>
      </p:sp>
      <p:sp>
        <p:nvSpPr>
          <p:cNvPr id="6" name="Footer Placeholder 5"/>
          <p:cNvSpPr>
            <a:spLocks noGrp="1"/>
          </p:cNvSpPr>
          <p:nvPr>
            <p:ph type="ftr" sz="quarter" idx="11"/>
          </p:nvPr>
        </p:nvSpPr>
        <p:spPr>
          <a:xfrm>
            <a:off x="2103620" y="6375679"/>
            <a:ext cx="3482179" cy="345796"/>
          </a:xfrm>
        </p:spPr>
        <p:txBody>
          <a:bodyPr/>
          <a:lstStyle/>
          <a:p>
            <a:endParaRPr lang="es-GT"/>
          </a:p>
        </p:txBody>
      </p:sp>
      <p:sp>
        <p:nvSpPr>
          <p:cNvPr id="7" name="Slide Number Placeholder 6"/>
          <p:cNvSpPr>
            <a:spLocks noGrp="1"/>
          </p:cNvSpPr>
          <p:nvPr>
            <p:ph type="sldNum" sz="quarter" idx="12"/>
          </p:nvPr>
        </p:nvSpPr>
        <p:spPr>
          <a:xfrm>
            <a:off x="5691014" y="6375679"/>
            <a:ext cx="1232456" cy="345796"/>
          </a:xfrm>
        </p:spPr>
        <p:txBody>
          <a:bodyPr/>
          <a:lstStyle/>
          <a:p>
            <a:fld id="{AC4F8A7F-F875-4E52-A945-504985655A7C}" type="slidenum">
              <a:rPr lang="es-GT" smtClean="0"/>
              <a:t>‹Nº›</a:t>
            </a:fld>
            <a:endParaRPr lang="es-G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141973"/>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3A921CC2-5CD0-429E-91AC-60789A6BBA99}" type="datetimeFigureOut">
              <a:rPr lang="es-GT" smtClean="0"/>
              <a:t>12/04/2018</a:t>
            </a:fld>
            <a:endParaRPr lang="es-GT"/>
          </a:p>
        </p:txBody>
      </p:sp>
      <p:sp>
        <p:nvSpPr>
          <p:cNvPr id="6" name="Footer Placeholder 5"/>
          <p:cNvSpPr>
            <a:spLocks noGrp="1"/>
          </p:cNvSpPr>
          <p:nvPr>
            <p:ph type="ftr" sz="quarter" idx="11"/>
          </p:nvPr>
        </p:nvSpPr>
        <p:spPr>
          <a:xfrm>
            <a:off x="2103621" y="6375679"/>
            <a:ext cx="3482178" cy="345796"/>
          </a:xfrm>
        </p:spPr>
        <p:txBody>
          <a:bodyPr/>
          <a:lstStyle/>
          <a:p>
            <a:endParaRPr lang="es-GT"/>
          </a:p>
        </p:txBody>
      </p:sp>
      <p:sp>
        <p:nvSpPr>
          <p:cNvPr id="7" name="Slide Number Placeholder 6"/>
          <p:cNvSpPr>
            <a:spLocks noGrp="1"/>
          </p:cNvSpPr>
          <p:nvPr>
            <p:ph type="sldNum" sz="quarter" idx="12"/>
          </p:nvPr>
        </p:nvSpPr>
        <p:spPr>
          <a:xfrm>
            <a:off x="5687568" y="6375679"/>
            <a:ext cx="1234440" cy="345796"/>
          </a:xfrm>
        </p:spPr>
        <p:txBody>
          <a:bodyPr/>
          <a:lstStyle/>
          <a:p>
            <a:fld id="{AC4F8A7F-F875-4E52-A945-504985655A7C}" type="slidenum">
              <a:rPr lang="es-GT" smtClean="0"/>
              <a:t>‹Nº›</a:t>
            </a:fld>
            <a:endParaRPr lang="es-GT"/>
          </a:p>
        </p:txBody>
      </p:sp>
    </p:spTree>
    <p:extLst>
      <p:ext uri="{BB962C8B-B14F-4D97-AF65-F5344CB8AC3E}">
        <p14:creationId xmlns:p14="http://schemas.microsoft.com/office/powerpoint/2010/main" val="332461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A921CC2-5CD0-429E-91AC-60789A6BBA99}" type="datetimeFigureOut">
              <a:rPr lang="es-GT" smtClean="0"/>
              <a:t>12/04/2018</a:t>
            </a:fld>
            <a:endParaRPr lang="es-G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G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C4F8A7F-F875-4E52-A945-504985655A7C}" type="slidenum">
              <a:rPr lang="es-GT" smtClean="0"/>
              <a:t>‹Nº›</a:t>
            </a:fld>
            <a:endParaRPr lang="es-G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154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olidDmnd">
          <a:fgClr>
            <a:srgbClr val="002060"/>
          </a:fgClr>
          <a:bgClr>
            <a:schemeClr val="accent1"/>
          </a:bgClr>
        </a:patt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215045" y="5816357"/>
            <a:ext cx="8045373" cy="742279"/>
          </a:xfrm>
        </p:spPr>
        <p:txBody>
          <a:bodyPr>
            <a:noAutofit/>
          </a:bodyPr>
          <a:lstStyle/>
          <a:p>
            <a:r>
              <a:rPr lang="es-GT" sz="3000" cap="none" spc="0" dirty="0" smtClean="0">
                <a:ln w="6600">
                  <a:solidFill>
                    <a:schemeClr val="bg1"/>
                  </a:solidFill>
                  <a:prstDash val="solid"/>
                </a:ln>
                <a:solidFill>
                  <a:srgbClr val="FF0000"/>
                </a:solidFill>
                <a:effectLst>
                  <a:glow rad="101600">
                    <a:schemeClr val="accent3">
                      <a:satMod val="175000"/>
                      <a:alpha val="40000"/>
                    </a:schemeClr>
                  </a:glow>
                  <a:outerShdw dist="38100" dir="2700000" algn="tl" rotWithShape="0">
                    <a:schemeClr val="accent2"/>
                  </a:outerShdw>
                </a:effectLst>
              </a:rPr>
              <a:t>Guatemala, Villa Nueva</a:t>
            </a:r>
          </a:p>
          <a:p>
            <a:r>
              <a:rPr lang="es-GT" sz="3000" cap="none" spc="0" dirty="0" smtClean="0">
                <a:ln w="6600">
                  <a:solidFill>
                    <a:schemeClr val="bg1"/>
                  </a:solidFill>
                  <a:prstDash val="solid"/>
                </a:ln>
                <a:solidFill>
                  <a:srgbClr val="FF0000"/>
                </a:solidFill>
                <a:effectLst>
                  <a:glow rad="101600">
                    <a:schemeClr val="accent3">
                      <a:satMod val="175000"/>
                      <a:alpha val="40000"/>
                    </a:schemeClr>
                  </a:glow>
                  <a:outerShdw dist="38100" dir="2700000" algn="tl" rotWithShape="0">
                    <a:schemeClr val="accent2"/>
                  </a:outerShdw>
                </a:effectLst>
              </a:rPr>
              <a:t>12 de abril 2018</a:t>
            </a:r>
            <a:endParaRPr lang="es-GT" sz="3000" cap="none" spc="0" dirty="0">
              <a:ln w="6600">
                <a:solidFill>
                  <a:schemeClr val="bg1"/>
                </a:solidFill>
                <a:prstDash val="solid"/>
              </a:ln>
              <a:solidFill>
                <a:srgbClr val="FF0000"/>
              </a:solidFill>
              <a:effectLst>
                <a:glow rad="101600">
                  <a:schemeClr val="accent3">
                    <a:satMod val="175000"/>
                    <a:alpha val="40000"/>
                  </a:schemeClr>
                </a:glow>
                <a:outerShdw dist="38100" dir="2700000" algn="tl" rotWithShape="0">
                  <a:schemeClr val="accent2"/>
                </a:outerShdw>
              </a:effectLst>
            </a:endParaRPr>
          </a:p>
        </p:txBody>
      </p:sp>
      <p:pic>
        <p:nvPicPr>
          <p:cNvPr id="5" name="Imagen 4"/>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1200"/>
                    </a14:imgEffect>
                    <a14:imgEffect>
                      <a14:saturation sat="0"/>
                    </a14:imgEffect>
                    <a14:imgEffect>
                      <a14:brightnessContrast bright="-20000"/>
                    </a14:imgEffect>
                  </a14:imgLayer>
                </a14:imgProps>
              </a:ext>
            </a:extLst>
          </a:blip>
          <a:stretch>
            <a:fillRect/>
          </a:stretch>
        </p:blipFill>
        <p:spPr>
          <a:xfrm>
            <a:off x="3807912" y="1728592"/>
            <a:ext cx="4734837" cy="2367419"/>
          </a:xfrm>
          <a:prstGeom prst="rect">
            <a:avLst/>
          </a:prstGeom>
          <a:effectLst>
            <a:glow rad="127000">
              <a:schemeClr val="tx2">
                <a:lumMod val="25000"/>
                <a:lumOff val="75000"/>
              </a:schemeClr>
            </a:glow>
            <a:outerShdw blurRad="50800" dist="50800" dir="5400000" algn="ctr" rotWithShape="0">
              <a:schemeClr val="bg1">
                <a:lumMod val="50000"/>
              </a:schemeClr>
            </a:outerShdw>
            <a:reflection blurRad="6350" stA="50000" endA="300" endPos="55500" dist="50800" dir="5400000" sy="-100000" algn="bl" rotWithShape="0"/>
            <a:softEdge rad="31750"/>
          </a:effectLst>
        </p:spPr>
      </p:pic>
    </p:spTree>
    <p:extLst>
      <p:ext uri="{BB962C8B-B14F-4D97-AF65-F5344CB8AC3E}">
        <p14:creationId xmlns:p14="http://schemas.microsoft.com/office/powerpoint/2010/main" val="1748798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0000">
              <a:schemeClr val="accent1">
                <a:lumMod val="60000"/>
                <a:lumOff val="40000"/>
              </a:schemeClr>
            </a:gs>
            <a:gs pos="26000">
              <a:schemeClr val="accent3">
                <a:lumMod val="60000"/>
                <a:lumOff val="40000"/>
              </a:schemeClr>
            </a:gs>
            <a:gs pos="73000">
              <a:schemeClr val="accent3">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pic>
        <p:nvPicPr>
          <p:cNvPr id="6146" name="Picture 2" descr="https://xik.gt/images/webimages/orange-id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843" y="0"/>
            <a:ext cx="6857991" cy="6858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pPr algn="ctr"/>
            <a:r>
              <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rPr>
              <a:t>DESARROLLO</a:t>
            </a:r>
            <a:r>
              <a:rPr lang="es-GT" sz="5000" b="1" dirty="0">
                <a:solidFill>
                  <a:schemeClr val="accent5"/>
                </a:solidFill>
                <a:effectLst>
                  <a:outerShdw blurRad="38100" dist="38100" dir="2700000" algn="tl">
                    <a:srgbClr val="000000">
                      <a:alpha val="43137"/>
                    </a:srgbClr>
                  </a:outerShdw>
                </a:effectLst>
                <a:latin typeface="Algerian" panose="04020705040A02060702" pitchFamily="82" charset="0"/>
              </a:rPr>
              <a:t> </a:t>
            </a:r>
            <a:r>
              <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rPr>
              <a:t>DE</a:t>
            </a:r>
            <a:r>
              <a:rPr lang="es-GT" sz="5000" b="1" dirty="0">
                <a:solidFill>
                  <a:schemeClr val="accent5"/>
                </a:solidFill>
                <a:effectLst>
                  <a:outerShdw blurRad="38100" dist="38100" dir="2700000" algn="tl">
                    <a:srgbClr val="000000">
                      <a:alpha val="43137"/>
                    </a:srgbClr>
                  </a:outerShdw>
                </a:effectLst>
                <a:latin typeface="Algerian" panose="04020705040A02060702" pitchFamily="82" charset="0"/>
              </a:rPr>
              <a:t> </a:t>
            </a:r>
            <a:r>
              <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rPr>
              <a:t>SOFTWARE</a:t>
            </a:r>
            <a:endPar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endParaRPr>
          </a:p>
        </p:txBody>
      </p:sp>
      <p:sp>
        <p:nvSpPr>
          <p:cNvPr id="3" name="Marcador de contenido 2"/>
          <p:cNvSpPr>
            <a:spLocks noGrp="1"/>
          </p:cNvSpPr>
          <p:nvPr>
            <p:ph idx="1"/>
          </p:nvPr>
        </p:nvSpPr>
        <p:spPr/>
        <p:txBody>
          <a:bodyPr>
            <a:normAutofit/>
          </a:bodyPr>
          <a:lstStyle/>
          <a:p>
            <a:pPr marL="0" indent="0" algn="ctr">
              <a:buNone/>
            </a:pPr>
            <a:r>
              <a:rPr lang="es-GT" sz="3000" b="1" dirty="0">
                <a:solidFill>
                  <a:schemeClr val="tx1"/>
                </a:solidFill>
                <a:latin typeface="Andalus" panose="02020603050405020304" pitchFamily="18" charset="-78"/>
                <a:cs typeface="Andalus" panose="02020603050405020304" pitchFamily="18" charset="-78"/>
              </a:rPr>
              <a:t>Creamos la herramienta de software que su organización necesita para crecer. Desarrollamos software a la medida de sus necesidades manejando múltiples lenguajes de programación y con una arquitectura de </a:t>
            </a:r>
            <a:r>
              <a:rPr lang="es-GT" sz="3000" b="1" dirty="0" smtClean="0">
                <a:solidFill>
                  <a:schemeClr val="tx1"/>
                </a:solidFill>
                <a:latin typeface="Andalus" panose="02020603050405020304" pitchFamily="18" charset="-78"/>
                <a:cs typeface="Andalus" panose="02020603050405020304" pitchFamily="18" charset="-78"/>
              </a:rPr>
              <a:t>micro servicios.</a:t>
            </a:r>
            <a:r>
              <a:rPr lang="es-GT" sz="3000" b="1" dirty="0">
                <a:solidFill>
                  <a:schemeClr val="tx1"/>
                </a:solidFill>
                <a:latin typeface="Andalus" panose="02020603050405020304" pitchFamily="18" charset="-78"/>
                <a:cs typeface="Andalus" panose="02020603050405020304" pitchFamily="18" charset="-78"/>
              </a:rPr>
              <a:t> </a:t>
            </a:r>
            <a:endParaRPr lang="es-GT" sz="3000"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0136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526" y="382385"/>
            <a:ext cx="10876548" cy="1492132"/>
          </a:xfrm>
        </p:spPr>
        <p:txBody>
          <a:bodyPr>
            <a:normAutofit/>
          </a:bodyPr>
          <a:lstStyle/>
          <a:p>
            <a:pPr algn="ctr"/>
            <a:r>
              <a:rPr lang="es-GT" sz="3000" b="1"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rPr>
              <a:t>Le brindamos el servicio de desarrollo para:</a:t>
            </a:r>
            <a:endParaRPr lang="es-GT" sz="3000" b="1"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4" name="Llamada de nube 3"/>
          <p:cNvSpPr/>
          <p:nvPr/>
        </p:nvSpPr>
        <p:spPr>
          <a:xfrm>
            <a:off x="962526" y="2285998"/>
            <a:ext cx="4972659" cy="3593591"/>
          </a:xfrm>
          <a:prstGeom prst="cloudCallout">
            <a:avLst>
              <a:gd name="adj1" fmla="val -31479"/>
              <a:gd name="adj2" fmla="val 74999"/>
            </a:avLst>
          </a:prstGeom>
          <a:gradFill>
            <a:gsLst>
              <a:gs pos="0">
                <a:schemeClr val="bg1">
                  <a:lumMod val="75000"/>
                </a:schemeClr>
              </a:gs>
              <a:gs pos="50000">
                <a:schemeClr val="tx2">
                  <a:lumMod val="25000"/>
                  <a:lumOff val="75000"/>
                </a:schemeClr>
              </a:gs>
              <a:gs pos="26000">
                <a:schemeClr val="bg2">
                  <a:lumMod val="90000"/>
                </a:schemeClr>
              </a:gs>
              <a:gs pos="73000">
                <a:schemeClr val="bg2">
                  <a:lumMod val="90000"/>
                </a:schemeClr>
              </a:gs>
              <a:gs pos="100000">
                <a:schemeClr val="bg1">
                  <a:lumMod val="75000"/>
                </a:schemeClr>
              </a:gs>
            </a:gsLst>
            <a:lin ang="5400000" scaled="1"/>
          </a:gradFill>
          <a:ln>
            <a:solidFill>
              <a:srgbClr val="FFC0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GT" sz="3000" b="1" dirty="0">
                <a:solidFill>
                  <a:schemeClr val="tx2">
                    <a:lumMod val="75000"/>
                    <a:lumOff val="25000"/>
                  </a:schemeClr>
                </a:solidFill>
                <a:effectLst>
                  <a:outerShdw blurRad="38100" dist="38100" dir="2700000" algn="tl">
                    <a:srgbClr val="000000">
                      <a:alpha val="43137"/>
                    </a:srgbClr>
                  </a:outerShdw>
                </a:effectLst>
              </a:rPr>
              <a:t>Aplicaciones web con responsive design</a:t>
            </a:r>
          </a:p>
        </p:txBody>
      </p:sp>
      <p:sp>
        <p:nvSpPr>
          <p:cNvPr id="5" name="Llamada de nube 4"/>
          <p:cNvSpPr/>
          <p:nvPr/>
        </p:nvSpPr>
        <p:spPr>
          <a:xfrm flipH="1">
            <a:off x="6994358" y="2285998"/>
            <a:ext cx="4844716" cy="3593591"/>
          </a:xfrm>
          <a:prstGeom prst="cloudCallout">
            <a:avLst>
              <a:gd name="adj1" fmla="val -30436"/>
              <a:gd name="adj2" fmla="val 74107"/>
            </a:avLst>
          </a:prstGeom>
          <a:gradFill>
            <a:gsLst>
              <a:gs pos="0">
                <a:schemeClr val="bg1">
                  <a:lumMod val="75000"/>
                </a:schemeClr>
              </a:gs>
              <a:gs pos="50000">
                <a:schemeClr val="tx2">
                  <a:lumMod val="25000"/>
                  <a:lumOff val="75000"/>
                </a:schemeClr>
              </a:gs>
              <a:gs pos="26000">
                <a:schemeClr val="bg2">
                  <a:lumMod val="90000"/>
                </a:schemeClr>
              </a:gs>
              <a:gs pos="73000">
                <a:schemeClr val="bg2">
                  <a:lumMod val="90000"/>
                </a:schemeClr>
              </a:gs>
              <a:gs pos="100000">
                <a:schemeClr val="bg1">
                  <a:lumMod val="75000"/>
                </a:schemeClr>
              </a:gs>
            </a:gsLst>
            <a:lin ang="5400000" scaled="1"/>
          </a:gradFill>
          <a:ln>
            <a:solidFill>
              <a:srgbClr val="FFC00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GT" sz="3000" b="1" dirty="0">
                <a:solidFill>
                  <a:schemeClr val="tx2">
                    <a:lumMod val="75000"/>
                    <a:lumOff val="25000"/>
                  </a:schemeClr>
                </a:solidFill>
                <a:effectLst>
                  <a:outerShdw blurRad="38100" dist="38100" dir="2700000" algn="tl">
                    <a:srgbClr val="000000">
                      <a:alpha val="43137"/>
                    </a:srgbClr>
                  </a:outerShdw>
                </a:effectLst>
              </a:rPr>
              <a:t>Aplicaciones móviles</a:t>
            </a:r>
          </a:p>
        </p:txBody>
      </p:sp>
    </p:spTree>
    <p:extLst>
      <p:ext uri="{BB962C8B-B14F-4D97-AF65-F5344CB8AC3E}">
        <p14:creationId xmlns:p14="http://schemas.microsoft.com/office/powerpoint/2010/main" val="4257195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0000">
              <a:schemeClr val="accent1">
                <a:lumMod val="60000"/>
                <a:lumOff val="40000"/>
              </a:schemeClr>
            </a:gs>
            <a:gs pos="26000">
              <a:schemeClr val="accent3">
                <a:lumMod val="60000"/>
                <a:lumOff val="40000"/>
              </a:schemeClr>
            </a:gs>
            <a:gs pos="73000">
              <a:schemeClr val="accent3">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5000" b="1" u="sng" cap="none" dirty="0" err="1" smtClean="0">
                <a:solidFill>
                  <a:schemeClr val="accent5"/>
                </a:solidFill>
                <a:effectLst>
                  <a:outerShdw blurRad="38100" dist="38100" dir="2700000" algn="tl">
                    <a:srgbClr val="000000">
                      <a:alpha val="43137"/>
                    </a:srgbClr>
                  </a:outerShdw>
                </a:effectLst>
                <a:latin typeface="Algerian" panose="04020705040A02060702" pitchFamily="82" charset="0"/>
              </a:rPr>
              <a:t>Contacto</a:t>
            </a:r>
            <a:endParaRPr lang="es-GT" sz="5000" b="1" u="sng" cap="none" dirty="0">
              <a:solidFill>
                <a:schemeClr val="accent5"/>
              </a:solidFill>
              <a:effectLst>
                <a:outerShdw blurRad="38100" dist="38100" dir="2700000" algn="tl">
                  <a:srgbClr val="000000">
                    <a:alpha val="43137"/>
                  </a:srgbClr>
                </a:outerShdw>
              </a:effectLst>
              <a:latin typeface="Algerian" panose="04020705040A02060702" pitchFamily="82" charset="0"/>
            </a:endParaRPr>
          </a:p>
        </p:txBody>
      </p:sp>
      <p:sp>
        <p:nvSpPr>
          <p:cNvPr id="3" name="Marcador de contenido 2"/>
          <p:cNvSpPr>
            <a:spLocks noGrp="1"/>
          </p:cNvSpPr>
          <p:nvPr>
            <p:ph idx="1"/>
          </p:nvPr>
        </p:nvSpPr>
        <p:spPr>
          <a:xfrm>
            <a:off x="1304650" y="2674486"/>
            <a:ext cx="10178322" cy="3593591"/>
          </a:xfrm>
        </p:spPr>
        <p:txBody>
          <a:bodyPr/>
          <a:lstStyle/>
          <a:p>
            <a:pPr marL="0" indent="0">
              <a:buNone/>
            </a:pPr>
            <a:r>
              <a:rPr lang="en-US" dirty="0" smtClean="0"/>
              <a:t>		</a:t>
            </a:r>
            <a:r>
              <a:rPr lang="en-US" b="1" dirty="0" smtClean="0">
                <a:solidFill>
                  <a:srgbClr val="0070C0"/>
                </a:solidFill>
                <a:effectLst>
                  <a:outerShdw blurRad="38100" dist="38100" dir="2700000" algn="tl">
                    <a:srgbClr val="000000">
                      <a:alpha val="43137"/>
                    </a:srgbClr>
                  </a:outerShdw>
                </a:effectLst>
              </a:rPr>
              <a:t>(+502) 2364-1576</a:t>
            </a:r>
          </a:p>
          <a:p>
            <a:pPr marL="0" indent="0">
              <a:buNone/>
            </a:pPr>
            <a:r>
              <a:rPr lang="en-US" b="1" dirty="0" smtClean="0">
                <a:solidFill>
                  <a:srgbClr val="0070C0"/>
                </a:solidFill>
                <a:effectLst>
                  <a:outerShdw blurRad="38100" dist="38100" dir="2700000" algn="tl">
                    <a:srgbClr val="000000">
                      <a:alpha val="43137"/>
                    </a:srgbClr>
                  </a:outerShdw>
                </a:effectLst>
              </a:rPr>
              <a:t>		(+502) 2364-1616</a:t>
            </a:r>
          </a:p>
          <a:p>
            <a:pPr algn="r"/>
            <a:r>
              <a:rPr lang="es-GT" b="1" dirty="0" smtClean="0">
                <a:solidFill>
                  <a:srgbClr val="0070C0"/>
                </a:solidFill>
                <a:effectLst>
                  <a:outerShdw blurRad="38100" dist="38100" dir="2700000" algn="tl">
                    <a:srgbClr val="000000">
                      <a:alpha val="43137"/>
                    </a:srgbClr>
                  </a:outerShdw>
                </a:effectLst>
              </a:rPr>
              <a:t>18 Av. </a:t>
            </a:r>
            <a:r>
              <a:rPr lang="es-GT" b="1" dirty="0">
                <a:solidFill>
                  <a:srgbClr val="0070C0"/>
                </a:solidFill>
                <a:effectLst>
                  <a:outerShdw blurRad="38100" dist="38100" dir="2700000" algn="tl">
                    <a:srgbClr val="000000">
                      <a:alpha val="43137"/>
                    </a:srgbClr>
                  </a:outerShdw>
                </a:effectLst>
              </a:rPr>
              <a:t>4-24 z 16</a:t>
            </a:r>
          </a:p>
          <a:p>
            <a:pPr algn="r"/>
            <a:r>
              <a:rPr lang="es-GT" b="1" dirty="0">
                <a:solidFill>
                  <a:srgbClr val="0070C0"/>
                </a:solidFill>
                <a:effectLst>
                  <a:outerShdw blurRad="38100" dist="38100" dir="2700000" algn="tl">
                    <a:srgbClr val="000000">
                      <a:alpha val="43137"/>
                    </a:srgbClr>
                  </a:outerShdw>
                </a:effectLst>
              </a:rPr>
              <a:t>Guatemala City</a:t>
            </a:r>
          </a:p>
          <a:p>
            <a:pPr marL="0" indent="0">
              <a:buNone/>
            </a:pPr>
            <a:endParaRPr lang="en-US" b="1" dirty="0">
              <a:solidFill>
                <a:srgbClr val="0070C0"/>
              </a:solidFill>
              <a:effectLst>
                <a:outerShdw blurRad="38100" dist="38100" dir="2700000" algn="tl">
                  <a:srgbClr val="000000">
                    <a:alpha val="43137"/>
                  </a:srgbClr>
                </a:outerShdw>
              </a:effectLst>
            </a:endParaRPr>
          </a:p>
          <a:p>
            <a:pPr marL="0" indent="0">
              <a:buNone/>
            </a:pPr>
            <a:endParaRPr lang="en-US" b="1" dirty="0" smtClean="0">
              <a:solidFill>
                <a:srgbClr val="0070C0"/>
              </a:solidFill>
              <a:effectLst>
                <a:outerShdw blurRad="38100" dist="38100" dir="2700000" algn="tl">
                  <a:srgbClr val="000000">
                    <a:alpha val="43137"/>
                  </a:srgbClr>
                </a:outerShdw>
              </a:effectLst>
            </a:endParaRPr>
          </a:p>
          <a:p>
            <a:pPr marL="0" indent="0">
              <a:buNone/>
            </a:pPr>
            <a:r>
              <a:rPr lang="es-GT" b="1" dirty="0" smtClean="0">
                <a:solidFill>
                  <a:srgbClr val="0070C0"/>
                </a:solidFill>
                <a:effectLst>
                  <a:outerShdw blurRad="38100" dist="38100" dir="2700000" algn="tl">
                    <a:srgbClr val="000000">
                      <a:alpha val="43137"/>
                    </a:srgbClr>
                  </a:outerShdw>
                </a:effectLst>
              </a:rPr>
              <a:t>		contact@xik.gt</a:t>
            </a:r>
            <a:endParaRPr lang="es-GT" b="1" dirty="0">
              <a:solidFill>
                <a:srgbClr val="0070C0"/>
              </a:solidFill>
              <a:effectLst>
                <a:outerShdw blurRad="38100" dist="38100" dir="2700000" algn="tl">
                  <a:srgbClr val="000000">
                    <a:alpha val="43137"/>
                  </a:srgbClr>
                </a:outerShdw>
              </a:effectLst>
            </a:endParaRPr>
          </a:p>
        </p:txBody>
      </p:sp>
      <p:pic>
        <p:nvPicPr>
          <p:cNvPr id="7172" name="Picture 4" descr="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55" y="2663859"/>
            <a:ext cx="1202764" cy="120276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7175" name="Picture 7" descr="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55" y="4734590"/>
            <a:ext cx="1202764" cy="120276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7179" name="Picture 11" desc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513" y="3265241"/>
            <a:ext cx="1213389" cy="121339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0531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0000">
              <a:schemeClr val="tx2">
                <a:lumMod val="50000"/>
                <a:lumOff val="50000"/>
              </a:schemeClr>
            </a:gs>
            <a:gs pos="26000">
              <a:schemeClr val="bg2">
                <a:lumMod val="90000"/>
              </a:schemeClr>
            </a:gs>
            <a:gs pos="73000">
              <a:schemeClr val="accent2">
                <a:lumMod val="20000"/>
                <a:lumOff val="80000"/>
              </a:schemeClr>
            </a:gs>
            <a:gs pos="10000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b">
            <a:normAutofit/>
          </a:bodyPr>
          <a:lstStyle/>
          <a:p>
            <a:pPr algn="ctr"/>
            <a:r>
              <a:rPr lang="en-US" sz="5000" b="1" u="sng" dirty="0" smtClean="0">
                <a:solidFill>
                  <a:schemeClr val="accent5"/>
                </a:solidFill>
                <a:effectLst>
                  <a:outerShdw blurRad="38100" dist="38100" dir="2700000" algn="tl">
                    <a:srgbClr val="000000">
                      <a:alpha val="43137"/>
                    </a:srgbClr>
                  </a:outerShdw>
                </a:effectLst>
                <a:latin typeface="Algerian" panose="04020705040A02060702" pitchFamily="82" charset="0"/>
              </a:rPr>
              <a:t>Visión</a:t>
            </a:r>
            <a:endPar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endParaRPr>
          </a:p>
        </p:txBody>
      </p:sp>
      <p:sp>
        <p:nvSpPr>
          <p:cNvPr id="3" name="Marcador de contenido 2"/>
          <p:cNvSpPr>
            <a:spLocks noGrp="1"/>
          </p:cNvSpPr>
          <p:nvPr>
            <p:ph idx="1"/>
          </p:nvPr>
        </p:nvSpPr>
        <p:spPr>
          <a:xfrm>
            <a:off x="1251678" y="2695074"/>
            <a:ext cx="10178322" cy="2302203"/>
          </a:xfrm>
        </p:spPr>
        <p:txBody>
          <a:bodyPr anchor="b">
            <a:normAutofit/>
          </a:bodyPr>
          <a:lstStyle/>
          <a:p>
            <a:pPr marL="0" indent="0" algn="ctr">
              <a:buNone/>
            </a:pPr>
            <a:r>
              <a:rPr lang="es-GT" sz="4000" b="1" dirty="0">
                <a:solidFill>
                  <a:schemeClr val="tx2">
                    <a:lumMod val="75000"/>
                    <a:lumOff val="25000"/>
                  </a:schemeClr>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Somos la referencia latinoamericana en la implementación de métodos ágiles para el desarrollo de proyectos.</a:t>
            </a:r>
            <a:endParaRPr lang="es-GT" sz="4000" b="1" dirty="0">
              <a:solidFill>
                <a:schemeClr val="tx2">
                  <a:lumMod val="75000"/>
                  <a:lumOff val="25000"/>
                </a:schemeClr>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99542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40000"/>
                <a:lumOff val="60000"/>
              </a:schemeClr>
            </a:gs>
            <a:gs pos="50000">
              <a:schemeClr val="tx2">
                <a:lumMod val="50000"/>
                <a:lumOff val="50000"/>
              </a:schemeClr>
            </a:gs>
            <a:gs pos="26000">
              <a:schemeClr val="accent4">
                <a:lumMod val="20000"/>
                <a:lumOff val="80000"/>
              </a:schemeClr>
            </a:gs>
            <a:gs pos="73000">
              <a:schemeClr val="accent3">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b"/>
          <a:lstStyle/>
          <a:p>
            <a:pPr algn="ctr"/>
            <a:r>
              <a:rPr lang="es-GT" b="1" u="sng" dirty="0" smtClean="0">
                <a:solidFill>
                  <a:schemeClr val="accent5"/>
                </a:solidFill>
                <a:effectLst>
                  <a:outerShdw blurRad="38100" dist="38100" dir="2700000" algn="tl">
                    <a:srgbClr val="000000">
                      <a:alpha val="43137"/>
                    </a:srgbClr>
                  </a:outerShdw>
                </a:effectLst>
                <a:latin typeface="Algerian" panose="04020705040A02060702" pitchFamily="82" charset="0"/>
              </a:rPr>
              <a:t>Misi</a:t>
            </a:r>
            <a:r>
              <a:rPr lang="en-US" b="1" u="sng" dirty="0" smtClean="0">
                <a:solidFill>
                  <a:schemeClr val="accent5"/>
                </a:solidFill>
                <a:effectLst>
                  <a:outerShdw blurRad="38100" dist="38100" dir="2700000" algn="tl">
                    <a:srgbClr val="000000">
                      <a:alpha val="43137"/>
                    </a:srgbClr>
                  </a:outerShdw>
                </a:effectLst>
                <a:latin typeface="Algerian" panose="04020705040A02060702" pitchFamily="82" charset="0"/>
              </a:rPr>
              <a:t>ón</a:t>
            </a:r>
            <a:endParaRPr lang="es-GT" b="1" u="sng" dirty="0">
              <a:solidFill>
                <a:schemeClr val="accent5"/>
              </a:solidFill>
              <a:effectLst>
                <a:outerShdw blurRad="38100" dist="38100" dir="2700000" algn="tl">
                  <a:srgbClr val="000000">
                    <a:alpha val="43137"/>
                  </a:srgbClr>
                </a:outerShdw>
              </a:effectLst>
              <a:latin typeface="Algerian" panose="04020705040A02060702" pitchFamily="82" charset="0"/>
            </a:endParaRPr>
          </a:p>
        </p:txBody>
      </p:sp>
      <p:sp>
        <p:nvSpPr>
          <p:cNvPr id="3" name="Marcador de contenido 2"/>
          <p:cNvSpPr>
            <a:spLocks noGrp="1"/>
          </p:cNvSpPr>
          <p:nvPr>
            <p:ph idx="1"/>
          </p:nvPr>
        </p:nvSpPr>
        <p:spPr>
          <a:xfrm>
            <a:off x="1251678" y="2502569"/>
            <a:ext cx="10178322" cy="3104308"/>
          </a:xfrm>
        </p:spPr>
        <p:txBody>
          <a:bodyPr anchor="b">
            <a:normAutofit/>
          </a:bodyPr>
          <a:lstStyle/>
          <a:p>
            <a:pPr marL="0" indent="0" algn="ctr">
              <a:buNone/>
            </a:pPr>
            <a:r>
              <a:rPr lang="es-GT" sz="4000" b="1" dirty="0">
                <a:solidFill>
                  <a:schemeClr val="tx2">
                    <a:lumMod val="75000"/>
                    <a:lumOff val="25000"/>
                  </a:schemeClr>
                </a:solidFill>
                <a:effectLst>
                  <a:outerShdw blurRad="38100" dist="38100" dir="2700000" algn="tl">
                    <a:srgbClr val="000000">
                      <a:alpha val="43137"/>
                    </a:srgbClr>
                  </a:outerShdw>
                </a:effectLst>
                <a:latin typeface="Andalus" panose="02020603050405020304" pitchFamily="18" charset="-78"/>
                <a:ea typeface="Adobe Fangsong Std R" panose="02020400000000000000" pitchFamily="18" charset="-128"/>
                <a:cs typeface="Andalus" panose="02020603050405020304" pitchFamily="18" charset="-78"/>
              </a:rPr>
              <a:t>Somos la referencia de calidad e innovación en la administración del ciclo de vida de proyectos complejos, mejorando la competitividad de las empresas Guatemaltecas.</a:t>
            </a:r>
            <a:endParaRPr lang="es-GT" sz="4000" b="1" dirty="0">
              <a:solidFill>
                <a:schemeClr val="tx2">
                  <a:lumMod val="75000"/>
                  <a:lumOff val="25000"/>
                </a:schemeClr>
              </a:solidFill>
              <a:effectLst>
                <a:outerShdw blurRad="38100" dist="38100" dir="2700000" algn="tl">
                  <a:srgbClr val="000000">
                    <a:alpha val="43137"/>
                  </a:srgbClr>
                </a:outerShdw>
              </a:effectLst>
              <a:latin typeface="Andalus" panose="02020603050405020304" pitchFamily="18" charset="-78"/>
              <a:ea typeface="Adobe Fangsong Std R" panose="02020400000000000000" pitchFamily="18" charset="-128"/>
              <a:cs typeface="Andalus" panose="02020603050405020304" pitchFamily="18" charset="-78"/>
            </a:endParaRPr>
          </a:p>
        </p:txBody>
      </p:sp>
    </p:spTree>
    <p:extLst>
      <p:ext uri="{BB962C8B-B14F-4D97-AF65-F5344CB8AC3E}">
        <p14:creationId xmlns:p14="http://schemas.microsoft.com/office/powerpoint/2010/main" val="1007275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bg1"/>
            </a:gs>
            <a:gs pos="26000">
              <a:schemeClr val="accent1"/>
            </a:gs>
            <a:gs pos="73000">
              <a:schemeClr val="accent1"/>
            </a:gs>
            <a:gs pos="100000">
              <a:schemeClr val="tx2"/>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noFill/>
        </p:spPr>
        <p:txBody>
          <a:bodyPr>
            <a:normAutofit/>
          </a:bodyPr>
          <a:lstStyle/>
          <a:p>
            <a:pPr marL="0" indent="0" algn="ctr">
              <a:buNone/>
            </a:pPr>
            <a:r>
              <a:rPr lang="en-US" sz="10000" b="1" i="1" u="sng" dirty="0" smtClean="0">
                <a:solidFill>
                  <a:srgbClr val="92D050"/>
                </a:solidFill>
                <a:effectLst>
                  <a:outerShdw blurRad="38100" dist="38100" dir="2700000" algn="tl">
                    <a:srgbClr val="000000">
                      <a:alpha val="43137"/>
                    </a:srgbClr>
                  </a:outerShdw>
                </a:effectLst>
                <a:latin typeface="Algerian" panose="04020705040A02060702" pitchFamily="82" charset="0"/>
              </a:rPr>
              <a:t>SERVICIOS</a:t>
            </a:r>
            <a:endParaRPr lang="es-GT" sz="10000" b="1" i="1" u="sng" dirty="0">
              <a:solidFill>
                <a:srgbClr val="92D05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96005551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0000">
              <a:schemeClr val="accent1">
                <a:lumMod val="60000"/>
                <a:lumOff val="40000"/>
              </a:schemeClr>
            </a:gs>
            <a:gs pos="26000">
              <a:schemeClr val="accent3">
                <a:lumMod val="60000"/>
                <a:lumOff val="40000"/>
              </a:schemeClr>
            </a:gs>
            <a:gs pos="73000">
              <a:schemeClr val="accent3">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pic>
        <p:nvPicPr>
          <p:cNvPr id="3074" name="Picture 2" descr="https://xik.gt/images/webimages/orange-sc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096" y="146789"/>
            <a:ext cx="6931408" cy="671121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chor="ctr">
            <a:normAutofit/>
          </a:bodyPr>
          <a:lstStyle/>
          <a:p>
            <a:pPr algn="ctr"/>
            <a:r>
              <a:rPr lang="es-GT" sz="5000" b="1" u="sng" dirty="0" smtClean="0">
                <a:solidFill>
                  <a:schemeClr val="accent5"/>
                </a:solidFill>
                <a:effectLst>
                  <a:outerShdw blurRad="38100" dist="38100" dir="2700000" algn="tl">
                    <a:srgbClr val="000000">
                      <a:alpha val="43137"/>
                    </a:srgbClr>
                  </a:outerShdw>
                </a:effectLst>
                <a:latin typeface="Algerian" panose="04020705040A02060702" pitchFamily="82" charset="0"/>
              </a:rPr>
              <a:t>SCRUM</a:t>
            </a:r>
            <a:endParaRPr lang="es-GT" sz="5000" u="sng" dirty="0"/>
          </a:p>
        </p:txBody>
      </p:sp>
      <p:sp>
        <p:nvSpPr>
          <p:cNvPr id="3" name="Marcador de contenido 2"/>
          <p:cNvSpPr>
            <a:spLocks noGrp="1"/>
          </p:cNvSpPr>
          <p:nvPr>
            <p:ph idx="1"/>
          </p:nvPr>
        </p:nvSpPr>
        <p:spPr>
          <a:xfrm>
            <a:off x="898358" y="1874516"/>
            <a:ext cx="11004884" cy="4798999"/>
          </a:xfrm>
        </p:spPr>
        <p:txBody>
          <a:bodyPr anchor="ctr">
            <a:noAutofit/>
          </a:bodyPr>
          <a:lstStyle/>
          <a:p>
            <a:pPr marL="0" indent="0" algn="ctr">
              <a:buNone/>
            </a:pPr>
            <a:r>
              <a:rPr lang="es-GT" sz="3000" b="1" dirty="0">
                <a:solidFill>
                  <a:schemeClr val="tx1">
                    <a:lumMod val="85000"/>
                    <a:lumOff val="15000"/>
                  </a:schemeClr>
                </a:solidFill>
                <a:latin typeface="Andalus" panose="02020603050405020304" pitchFamily="18" charset="-78"/>
                <a:cs typeface="Andalus" panose="02020603050405020304" pitchFamily="18" charset="-78"/>
              </a:rPr>
              <a:t>E</a:t>
            </a:r>
            <a:r>
              <a:rPr lang="es-GT" sz="3000" b="1" dirty="0" smtClean="0">
                <a:solidFill>
                  <a:schemeClr val="tx1">
                    <a:lumMod val="85000"/>
                    <a:lumOff val="15000"/>
                  </a:schemeClr>
                </a:solidFill>
                <a:latin typeface="Andalus" panose="02020603050405020304" pitchFamily="18" charset="-78"/>
                <a:cs typeface="Andalus" panose="02020603050405020304" pitchFamily="18" charset="-78"/>
              </a:rPr>
              <a:t>s </a:t>
            </a:r>
            <a:r>
              <a:rPr lang="es-GT" sz="3000" b="1" dirty="0">
                <a:solidFill>
                  <a:schemeClr val="tx1">
                    <a:lumMod val="85000"/>
                    <a:lumOff val="15000"/>
                  </a:schemeClr>
                </a:solidFill>
                <a:latin typeface="Andalus" panose="02020603050405020304" pitchFamily="18" charset="-78"/>
                <a:cs typeface="Andalus" panose="02020603050405020304" pitchFamily="18" charset="-78"/>
              </a:rPr>
              <a:t>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endParaRPr lang="es-GT" sz="3000" b="1" dirty="0">
              <a:solidFill>
                <a:schemeClr val="tx1">
                  <a:lumMod val="85000"/>
                  <a:lumOff val="1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5118423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382385"/>
            <a:ext cx="10972800" cy="1492132"/>
          </a:xfrm>
        </p:spPr>
        <p:txBody>
          <a:bodyPr anchor="ctr">
            <a:normAutofit/>
          </a:bodyPr>
          <a:lstStyle/>
          <a:p>
            <a:pPr algn="ctr"/>
            <a:r>
              <a:rPr lang="es-GT" sz="3000" b="1" dirty="0">
                <a:solidFill>
                  <a:schemeClr val="accent4">
                    <a:lumMod val="75000"/>
                  </a:schemeClr>
                </a:solidFill>
                <a:latin typeface="Algerian" panose="04020705040A02060702" pitchFamily="82" charset="0"/>
              </a:rPr>
              <a:t>Entre los servicios que prestamos se encuentran:</a:t>
            </a:r>
            <a:endParaRPr lang="es-GT" sz="3000" b="1" dirty="0">
              <a:solidFill>
                <a:schemeClr val="accent4">
                  <a:lumMod val="75000"/>
                </a:schemeClr>
              </a:solidFill>
              <a:latin typeface="Algerian" panose="04020705040A02060702" pitchFamily="82" charset="0"/>
            </a:endParaRPr>
          </a:p>
        </p:txBody>
      </p:sp>
      <p:sp>
        <p:nvSpPr>
          <p:cNvPr id="4" name="Cinta perforada 3"/>
          <p:cNvSpPr/>
          <p:nvPr/>
        </p:nvSpPr>
        <p:spPr>
          <a:xfrm>
            <a:off x="914400" y="2021305"/>
            <a:ext cx="3304673" cy="2679032"/>
          </a:xfrm>
          <a:prstGeom prst="flowChartPunchedTape">
            <a:avLst/>
          </a:prstGeom>
          <a:gradFill>
            <a:gsLst>
              <a:gs pos="0">
                <a:schemeClr val="accent3">
                  <a:lumMod val="60000"/>
                  <a:lumOff val="40000"/>
                </a:schemeClr>
              </a:gs>
              <a:gs pos="50000">
                <a:schemeClr val="tx2">
                  <a:lumMod val="50000"/>
                  <a:lumOff val="50000"/>
                </a:schemeClr>
              </a:gs>
              <a:gs pos="100000">
                <a:schemeClr val="accent3">
                  <a:lumMod val="60000"/>
                  <a:lumOff val="40000"/>
                </a:schemeClr>
              </a:gs>
            </a:gsLs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GT" sz="2500" b="1" dirty="0">
                <a:solidFill>
                  <a:srgbClr val="FF0000"/>
                </a:solidFill>
                <a:effectLst>
                  <a:outerShdw blurRad="38100" dist="38100" dir="2700000" algn="tl">
                    <a:srgbClr val="000000">
                      <a:alpha val="43137"/>
                    </a:srgbClr>
                  </a:outerShdw>
                </a:effectLst>
              </a:rPr>
              <a:t>Servicio de </a:t>
            </a:r>
            <a:r>
              <a:rPr lang="es-GT" sz="2500" b="1" dirty="0" smtClean="0">
                <a:solidFill>
                  <a:srgbClr val="FF0000"/>
                </a:solidFill>
                <a:effectLst>
                  <a:outerShdw blurRad="38100" dist="38100" dir="2700000" algn="tl">
                    <a:srgbClr val="000000">
                      <a:alpha val="43137"/>
                    </a:srgbClr>
                  </a:outerShdw>
                </a:effectLst>
              </a:rPr>
              <a:t>Scrum </a:t>
            </a:r>
            <a:r>
              <a:rPr lang="es-GT" sz="2500" b="1" dirty="0">
                <a:solidFill>
                  <a:srgbClr val="FF0000"/>
                </a:solidFill>
                <a:effectLst>
                  <a:outerShdw blurRad="38100" dist="38100" dir="2700000" algn="tl">
                    <a:srgbClr val="000000">
                      <a:alpha val="43137"/>
                    </a:srgbClr>
                  </a:outerShdw>
                </a:effectLst>
              </a:rPr>
              <a:t>Master</a:t>
            </a:r>
          </a:p>
        </p:txBody>
      </p:sp>
      <p:sp>
        <p:nvSpPr>
          <p:cNvPr id="6" name="Cinta perforada 5"/>
          <p:cNvSpPr/>
          <p:nvPr/>
        </p:nvSpPr>
        <p:spPr>
          <a:xfrm>
            <a:off x="4684293" y="4211052"/>
            <a:ext cx="3304673" cy="2646948"/>
          </a:xfrm>
          <a:prstGeom prst="flowChartPunchedTape">
            <a:avLst/>
          </a:prstGeom>
          <a:gradFill>
            <a:gsLst>
              <a:gs pos="0">
                <a:schemeClr val="accent3">
                  <a:lumMod val="60000"/>
                  <a:lumOff val="40000"/>
                </a:schemeClr>
              </a:gs>
              <a:gs pos="50000">
                <a:schemeClr val="tx2">
                  <a:lumMod val="50000"/>
                  <a:lumOff val="50000"/>
                </a:schemeClr>
              </a:gs>
              <a:gs pos="100000">
                <a:schemeClr val="accent3">
                  <a:lumMod val="60000"/>
                  <a:lumOff val="40000"/>
                </a:schemeClr>
              </a:gs>
            </a:gsLs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GT" sz="2500" b="1" dirty="0">
                <a:solidFill>
                  <a:srgbClr val="FF0000"/>
                </a:solidFill>
                <a:effectLst>
                  <a:outerShdw blurRad="38100" dist="38100" dir="2700000" algn="tl">
                    <a:srgbClr val="000000">
                      <a:alpha val="43137"/>
                    </a:srgbClr>
                  </a:outerShdw>
                </a:effectLst>
              </a:rPr>
              <a:t>Talleres de Scrum</a:t>
            </a:r>
          </a:p>
        </p:txBody>
      </p:sp>
      <p:sp>
        <p:nvSpPr>
          <p:cNvPr id="7" name="Cinta perforada 6"/>
          <p:cNvSpPr/>
          <p:nvPr/>
        </p:nvSpPr>
        <p:spPr>
          <a:xfrm>
            <a:off x="8454186" y="2021305"/>
            <a:ext cx="3304674" cy="2658978"/>
          </a:xfrm>
          <a:prstGeom prst="flowChartPunchedTape">
            <a:avLst/>
          </a:prstGeom>
          <a:gradFill>
            <a:gsLst>
              <a:gs pos="0">
                <a:schemeClr val="accent3">
                  <a:lumMod val="60000"/>
                  <a:lumOff val="40000"/>
                </a:schemeClr>
              </a:gs>
              <a:gs pos="50000">
                <a:schemeClr val="tx2">
                  <a:lumMod val="50000"/>
                  <a:lumOff val="50000"/>
                </a:schemeClr>
              </a:gs>
              <a:gs pos="100000">
                <a:schemeClr val="accent3">
                  <a:lumMod val="60000"/>
                  <a:lumOff val="40000"/>
                </a:schemeClr>
              </a:gs>
            </a:gsLs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GT" sz="2500" b="1" dirty="0">
                <a:solidFill>
                  <a:srgbClr val="FF0000"/>
                </a:solidFill>
                <a:effectLst>
                  <a:outerShdw blurRad="38100" dist="38100" dir="2700000" algn="tl">
                    <a:srgbClr val="000000">
                      <a:alpha val="43137"/>
                    </a:srgbClr>
                  </a:outerShdw>
                </a:effectLst>
              </a:rPr>
              <a:t>Constultoría y acompañamiento durante la implementación</a:t>
            </a:r>
          </a:p>
        </p:txBody>
      </p:sp>
    </p:spTree>
    <p:extLst>
      <p:ext uri="{BB962C8B-B14F-4D97-AF65-F5344CB8AC3E}">
        <p14:creationId xmlns:p14="http://schemas.microsoft.com/office/powerpoint/2010/main" val="560450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0000">
              <a:schemeClr val="accent1">
                <a:lumMod val="60000"/>
                <a:lumOff val="40000"/>
              </a:schemeClr>
            </a:gs>
            <a:gs pos="26000">
              <a:schemeClr val="accent3">
                <a:lumMod val="60000"/>
                <a:lumOff val="40000"/>
              </a:schemeClr>
            </a:gs>
            <a:gs pos="73000">
              <a:schemeClr val="accent3">
                <a:lumMod val="60000"/>
                <a:lumOff val="40000"/>
              </a:schemeClr>
            </a:gs>
            <a:gs pos="100000">
              <a:schemeClr val="bg1"/>
            </a:gs>
          </a:gsLst>
          <a:lin ang="5400000" scaled="1"/>
        </a:gradFill>
        <a:effectLst/>
      </p:bgPr>
    </p:bg>
    <p:spTree>
      <p:nvGrpSpPr>
        <p:cNvPr id="1" name=""/>
        <p:cNvGrpSpPr/>
        <p:nvPr/>
      </p:nvGrpSpPr>
      <p:grpSpPr>
        <a:xfrm>
          <a:off x="0" y="0"/>
          <a:ext cx="0" cy="0"/>
          <a:chOff x="0" y="0"/>
          <a:chExt cx="0" cy="0"/>
        </a:xfrm>
      </p:grpSpPr>
      <p:pic>
        <p:nvPicPr>
          <p:cNvPr id="6" name="Picture 2" descr="https://xik.gt/images/webimages/orange-testing.p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93121" y="123017"/>
            <a:ext cx="7495436" cy="673498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chor="ctr"/>
          <a:lstStyle/>
          <a:p>
            <a:pPr algn="ctr"/>
            <a:r>
              <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rPr>
              <a:t>TEST</a:t>
            </a:r>
            <a:r>
              <a:rPr lang="es-GT" sz="5000" b="1" dirty="0">
                <a:solidFill>
                  <a:schemeClr val="accent5"/>
                </a:solidFill>
                <a:effectLst>
                  <a:outerShdw blurRad="38100" dist="38100" dir="2700000" algn="tl">
                    <a:srgbClr val="000000">
                      <a:alpha val="43137"/>
                    </a:srgbClr>
                  </a:outerShdw>
                </a:effectLst>
                <a:latin typeface="Algerian" panose="04020705040A02060702" pitchFamily="82" charset="0"/>
              </a:rPr>
              <a:t> </a:t>
            </a:r>
            <a:r>
              <a:rPr lang="es-GT" sz="5000" b="1" u="sng" dirty="0">
                <a:solidFill>
                  <a:schemeClr val="accent5"/>
                </a:solidFill>
                <a:effectLst>
                  <a:outerShdw blurRad="38100" dist="38100" dir="2700000" algn="tl">
                    <a:srgbClr val="000000">
                      <a:alpha val="43137"/>
                    </a:srgbClr>
                  </a:outerShdw>
                </a:effectLst>
                <a:latin typeface="Algerian" panose="04020705040A02060702" pitchFamily="82" charset="0"/>
              </a:rPr>
              <a:t>AUTOMATION</a:t>
            </a:r>
            <a:r>
              <a:rPr lang="es-GT" dirty="0"/>
              <a:t/>
            </a:r>
            <a:br>
              <a:rPr lang="es-GT" dirty="0"/>
            </a:br>
            <a:endParaRPr lang="es-GT" dirty="0"/>
          </a:p>
        </p:txBody>
      </p:sp>
      <p:sp>
        <p:nvSpPr>
          <p:cNvPr id="4" name="Marcador de contenido 3"/>
          <p:cNvSpPr>
            <a:spLocks noGrp="1"/>
          </p:cNvSpPr>
          <p:nvPr>
            <p:ph idx="1"/>
          </p:nvPr>
        </p:nvSpPr>
        <p:spPr/>
        <p:txBody>
          <a:bodyPr anchor="ctr">
            <a:noAutofit/>
          </a:bodyPr>
          <a:lstStyle/>
          <a:p>
            <a:pPr marL="0" indent="0" algn="ctr">
              <a:buNone/>
            </a:pPr>
            <a:r>
              <a:rPr lang="es-GT" sz="3000" b="1" dirty="0">
                <a:solidFill>
                  <a:schemeClr val="tx1"/>
                </a:solidFill>
                <a:latin typeface="Andalus" panose="02020603050405020304" pitchFamily="18" charset="-78"/>
                <a:cs typeface="Andalus" panose="02020603050405020304" pitchFamily="18" charset="-78"/>
              </a:rPr>
              <a:t>Una regresión en un proyecto de software a menudo es causada por la integración de nuevas funcionalidades que afectan a otras partes del sistema que se encontraban operando correctamente. Las pruebas automatizadas facilitan la detección temprana de regresiones en el sistema. El testing automatizado es adaptable y se puede implementar en cualquier organización que desarrolle aplicaciones web, móviles o de escritorio que requieran pruebas manuales frecuentes. Los tipos de testing automatizado que ofrecemos son:</a:t>
            </a:r>
            <a:endParaRPr lang="es-GT" sz="3000"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323141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nchor="ctr">
            <a:normAutofit/>
          </a:bodyPr>
          <a:lstStyle/>
          <a:p>
            <a:pPr algn="ctr"/>
            <a:r>
              <a:rPr lang="es-GT" sz="3000" b="1" dirty="0">
                <a:solidFill>
                  <a:schemeClr val="accent4">
                    <a:lumMod val="75000"/>
                  </a:schemeClr>
                </a:solidFill>
                <a:latin typeface="Algerian" panose="04020705040A02060702" pitchFamily="82" charset="0"/>
                <a:ea typeface="Adobe Fangsong Std R" panose="02020400000000000000" pitchFamily="18" charset="-128"/>
              </a:rPr>
              <a:t>Los tipos de testing automatizado que ofrecemos son:</a:t>
            </a:r>
            <a:endParaRPr lang="es-GT" sz="3000" b="1" dirty="0">
              <a:solidFill>
                <a:schemeClr val="accent4">
                  <a:lumMod val="75000"/>
                </a:schemeClr>
              </a:solidFill>
              <a:latin typeface="Algerian" panose="04020705040A02060702" pitchFamily="82" charset="0"/>
              <a:ea typeface="Adobe Fangsong Std R" panose="02020400000000000000" pitchFamily="18" charset="-128"/>
            </a:endParaRPr>
          </a:p>
        </p:txBody>
      </p:sp>
      <p:sp>
        <p:nvSpPr>
          <p:cNvPr id="4" name="Estrella de 7 puntas 3"/>
          <p:cNvSpPr/>
          <p:nvPr/>
        </p:nvSpPr>
        <p:spPr>
          <a:xfrm>
            <a:off x="834188" y="1601800"/>
            <a:ext cx="3705727" cy="3323125"/>
          </a:xfrm>
          <a:prstGeom prst="star7">
            <a:avLst/>
          </a:prstGeom>
          <a:gradFill>
            <a:gsLst>
              <a:gs pos="0">
                <a:srgbClr val="FF0000"/>
              </a:gs>
              <a:gs pos="50000">
                <a:schemeClr val="accent3">
                  <a:lumMod val="60000"/>
                  <a:lumOff val="40000"/>
                </a:schemeClr>
              </a:gs>
              <a:gs pos="100000">
                <a:srgbClr val="FF0000"/>
              </a:gs>
            </a:gsLst>
            <a:lin ang="5400000" scaled="1"/>
          </a:gradFill>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s-GT" sz="2500" b="1" dirty="0">
                <a:solidFill>
                  <a:srgbClr val="0070C0"/>
                </a:solidFill>
                <a:effectLst>
                  <a:outerShdw blurRad="38100" dist="38100" dir="2700000" algn="tl">
                    <a:srgbClr val="000000">
                      <a:alpha val="43137"/>
                    </a:srgbClr>
                  </a:outerShdw>
                </a:effectLst>
              </a:rPr>
              <a:t>Test de Regresión</a:t>
            </a:r>
          </a:p>
        </p:txBody>
      </p:sp>
      <p:sp>
        <p:nvSpPr>
          <p:cNvPr id="5" name="Estrella de 7 puntas 4"/>
          <p:cNvSpPr/>
          <p:nvPr/>
        </p:nvSpPr>
        <p:spPr>
          <a:xfrm>
            <a:off x="4539915" y="3406537"/>
            <a:ext cx="3705727" cy="3323125"/>
          </a:xfrm>
          <a:prstGeom prst="star7">
            <a:avLst/>
          </a:prstGeom>
          <a:gradFill>
            <a:gsLst>
              <a:gs pos="0">
                <a:srgbClr val="FF0000"/>
              </a:gs>
              <a:gs pos="50000">
                <a:schemeClr val="accent3">
                  <a:lumMod val="60000"/>
                  <a:lumOff val="40000"/>
                </a:schemeClr>
              </a:gs>
              <a:gs pos="100000">
                <a:srgbClr val="FF0000"/>
              </a:gs>
            </a:gsLst>
            <a:lin ang="5400000" scaled="1"/>
          </a:gradFill>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s-GT" sz="2500" b="1" dirty="0">
                <a:solidFill>
                  <a:srgbClr val="0070C0"/>
                </a:solidFill>
                <a:effectLst>
                  <a:outerShdw blurRad="38100" dist="38100" dir="2700000" algn="tl">
                    <a:srgbClr val="000000">
                      <a:alpha val="43137"/>
                    </a:srgbClr>
                  </a:outerShdw>
                </a:effectLst>
              </a:rPr>
              <a:t>Test de integración</a:t>
            </a:r>
          </a:p>
        </p:txBody>
      </p:sp>
      <p:sp>
        <p:nvSpPr>
          <p:cNvPr id="6" name="Estrella de 7 puntas 5"/>
          <p:cNvSpPr/>
          <p:nvPr/>
        </p:nvSpPr>
        <p:spPr>
          <a:xfrm>
            <a:off x="8245642" y="1601799"/>
            <a:ext cx="3705727" cy="3323125"/>
          </a:xfrm>
          <a:prstGeom prst="star7">
            <a:avLst/>
          </a:prstGeom>
          <a:gradFill>
            <a:gsLst>
              <a:gs pos="0">
                <a:srgbClr val="FF0000"/>
              </a:gs>
              <a:gs pos="50000">
                <a:schemeClr val="accent3">
                  <a:lumMod val="60000"/>
                  <a:lumOff val="40000"/>
                </a:schemeClr>
              </a:gs>
              <a:gs pos="100000">
                <a:srgbClr val="FF0000"/>
              </a:gs>
            </a:gsLst>
            <a:lin ang="5400000" scaled="1"/>
          </a:gradFill>
          <a:ln>
            <a:solidFill>
              <a:srgbClr val="FFC000"/>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s-GT" sz="2400" b="1" dirty="0">
                <a:solidFill>
                  <a:srgbClr val="0070C0"/>
                </a:solidFill>
                <a:effectLst>
                  <a:outerShdw blurRad="38100" dist="38100" dir="2700000" algn="tl">
                    <a:srgbClr val="000000">
                      <a:alpha val="43137"/>
                    </a:srgbClr>
                  </a:outerShdw>
                </a:effectLst>
              </a:rPr>
              <a:t>Performance Testing</a:t>
            </a:r>
          </a:p>
        </p:txBody>
      </p:sp>
    </p:spTree>
    <p:extLst>
      <p:ext uri="{BB962C8B-B14F-4D97-AF65-F5344CB8AC3E}">
        <p14:creationId xmlns:p14="http://schemas.microsoft.com/office/powerpoint/2010/main" val="3255324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p>
            <a:pPr algn="ctr"/>
            <a:r>
              <a:rPr lang="es-GT" sz="3000" b="1" dirty="0">
                <a:solidFill>
                  <a:schemeClr val="accent3">
                    <a:lumMod val="75000"/>
                  </a:schemeClr>
                </a:solidFill>
                <a:effectLst>
                  <a:outerShdw blurRad="38100" dist="38100" dir="2700000" algn="tl">
                    <a:srgbClr val="000000">
                      <a:alpha val="43137"/>
                    </a:srgbClr>
                  </a:outerShdw>
                </a:effectLst>
                <a:latin typeface="Algerian" panose="04020705040A02060702" pitchFamily="82" charset="0"/>
              </a:rPr>
              <a:t>Algunas de las tecnologías que utilizamos:</a:t>
            </a:r>
            <a:endParaRPr lang="es-GT" sz="3000" b="1" dirty="0">
              <a:solidFill>
                <a:schemeClr val="accent3">
                  <a:lumMod val="75000"/>
                </a:schemeClr>
              </a:solidFill>
              <a:effectLst>
                <a:outerShdw blurRad="38100" dist="38100" dir="2700000" algn="tl">
                  <a:srgbClr val="000000">
                    <a:alpha val="43137"/>
                  </a:srgbClr>
                </a:outerShdw>
              </a:effectLst>
              <a:latin typeface="Algerian" panose="04020705040A02060702" pitchFamily="82" charset="0"/>
            </a:endParaRPr>
          </a:p>
        </p:txBody>
      </p:sp>
      <p:pic>
        <p:nvPicPr>
          <p:cNvPr id="5122" name="Picture 2" descr="Resultado de imagen para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874517"/>
            <a:ext cx="2085080" cy="1886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Test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218" y="4075953"/>
            <a:ext cx="19050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n para sikul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990" y="2084106"/>
            <a:ext cx="3293789" cy="188699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sultado de imagen para jenki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7452" y="4390392"/>
            <a:ext cx="2940551" cy="179047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2"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6" name="Imagen 5"/>
          <p:cNvPicPr>
            <a:picLocks noChangeAspect="1"/>
          </p:cNvPicPr>
          <p:nvPr/>
        </p:nvPicPr>
        <p:blipFill>
          <a:blip r:embed="rId6"/>
          <a:stretch>
            <a:fillRect/>
          </a:stretch>
        </p:blipFill>
        <p:spPr>
          <a:xfrm>
            <a:off x="8288003" y="2092235"/>
            <a:ext cx="3141997" cy="2080439"/>
          </a:xfrm>
          <a:prstGeom prst="rect">
            <a:avLst/>
          </a:prstGeom>
        </p:spPr>
      </p:pic>
    </p:spTree>
    <p:extLst>
      <p:ext uri="{BB962C8B-B14F-4D97-AF65-F5344CB8AC3E}">
        <p14:creationId xmlns:p14="http://schemas.microsoft.com/office/powerpoint/2010/main" val="1692919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83</TotalTime>
  <Words>332</Words>
  <Application>Microsoft Office PowerPoint</Application>
  <PresentationFormat>Panorámica</PresentationFormat>
  <Paragraphs>33</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Adobe Fangsong Std R</vt:lpstr>
      <vt:lpstr>Algerian</vt:lpstr>
      <vt:lpstr>Andalus</vt:lpstr>
      <vt:lpstr>Arial</vt:lpstr>
      <vt:lpstr>Gill Sans MT</vt:lpstr>
      <vt:lpstr>Impact</vt:lpstr>
      <vt:lpstr>Badge</vt:lpstr>
      <vt:lpstr>Presentación de PowerPoint</vt:lpstr>
      <vt:lpstr>Visión</vt:lpstr>
      <vt:lpstr>Misión</vt:lpstr>
      <vt:lpstr>Presentación de PowerPoint</vt:lpstr>
      <vt:lpstr>SCRUM</vt:lpstr>
      <vt:lpstr>Entre los servicios que prestamos se encuentran:</vt:lpstr>
      <vt:lpstr>TEST AUTOMATION </vt:lpstr>
      <vt:lpstr>Los tipos de testing automatizado que ofrecemos son:</vt:lpstr>
      <vt:lpstr>Algunas de las tecnologías que utilizamos:</vt:lpstr>
      <vt:lpstr>DESARROLLO DE SOFTWARE</vt:lpstr>
      <vt:lpstr>Le brindamos el servicio de desarrollo para:</vt:lpstr>
      <vt:lpstr>Contacto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14</cp:revision>
  <dcterms:created xsi:type="dcterms:W3CDTF">2018-04-12T14:04:38Z</dcterms:created>
  <dcterms:modified xsi:type="dcterms:W3CDTF">2018-04-12T15:28:35Z</dcterms:modified>
</cp:coreProperties>
</file>