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306" r:id="rId5"/>
    <p:sldId id="307" r:id="rId6"/>
    <p:sldId id="308" r:id="rId7"/>
    <p:sldId id="309" r:id="rId8"/>
    <p:sldId id="310" r:id="rId9"/>
    <p:sldId id="313" r:id="rId10"/>
    <p:sldId id="314" r:id="rId11"/>
    <p:sldId id="312" r:id="rId12"/>
    <p:sldId id="311" r:id="rId13"/>
    <p:sldId id="315" r:id="rId14"/>
    <p:sldId id="316" r:id="rId15"/>
    <p:sldId id="283" r:id="rId16"/>
  </p:sldIdLst>
  <p:sldSz cx="12192000" cy="6858000"/>
  <p:notesSz cx="6858000" cy="9144000"/>
  <p:defaultTextStyle>
    <a:defPPr>
      <a:defRPr lang="zh-CN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shuwei" initials="ss" lastIdx="1" clrIdx="0">
    <p:extLst>
      <p:ext uri="{19B8F6BF-5375-455C-9EA6-DF929625EA0E}">
        <p15:presenceInfo xmlns:p15="http://schemas.microsoft.com/office/powerpoint/2012/main" userId="56d1b7ebec1607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0" autoAdjust="0"/>
    <p:restoredTop sz="70022" autoAdjust="0"/>
  </p:normalViewPr>
  <p:slideViewPr>
    <p:cSldViewPr snapToGrid="0">
      <p:cViewPr varScale="1">
        <p:scale>
          <a:sx n="64" d="100"/>
          <a:sy n="64" d="100"/>
        </p:scale>
        <p:origin x="963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1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处理配置文件，</a:t>
            </a:r>
            <a:r>
              <a:rPr lang="en-US" altLang="zh-CN" dirty="0" err="1"/>
              <a:t>imi</a:t>
            </a:r>
            <a:r>
              <a:rPr lang="zh-CN" altLang="en-US" dirty="0"/>
              <a:t>文件的字符串十分方便，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52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由于程序中，变量互相赋值的操作很多，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新增了一个复制变量的方法，将参数中的符号中的所有属性赋值给本符号，实现变量之间的赋值。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37490" indent="266700"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符号表的类：其中有一个字段为一个字典，键为符号的名字，值为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Symbol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类型，即该符号。还保存有该符号表的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scopeName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，以及其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fatherScope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，这是找寻父作用域时起作用。</a:t>
            </a:r>
          </a:p>
          <a:p>
            <a:pPr marL="237490" indent="266700"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主要方法：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define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resolve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define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函数即在该符号表中的字典里，将该符号进行定义，将其键值对保存在字典中，传入参数为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Symbol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，存入其中的字典。</a:t>
            </a:r>
          </a:p>
          <a:p>
            <a:pPr marL="237490" indent="266700"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resolve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函数是在字典中对变量名解析，传入参数为变量名，返回该变量的符号类型。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465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490" indent="266700" algn="just"/>
            <a:r>
              <a:rPr lang="zh-CN" altLang="en-US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两种方式，在函数体前调用，还是在函数体之后调用？</a:t>
            </a:r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37490" indent="266700" algn="just"/>
            <a:r>
              <a:rPr lang="zh-CN" altLang="en-US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如果采用方式二，由于函数需要对参数进行处理，当参数未知时，只能先将函数体代码保存起来，如果函数过多可能造成空间浪费。</a:t>
            </a:r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37490" indent="266700" algn="just"/>
            <a:r>
              <a:rPr lang="zh-CN" altLang="en-US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所以我们采用方式一，</a:t>
            </a:r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37490" indent="266700"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但这样带来的问题是，无法区分某个</a:t>
            </a:r>
            <a:r>
              <a:rPr lang="zh-CN" altLang="en-US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类型为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是变量名还是函数</a:t>
            </a:r>
            <a:r>
              <a:rPr lang="zh-CN" altLang="en-US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，所以在使用函数之前，必须先对函数进行定义，让我们将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后的字符串识别为函数名称，然后读取第二行时，我们可在全局符号表中解析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getCredit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为函数名，所以后面跟着的括号后的可以解析为参数，等号左边的符号解析为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类型的符号，方便后续进行处理。</a:t>
            </a:r>
          </a:p>
          <a:p>
            <a:endParaRPr lang="en-US" altLang="zh-CN" dirty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在函数体内，我们会在未识别到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”}”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符号时，设置一个标志位，告诉程序现在是在函数作用域内，首先使用函数作用域进行解析，如果在函数符号表中没有对该变量进行定义，则读取函数符号表的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fatherScope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字段，然后在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SymbolTable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 ]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数组中遍历，找到其中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scopeName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与函数符号表的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fatherScope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字段匹配的那张符号表，再在那张符号表中解析，直至当前符号表的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scopeName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global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，认为该符号未定义。</a:t>
            </a:r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举例来说，在函数体内并未对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PARAM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符号进行定义，在函数符号表中解析发现未定义，会找寻符号表的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father Scope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字段，发现是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global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，然后在符号表数组中遍历找寻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scopeName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字段为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global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的符号表，对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PARAM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进行解析，得到其符号。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18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最后的一个集成测试，可以成功运行并输出， </a:t>
            </a:r>
            <a:endParaRPr lang="en-US" altLang="zh-CN" dirty="0"/>
          </a:p>
          <a:p>
            <a:r>
              <a:rPr lang="zh-CN" altLang="en-US" dirty="0"/>
              <a:t>并且作用域测试也成功，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8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程序员看不出来这是整形还是字符串， 可能用到后面自己都忘记了。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6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GPPL</a:t>
            </a:r>
            <a:r>
              <a:rPr lang="zh-CN" altLang="en-US" dirty="0"/>
              <a:t>向</a:t>
            </a:r>
            <a:r>
              <a:rPr lang="en-US" altLang="zh-CN" dirty="0"/>
              <a:t>DSL</a:t>
            </a:r>
            <a:r>
              <a:rPr lang="zh-CN" altLang="en-US" dirty="0"/>
              <a:t>过渡转变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代码的可读性，方便开源、方便分组开发是主流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39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专门用于向量运算的数据类型，连</a:t>
            </a:r>
            <a:r>
              <a:rPr lang="en-US" altLang="zh-CN" dirty="0"/>
              <a:t>Java</a:t>
            </a:r>
            <a:r>
              <a:rPr lang="zh-CN" altLang="en-US" dirty="0"/>
              <a:t>都不包含这种类型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79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菜鸟教程的第一个函数示例</a:t>
            </a:r>
            <a:endParaRPr lang="en-US" altLang="zh-CN" dirty="0"/>
          </a:p>
          <a:p>
            <a:r>
              <a:rPr lang="zh-CN" altLang="en-US" dirty="0"/>
              <a:t>原来的程序有很多的特殊变量，新手不易理解，可读性也不强</a:t>
            </a:r>
            <a:endParaRPr lang="en-US" altLang="zh-CN" dirty="0"/>
          </a:p>
          <a:p>
            <a:r>
              <a:rPr lang="zh-CN" altLang="en-US" dirty="0"/>
              <a:t>我们的程序：可读性增强，向量的运算方便使用。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78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每个类是干什么的</a:t>
            </a:r>
            <a:endParaRPr lang="en-US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简单介绍，以及流程</a:t>
            </a:r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整个过程中有多个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symbolTable</a:t>
            </a:r>
            <a:r>
              <a:rPr lang="zh-CN" altLang="en-US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，是不同作用域的符号表</a:t>
            </a:r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74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/>
              <a:t>Line &amp; bar graphs show trends going up or down over a period of time in combination with related data.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/>
              <a:t>Periods of time are usually set on the horizontal axis.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/>
              <a:t>Data measuring upward and downward trends is usually set on the vertical axis.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22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开始解析时，</a:t>
            </a:r>
            <a:r>
              <a:rPr lang="en-US" altLang="zh-CN" dirty="0"/>
              <a:t>p=0,</a:t>
            </a:r>
            <a:r>
              <a:rPr lang="zh-CN" altLang="en-US" dirty="0"/>
              <a:t>在向前看缓冲区的最左边部分。</a:t>
            </a:r>
            <a:endParaRPr lang="en-US" altLang="zh-CN" dirty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var</a:t>
            </a:r>
            <a:r>
              <a:rPr lang="zh-CN" altLang="en-US" dirty="0"/>
              <a:t>时，读入下一个词法</a:t>
            </a:r>
            <a:r>
              <a:rPr lang="en-US" altLang="zh-CN" dirty="0"/>
              <a:t>Token</a:t>
            </a:r>
            <a:r>
              <a:rPr lang="zh-CN" altLang="en-US" dirty="0"/>
              <a:t>，放入该位置，然后</a:t>
            </a:r>
            <a:r>
              <a:rPr lang="en-US" altLang="zh-CN" dirty="0"/>
              <a:t>p</a:t>
            </a:r>
            <a:r>
              <a:rPr lang="zh-CN" altLang="en-US" dirty="0"/>
              <a:t>累加取模，处理缓冲区中下一个单元。</a:t>
            </a:r>
            <a:endParaRPr lang="en-US" altLang="zh-CN" dirty="0"/>
          </a:p>
          <a:p>
            <a:endParaRPr lang="en-US" altLang="zh-CN" dirty="0"/>
          </a:p>
          <a:p>
            <a:pPr marL="237490" indent="266700" algn="just"/>
            <a:r>
              <a:rPr lang="zh-CN" altLang="en-US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向前看缓冲区</a:t>
            </a:r>
            <a:endParaRPr lang="en-US" altLang="zh-CN" sz="12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37490" indent="266700"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首先构建环形向前看缓冲区，用数组缓冲输入的符号，下标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会沿着已知大小的缓冲区移动。处理完一个词法单元，解析器只需要自增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，然后从缓冲区的末尾补充新的词法单元。举例来说，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k=2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时下标最多只能到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，当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时采用对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取模运算，变为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，解决下标的折回问题。</a:t>
            </a:r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37490" marR="0" lvl="0" indent="266700" algn="just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consume</a:t>
            </a:r>
            <a:r>
              <a:rPr lang="zh-CN" altLang="zh-CN" sz="1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，将下一个词法单元读入缓冲区，然后更改下标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，改为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p=(p+1)%k;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37490" marR="0" lvl="0" indent="266700" algn="just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LT</a:t>
            </a:r>
            <a:r>
              <a:rPr lang="zh-CN" altLang="zh-CN" sz="1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 需要获取缓冲区中下一个或者下面第二个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，使用函数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LT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，输入参数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即向后读第一个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，获取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lookahead[(p+i-1) % k]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37490" algn="just"/>
            <a:r>
              <a:rPr lang="en-US" altLang="zh-CN" sz="1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match</a:t>
            </a:r>
            <a:r>
              <a:rPr lang="zh-CN" altLang="zh-CN" sz="1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函数：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37490" indent="266700"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match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函数作用是对当前的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进行匹配，如果是相同的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，则跳过这个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，进入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consume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函数，即更改下标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lookahead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数组中的内容。</a:t>
            </a:r>
          </a:p>
          <a:p>
            <a:pPr marL="237490" indent="266700" algn="just"/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41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具体看语法解析器如何解析，首先利用上面提到的函数</a:t>
            </a:r>
            <a:r>
              <a:rPr lang="en-US" altLang="zh-CN" dirty="0"/>
              <a:t>LT</a:t>
            </a:r>
            <a:r>
              <a:rPr lang="zh-CN" altLang="en-US" dirty="0"/>
              <a:t>，获取句首的</a:t>
            </a:r>
            <a:r>
              <a:rPr lang="en-US" altLang="zh-CN" dirty="0"/>
              <a:t>token</a:t>
            </a:r>
            <a:r>
              <a:rPr lang="zh-CN" altLang="en-US" dirty="0"/>
              <a:t>，可能为</a:t>
            </a:r>
            <a:r>
              <a:rPr lang="en-US" altLang="zh-CN" dirty="0"/>
              <a:t>if/sub/</a:t>
            </a:r>
            <a:r>
              <a:rPr lang="en-US" altLang="zh-CN" dirty="0" err="1"/>
              <a:t>fuction</a:t>
            </a:r>
            <a:endParaRPr lang="en-US" altLang="zh-CN" dirty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根据其类型进入不同的函数。</a:t>
            </a:r>
            <a:endParaRPr lang="en-US" altLang="zh-CN" dirty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再利用向前看缓冲区进行匹配</a:t>
            </a:r>
            <a:r>
              <a:rPr lang="en-US" altLang="zh-CN" dirty="0"/>
              <a:t>match</a:t>
            </a:r>
            <a:r>
              <a:rPr lang="zh-CN" altLang="en-US" dirty="0"/>
              <a:t>即可，然后将变量放入符号表中。</a:t>
            </a:r>
            <a:endParaRPr lang="en-US" altLang="zh-CN" dirty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举两个例子，最常见的两种定义变量和变量赋值语句的状态机如下图：</a:t>
            </a:r>
            <a:endParaRPr lang="en-US" altLang="zh-CN" dirty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句首为</a:t>
            </a:r>
            <a:r>
              <a:rPr lang="en-US" altLang="zh-CN" dirty="0"/>
              <a:t>VAR</a:t>
            </a:r>
            <a:r>
              <a:rPr lang="zh-CN" altLang="en-US" dirty="0"/>
              <a:t>，进入</a:t>
            </a:r>
            <a:r>
              <a:rPr lang="en-US" altLang="zh-CN" dirty="0" err="1"/>
              <a:t>varPro</a:t>
            </a:r>
            <a:r>
              <a:rPr lang="zh-CN" altLang="en-US" dirty="0"/>
              <a:t>函数进行处理，对</a:t>
            </a:r>
            <a:r>
              <a:rPr lang="en-US" altLang="zh-CN" dirty="0"/>
              <a:t>token</a:t>
            </a:r>
            <a:r>
              <a:rPr lang="zh-CN" altLang="en-US" dirty="0"/>
              <a:t>进行</a:t>
            </a:r>
            <a:r>
              <a:rPr lang="en-US" altLang="zh-CN" dirty="0"/>
              <a:t>match</a:t>
            </a:r>
            <a:r>
              <a:rPr lang="zh-CN" altLang="en-US" dirty="0"/>
              <a:t>匹配，然后判断下一个</a:t>
            </a:r>
            <a:r>
              <a:rPr lang="en-US" altLang="zh-CN" dirty="0"/>
              <a:t>token</a:t>
            </a:r>
            <a:r>
              <a:rPr lang="zh-CN" altLang="en-US" dirty="0"/>
              <a:t>的类型，然后生成新的</a:t>
            </a:r>
            <a:r>
              <a:rPr lang="en-US" altLang="zh-CN" dirty="0"/>
              <a:t>Symbol</a:t>
            </a:r>
            <a:r>
              <a:rPr lang="zh-CN" altLang="en-US" dirty="0"/>
              <a:t>，放入符号表。</a:t>
            </a:r>
            <a:endParaRPr lang="en-US" altLang="zh-CN" dirty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句首为变量名，进入</a:t>
            </a:r>
            <a:r>
              <a:rPr lang="en-US" altLang="zh-CN" dirty="0" err="1"/>
              <a:t>symPro</a:t>
            </a:r>
            <a:r>
              <a:rPr lang="zh-CN" altLang="en-US" dirty="0"/>
              <a:t>函数进行处理，对</a:t>
            </a:r>
            <a:r>
              <a:rPr lang="en-US" altLang="zh-CN" dirty="0"/>
              <a:t>token</a:t>
            </a:r>
            <a:r>
              <a:rPr lang="zh-CN" altLang="en-US" dirty="0"/>
              <a:t>进行</a:t>
            </a:r>
            <a:r>
              <a:rPr lang="en-US" altLang="zh-CN" dirty="0"/>
              <a:t>match</a:t>
            </a:r>
            <a:r>
              <a:rPr lang="zh-CN" altLang="en-US" dirty="0"/>
              <a:t>匹配，然后判断下一个</a:t>
            </a:r>
            <a:r>
              <a:rPr lang="en-US" altLang="zh-CN" dirty="0"/>
              <a:t>token</a:t>
            </a:r>
            <a:r>
              <a:rPr lang="zh-CN" altLang="en-US" dirty="0"/>
              <a:t>的类型，最后更新</a:t>
            </a:r>
            <a:r>
              <a:rPr lang="en-US" altLang="zh-CN" dirty="0"/>
              <a:t>Symbol</a:t>
            </a:r>
            <a:r>
              <a:rPr lang="zh-CN" altLang="en-US" dirty="0"/>
              <a:t>放入符号表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68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1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5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4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2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4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2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9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 rot="16200000">
            <a:off x="11102386" y="4996155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圆角矩形 24"/>
          <p:cNvSpPr/>
          <p:nvPr/>
        </p:nvSpPr>
        <p:spPr>
          <a:xfrm rot="10800000" flipV="1">
            <a:off x="5653308" y="3713650"/>
            <a:ext cx="38707" cy="369281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58009" y="2384628"/>
            <a:ext cx="5675717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Perl</a:t>
            </a:r>
            <a:r>
              <a:rPr lang="zh-CN" altLang="en-US" sz="36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语言改进的设计与实现</a:t>
            </a:r>
            <a:endParaRPr lang="en-US" altLang="zh-CN" sz="36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168338" y="4533056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96"/>
          <p:cNvSpPr>
            <a:spLocks/>
          </p:cNvSpPr>
          <p:nvPr/>
        </p:nvSpPr>
        <p:spPr bwMode="auto">
          <a:xfrm>
            <a:off x="10437965" y="4878376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91715" y="3712619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孙书玮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237574" y="3712619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ZY2006324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圆角矩形 24">
            <a:extLst>
              <a:ext uri="{FF2B5EF4-FFF2-40B4-BE49-F238E27FC236}">
                <a16:creationId xmlns:a16="http://schemas.microsoft.com/office/drawing/2014/main" id="{E1EBE31E-6CE7-4BCA-922E-7D314133DF59}"/>
              </a:ext>
            </a:extLst>
          </p:cNvPr>
          <p:cNvSpPr/>
          <p:nvPr/>
        </p:nvSpPr>
        <p:spPr>
          <a:xfrm rot="10800000" flipV="1">
            <a:off x="5653308" y="4443171"/>
            <a:ext cx="38707" cy="369281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06FC03-DC6A-480B-B466-6A8A690BEB55}"/>
              </a:ext>
            </a:extLst>
          </p:cNvPr>
          <p:cNvSpPr txBox="1"/>
          <p:nvPr/>
        </p:nvSpPr>
        <p:spPr>
          <a:xfrm>
            <a:off x="3291715" y="4442140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邓家豪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0C0428-5C43-415B-9FF1-38670772821A}"/>
              </a:ext>
            </a:extLst>
          </p:cNvPr>
          <p:cNvSpPr txBox="1"/>
          <p:nvPr/>
        </p:nvSpPr>
        <p:spPr>
          <a:xfrm>
            <a:off x="6237574" y="4442140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ZY2006303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3CB4A3-B8CE-40EF-A112-C46520621379}"/>
              </a:ext>
            </a:extLst>
          </p:cNvPr>
          <p:cNvSpPr txBox="1"/>
          <p:nvPr/>
        </p:nvSpPr>
        <p:spPr>
          <a:xfrm>
            <a:off x="4360405" y="5470328"/>
            <a:ext cx="258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汇报人： 孙书玮</a:t>
            </a:r>
          </a:p>
        </p:txBody>
      </p:sp>
    </p:spTree>
    <p:extLst>
      <p:ext uri="{BB962C8B-B14F-4D97-AF65-F5344CB8AC3E}">
        <p14:creationId xmlns:p14="http://schemas.microsoft.com/office/powerpoint/2010/main" val="89253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129094" y="282328"/>
            <a:ext cx="9062908" cy="4548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78623" y="282328"/>
            <a:ext cx="2735036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LL(2)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的语法分析器</a:t>
            </a:r>
          </a:p>
        </p:txBody>
      </p:sp>
      <p:grpSp>
        <p:nvGrpSpPr>
          <p:cNvPr id="42" name="组 41"/>
          <p:cNvGrpSpPr/>
          <p:nvPr/>
        </p:nvGrpSpPr>
        <p:grpSpPr>
          <a:xfrm>
            <a:off x="9284090" y="252856"/>
            <a:ext cx="2907908" cy="553996"/>
            <a:chOff x="9284089" y="252855"/>
            <a:chExt cx="2907908" cy="553996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9284089" y="252855"/>
              <a:ext cx="2170011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79B5F31-3D5F-4EE1-8391-A251A6DF0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4" y="2879398"/>
            <a:ext cx="4305331" cy="1333510"/>
          </a:xfrm>
          <a:prstGeom prst="rect">
            <a:avLst/>
          </a:prstGeom>
        </p:spPr>
      </p:pic>
      <p:sp>
        <p:nvSpPr>
          <p:cNvPr id="32" name="圆角矩形 24">
            <a:extLst>
              <a:ext uri="{FF2B5EF4-FFF2-40B4-BE49-F238E27FC236}">
                <a16:creationId xmlns:a16="http://schemas.microsoft.com/office/drawing/2014/main" id="{0B8BAFD6-EB34-4D04-B09F-4018B4B91D63}"/>
              </a:ext>
            </a:extLst>
          </p:cNvPr>
          <p:cNvSpPr/>
          <p:nvPr/>
        </p:nvSpPr>
        <p:spPr>
          <a:xfrm rot="10800000" flipV="1">
            <a:off x="5994108" y="1387226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D988EC6-1023-42FC-A9BC-F866240349F8}"/>
              </a:ext>
            </a:extLst>
          </p:cNvPr>
          <p:cNvSpPr txBox="1"/>
          <p:nvPr/>
        </p:nvSpPr>
        <p:spPr>
          <a:xfrm>
            <a:off x="6512821" y="1339329"/>
            <a:ext cx="3779364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句首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的状态机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BE30A309-1EEE-4C6A-BDC4-675CCE14331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64" y="2077425"/>
            <a:ext cx="5274310" cy="3842385"/>
          </a:xfrm>
          <a:prstGeom prst="rect">
            <a:avLst/>
          </a:prstGeom>
        </p:spPr>
      </p:pic>
      <p:sp>
        <p:nvSpPr>
          <p:cNvPr id="35" name="圆角矩形 24">
            <a:extLst>
              <a:ext uri="{FF2B5EF4-FFF2-40B4-BE49-F238E27FC236}">
                <a16:creationId xmlns:a16="http://schemas.microsoft.com/office/drawing/2014/main" id="{AC151703-3AC6-4D76-A084-F7771DC5D9EE}"/>
              </a:ext>
            </a:extLst>
          </p:cNvPr>
          <p:cNvSpPr/>
          <p:nvPr/>
        </p:nvSpPr>
        <p:spPr>
          <a:xfrm rot="10800000" flipV="1">
            <a:off x="994888" y="1455317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0D7D61B-65C8-4560-B049-4221679158B2}"/>
              </a:ext>
            </a:extLst>
          </p:cNvPr>
          <p:cNvSpPr txBox="1"/>
          <p:nvPr/>
        </p:nvSpPr>
        <p:spPr>
          <a:xfrm>
            <a:off x="1513601" y="1407420"/>
            <a:ext cx="2586794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缓冲区存储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F738151-D303-4E20-9FC9-A79EA9E6D523}"/>
              </a:ext>
            </a:extLst>
          </p:cNvPr>
          <p:cNvSpPr txBox="1"/>
          <p:nvPr/>
        </p:nvSpPr>
        <p:spPr>
          <a:xfrm>
            <a:off x="1161269" y="4601210"/>
            <a:ext cx="3657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490" marR="0" lvl="0" indent="266700" algn="just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p=(p+1)%k;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DA1859A-5020-4727-8C2F-E54C8FFF2CEB}"/>
              </a:ext>
            </a:extLst>
          </p:cNvPr>
          <p:cNvSpPr txBox="1"/>
          <p:nvPr/>
        </p:nvSpPr>
        <p:spPr>
          <a:xfrm>
            <a:off x="994887" y="2204191"/>
            <a:ext cx="6378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490" marR="0" lvl="0" indent="266700" algn="just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var s = “12”;</a:t>
            </a:r>
          </a:p>
        </p:txBody>
      </p:sp>
    </p:spTree>
    <p:extLst>
      <p:ext uri="{BB962C8B-B14F-4D97-AF65-F5344CB8AC3E}">
        <p14:creationId xmlns:p14="http://schemas.microsoft.com/office/powerpoint/2010/main" val="228014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129094" y="282328"/>
            <a:ext cx="9062908" cy="4548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78623" y="282328"/>
            <a:ext cx="2668479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举例来说语法解析</a:t>
            </a:r>
          </a:p>
        </p:txBody>
      </p:sp>
      <p:grpSp>
        <p:nvGrpSpPr>
          <p:cNvPr id="42" name="组 41"/>
          <p:cNvGrpSpPr/>
          <p:nvPr/>
        </p:nvGrpSpPr>
        <p:grpSpPr>
          <a:xfrm>
            <a:off x="9284090" y="252856"/>
            <a:ext cx="2907908" cy="553996"/>
            <a:chOff x="9284089" y="252855"/>
            <a:chExt cx="2907908" cy="553996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9284089" y="252855"/>
              <a:ext cx="2170011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08EFD4A-FCA6-40DE-895C-4C2583960118}"/>
              </a:ext>
            </a:extLst>
          </p:cNvPr>
          <p:cNvSpPr txBox="1"/>
          <p:nvPr/>
        </p:nvSpPr>
        <p:spPr>
          <a:xfrm>
            <a:off x="1064281" y="912763"/>
            <a:ext cx="470236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a = 12;</a:t>
            </a:r>
          </a:p>
          <a:p>
            <a:r>
              <a:rPr lang="en-US" altLang="zh-CN" dirty="0"/>
              <a:t>var s = “str”; </a:t>
            </a:r>
          </a:p>
          <a:p>
            <a:r>
              <a:rPr lang="en-US" altLang="zh-CN" dirty="0"/>
              <a:t>a = 13;</a:t>
            </a:r>
          </a:p>
          <a:p>
            <a:r>
              <a:rPr lang="en-US" altLang="zh-CN" dirty="0"/>
              <a:t>a = s;      //</a:t>
            </a:r>
            <a:r>
              <a:rPr lang="zh-CN" altLang="en-US" dirty="0"/>
              <a:t>类型匹配并检查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E219B3D-FBB4-4C62-AC45-B83D510A53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353" y="3320922"/>
            <a:ext cx="5274310" cy="3284220"/>
          </a:xfrm>
          <a:prstGeom prst="rect">
            <a:avLst/>
          </a:prstGeom>
        </p:spPr>
      </p:pic>
      <p:sp>
        <p:nvSpPr>
          <p:cNvPr id="25" name="圆角矩形 24">
            <a:extLst>
              <a:ext uri="{FF2B5EF4-FFF2-40B4-BE49-F238E27FC236}">
                <a16:creationId xmlns:a16="http://schemas.microsoft.com/office/drawing/2014/main" id="{2B884799-0C42-404F-AEC2-C4D3282C5421}"/>
              </a:ext>
            </a:extLst>
          </p:cNvPr>
          <p:cNvSpPr/>
          <p:nvPr/>
        </p:nvSpPr>
        <p:spPr>
          <a:xfrm rot="10800000" flipV="1">
            <a:off x="6425353" y="2296849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FCFEDA7-8E41-4919-A01E-F952B90DE16C}"/>
              </a:ext>
            </a:extLst>
          </p:cNvPr>
          <p:cNvSpPr txBox="1"/>
          <p:nvPr/>
        </p:nvSpPr>
        <p:spPr>
          <a:xfrm>
            <a:off x="6944066" y="2248952"/>
            <a:ext cx="2865332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句首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为变量名</a:t>
            </a:r>
          </a:p>
        </p:txBody>
      </p:sp>
    </p:spTree>
    <p:extLst>
      <p:ext uri="{BB962C8B-B14F-4D97-AF65-F5344CB8AC3E}">
        <p14:creationId xmlns:p14="http://schemas.microsoft.com/office/powerpoint/2010/main" val="372308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129094" y="282328"/>
            <a:ext cx="9062908" cy="4548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78623" y="28232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符号和符号表</a:t>
            </a:r>
          </a:p>
        </p:txBody>
      </p:sp>
      <p:grpSp>
        <p:nvGrpSpPr>
          <p:cNvPr id="42" name="组 41"/>
          <p:cNvGrpSpPr/>
          <p:nvPr/>
        </p:nvGrpSpPr>
        <p:grpSpPr>
          <a:xfrm>
            <a:off x="9284090" y="252856"/>
            <a:ext cx="2907908" cy="553996"/>
            <a:chOff x="9284089" y="252855"/>
            <a:chExt cx="2907908" cy="553996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9284089" y="252855"/>
              <a:ext cx="2170011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95BFB255-0D57-40CE-A6EE-E4EBCDF12B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9" y="1022192"/>
            <a:ext cx="4580126" cy="24041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947B039-317C-413B-BB2D-49F962241A33}"/>
              </a:ext>
            </a:extLst>
          </p:cNvPr>
          <p:cNvSpPr txBox="1"/>
          <p:nvPr/>
        </p:nvSpPr>
        <p:spPr>
          <a:xfrm>
            <a:off x="236479" y="3362217"/>
            <a:ext cx="63773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490" indent="266700" algn="just"/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var s = “12”;</a:t>
            </a:r>
          </a:p>
          <a:p>
            <a:pPr marL="237490" indent="266700" algn="just"/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v1 = (1,2,3);</a:t>
            </a:r>
          </a:p>
          <a:p>
            <a:pPr marL="237490" indent="266700" algn="just"/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function  f(int);</a:t>
            </a:r>
          </a:p>
          <a:p>
            <a:pPr marL="237490" indent="266700"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var res = f(5);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表格 3">
            <a:extLst>
              <a:ext uri="{FF2B5EF4-FFF2-40B4-BE49-F238E27FC236}">
                <a16:creationId xmlns:a16="http://schemas.microsoft.com/office/drawing/2014/main" id="{7AA74A96-A928-4E73-A279-3C73182A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196475"/>
              </p:ext>
            </p:extLst>
          </p:nvPr>
        </p:nvGraphicFramePr>
        <p:xfrm>
          <a:off x="307071" y="4778377"/>
          <a:ext cx="7042617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59">
                  <a:extLst>
                    <a:ext uri="{9D8B030D-6E8A-4147-A177-3AD203B41FA5}">
                      <a16:colId xmlns:a16="http://schemas.microsoft.com/office/drawing/2014/main" val="138323689"/>
                    </a:ext>
                  </a:extLst>
                </a:gridCol>
                <a:gridCol w="956997">
                  <a:extLst>
                    <a:ext uri="{9D8B030D-6E8A-4147-A177-3AD203B41FA5}">
                      <a16:colId xmlns:a16="http://schemas.microsoft.com/office/drawing/2014/main" val="356320319"/>
                    </a:ext>
                  </a:extLst>
                </a:gridCol>
                <a:gridCol w="1017228">
                  <a:extLst>
                    <a:ext uri="{9D8B030D-6E8A-4147-A177-3AD203B41FA5}">
                      <a16:colId xmlns:a16="http://schemas.microsoft.com/office/drawing/2014/main" val="3250403607"/>
                    </a:ext>
                  </a:extLst>
                </a:gridCol>
                <a:gridCol w="1106253">
                  <a:extLst>
                    <a:ext uri="{9D8B030D-6E8A-4147-A177-3AD203B41FA5}">
                      <a16:colId xmlns:a16="http://schemas.microsoft.com/office/drawing/2014/main" val="3446941645"/>
                    </a:ext>
                  </a:extLst>
                </a:gridCol>
                <a:gridCol w="1094282">
                  <a:extLst>
                    <a:ext uri="{9D8B030D-6E8A-4147-A177-3AD203B41FA5}">
                      <a16:colId xmlns:a16="http://schemas.microsoft.com/office/drawing/2014/main" val="300307882"/>
                    </a:ext>
                  </a:extLst>
                </a:gridCol>
                <a:gridCol w="1790398">
                  <a:extLst>
                    <a:ext uri="{9D8B030D-6E8A-4147-A177-3AD203B41FA5}">
                      <a16:colId xmlns:a16="http://schemas.microsoft.com/office/drawing/2014/main" val="886265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Symbol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vecContent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745358"/>
                  </a:ext>
                </a:extLst>
              </a:tr>
              <a:tr h="376663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44177"/>
                  </a:ext>
                </a:extLst>
              </a:tr>
              <a:tr h="376663">
                <a:tc>
                  <a:txBody>
                    <a:bodyPr/>
                    <a:lstStyle/>
                    <a:p>
                      <a:r>
                        <a:rPr lang="en-US" altLang="zh-CN" dirty="0"/>
                        <a:t>v1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(1,2,3)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994903"/>
                  </a:ext>
                </a:extLst>
              </a:tr>
              <a:tr h="376663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293705"/>
                  </a:ext>
                </a:extLst>
              </a:tr>
              <a:tr h="376663">
                <a:tc>
                  <a:txBody>
                    <a:bodyPr/>
                    <a:lstStyle/>
                    <a:p>
                      <a:r>
                        <a:rPr lang="en-US" altLang="zh-CN" dirty="0"/>
                        <a:t>res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return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32437"/>
                  </a:ext>
                </a:extLst>
              </a:tr>
            </a:tbl>
          </a:graphicData>
        </a:graphic>
      </p:graphicFrame>
      <p:sp>
        <p:nvSpPr>
          <p:cNvPr id="23" name="圆角矩形 24">
            <a:extLst>
              <a:ext uri="{FF2B5EF4-FFF2-40B4-BE49-F238E27FC236}">
                <a16:creationId xmlns:a16="http://schemas.microsoft.com/office/drawing/2014/main" id="{4A22E5C2-0596-40B7-B06A-A2B567C24554}"/>
              </a:ext>
            </a:extLst>
          </p:cNvPr>
          <p:cNvSpPr/>
          <p:nvPr/>
        </p:nvSpPr>
        <p:spPr>
          <a:xfrm rot="10800000" flipV="1">
            <a:off x="7324886" y="1470583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555B3F-36DC-408A-A816-86BCB17C1F8A}"/>
              </a:ext>
            </a:extLst>
          </p:cNvPr>
          <p:cNvSpPr txBox="1"/>
          <p:nvPr/>
        </p:nvSpPr>
        <p:spPr>
          <a:xfrm>
            <a:off x="7843599" y="1422686"/>
            <a:ext cx="172514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927D36E1-94CA-4B19-8B10-E3671F5EFF08}"/>
              </a:ext>
            </a:extLst>
          </p:cNvPr>
          <p:cNvSpPr/>
          <p:nvPr/>
        </p:nvSpPr>
        <p:spPr>
          <a:xfrm rot="10800000" flipV="1">
            <a:off x="7324886" y="3474220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F3BA833-8AF9-4368-91CE-69B53C42B5F1}"/>
              </a:ext>
            </a:extLst>
          </p:cNvPr>
          <p:cNvSpPr txBox="1"/>
          <p:nvPr/>
        </p:nvSpPr>
        <p:spPr>
          <a:xfrm>
            <a:off x="7843599" y="3426323"/>
            <a:ext cx="1842295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resolve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0880B50-F27B-4378-82AC-E42312E495DD}"/>
              </a:ext>
            </a:extLst>
          </p:cNvPr>
          <p:cNvSpPr txBox="1"/>
          <p:nvPr/>
        </p:nvSpPr>
        <p:spPr>
          <a:xfrm>
            <a:off x="7349688" y="2284834"/>
            <a:ext cx="38112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在该符号表中的字典里，将该符号进行定义，将其键值对保存在字典中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E1CB4C-DD35-4F65-B730-0971530028D3}"/>
              </a:ext>
            </a:extLst>
          </p:cNvPr>
          <p:cNvSpPr txBox="1"/>
          <p:nvPr/>
        </p:nvSpPr>
        <p:spPr>
          <a:xfrm>
            <a:off x="7491267" y="4373158"/>
            <a:ext cx="38112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根据符号名，解析得到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Symbol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符号对象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66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741046" y="338482"/>
            <a:ext cx="8450956" cy="39866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78623" y="282328"/>
            <a:ext cx="3262423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函数的处理和子作用域</a:t>
            </a:r>
          </a:p>
        </p:txBody>
      </p:sp>
      <p:grpSp>
        <p:nvGrpSpPr>
          <p:cNvPr id="42" name="组 41"/>
          <p:cNvGrpSpPr/>
          <p:nvPr/>
        </p:nvGrpSpPr>
        <p:grpSpPr>
          <a:xfrm>
            <a:off x="9284090" y="252856"/>
            <a:ext cx="2907908" cy="553996"/>
            <a:chOff x="9284089" y="252855"/>
            <a:chExt cx="2907908" cy="553996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9284089" y="252855"/>
              <a:ext cx="2170011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AB55A23-883E-4856-A06E-149E873FAF16}"/>
              </a:ext>
            </a:extLst>
          </p:cNvPr>
          <p:cNvSpPr txBox="1"/>
          <p:nvPr/>
        </p:nvSpPr>
        <p:spPr>
          <a:xfrm>
            <a:off x="865346" y="2318549"/>
            <a:ext cx="434714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var res = </a:t>
            </a:r>
            <a:r>
              <a:rPr lang="en-US" altLang="zh-CN" dirty="0" err="1"/>
              <a:t>Fuc</a:t>
            </a:r>
            <a:r>
              <a:rPr lang="en-US" altLang="zh-CN" dirty="0"/>
              <a:t>(param);</a:t>
            </a:r>
          </a:p>
          <a:p>
            <a:r>
              <a:rPr lang="en-US" altLang="zh-CN" dirty="0"/>
              <a:t>sub </a:t>
            </a:r>
            <a:r>
              <a:rPr lang="en-US" altLang="zh-CN" dirty="0" err="1"/>
              <a:t>Fuc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var t = PARAM;</a:t>
            </a:r>
          </a:p>
          <a:p>
            <a:r>
              <a:rPr lang="en-US" altLang="zh-CN" dirty="0"/>
              <a:t>	………</a:t>
            </a:r>
          </a:p>
          <a:p>
            <a:r>
              <a:rPr lang="en-US" altLang="zh-CN" dirty="0"/>
              <a:t>}</a:t>
            </a:r>
          </a:p>
          <a:p>
            <a:pPr marL="457200" indent="-457200">
              <a:buFont typeface="+mj-ea"/>
              <a:buAutoNum type="circleNumDbPlain" startAt="2"/>
            </a:pPr>
            <a:r>
              <a:rPr lang="en-US" altLang="zh-CN" dirty="0"/>
              <a:t>var res = </a:t>
            </a:r>
            <a:r>
              <a:rPr lang="en-US" altLang="zh-CN" dirty="0" err="1"/>
              <a:t>Fuc</a:t>
            </a:r>
            <a:r>
              <a:rPr lang="en-US" altLang="zh-CN" dirty="0"/>
              <a:t>(param);</a:t>
            </a:r>
          </a:p>
          <a:p>
            <a:pPr marL="457200" indent="-457200">
              <a:buFont typeface="+mj-ea"/>
              <a:buAutoNum type="circleNumDbPlain" startAt="2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21" name="圆角矩形 24">
            <a:extLst>
              <a:ext uri="{FF2B5EF4-FFF2-40B4-BE49-F238E27FC236}">
                <a16:creationId xmlns:a16="http://schemas.microsoft.com/office/drawing/2014/main" id="{FAE79982-CA39-4BCD-89CD-E800C30904C0}"/>
              </a:ext>
            </a:extLst>
          </p:cNvPr>
          <p:cNvSpPr/>
          <p:nvPr/>
        </p:nvSpPr>
        <p:spPr>
          <a:xfrm rot="10800000" flipV="1">
            <a:off x="796670" y="1590504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0BEDE4-855B-4F21-A1D6-6C6D76A1BDAE}"/>
              </a:ext>
            </a:extLst>
          </p:cNvPr>
          <p:cNvSpPr txBox="1"/>
          <p:nvPr/>
        </p:nvSpPr>
        <p:spPr>
          <a:xfrm>
            <a:off x="1315383" y="1542607"/>
            <a:ext cx="233909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函数的定义方式</a:t>
            </a:r>
          </a:p>
        </p:txBody>
      </p:sp>
      <p:sp>
        <p:nvSpPr>
          <p:cNvPr id="23" name="圆角矩形 24">
            <a:extLst>
              <a:ext uri="{FF2B5EF4-FFF2-40B4-BE49-F238E27FC236}">
                <a16:creationId xmlns:a16="http://schemas.microsoft.com/office/drawing/2014/main" id="{E3E6C4C8-9873-4598-8DD8-1AD064695A2A}"/>
              </a:ext>
            </a:extLst>
          </p:cNvPr>
          <p:cNvSpPr/>
          <p:nvPr/>
        </p:nvSpPr>
        <p:spPr>
          <a:xfrm rot="10800000" flipV="1">
            <a:off x="6402991" y="1465461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29FC836-1B51-47F2-AD82-4F12B45A3BA1}"/>
              </a:ext>
            </a:extLst>
          </p:cNvPr>
          <p:cNvSpPr txBox="1"/>
          <p:nvPr/>
        </p:nvSpPr>
        <p:spPr>
          <a:xfrm>
            <a:off x="6921704" y="1417564"/>
            <a:ext cx="209762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作用域的处理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74F7A2D-25F0-4E7C-B50C-D160EF1C5FFC}"/>
              </a:ext>
            </a:extLst>
          </p:cNvPr>
          <p:cNvSpPr txBox="1"/>
          <p:nvPr/>
        </p:nvSpPr>
        <p:spPr>
          <a:xfrm>
            <a:off x="865346" y="4605015"/>
            <a:ext cx="383407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function </a:t>
            </a:r>
            <a:r>
              <a:rPr lang="en-US" altLang="zh-CN" dirty="0" err="1"/>
              <a:t>Fuc</a:t>
            </a:r>
            <a:r>
              <a:rPr lang="en-US" altLang="zh-CN" dirty="0"/>
              <a:t>(int);</a:t>
            </a:r>
          </a:p>
          <a:p>
            <a:r>
              <a:rPr lang="en-US" altLang="zh-CN" dirty="0"/>
              <a:t>var res = </a:t>
            </a:r>
            <a:r>
              <a:rPr lang="en-US" altLang="zh-CN" dirty="0" err="1"/>
              <a:t>Fuc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sub </a:t>
            </a:r>
            <a:r>
              <a:rPr lang="en-US" altLang="zh-CN" dirty="0" err="1"/>
              <a:t>Fuc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var t = PARAM;</a:t>
            </a:r>
          </a:p>
          <a:p>
            <a:r>
              <a:rPr lang="en-US" altLang="zh-CN" dirty="0"/>
              <a:t>	…………..</a:t>
            </a:r>
          </a:p>
          <a:p>
            <a:r>
              <a:rPr lang="en-US" altLang="zh-CN" dirty="0"/>
              <a:t>	return A;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181DC0-4D69-4E3C-8CDE-7CE8E7816E88}"/>
              </a:ext>
            </a:extLst>
          </p:cNvPr>
          <p:cNvSpPr txBox="1"/>
          <p:nvPr/>
        </p:nvSpPr>
        <p:spPr>
          <a:xfrm>
            <a:off x="6061266" y="2148426"/>
            <a:ext cx="472939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在每一行的语法分析时，每个处理函数都有一个</a:t>
            </a:r>
            <a:r>
              <a:rPr lang="zh-CN" altLang="en-US" dirty="0">
                <a:solidFill>
                  <a:srgbClr val="FF0000"/>
                </a:solidFill>
              </a:rPr>
              <a:t>参数对象为当前的符号表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每当读到一个</a:t>
            </a:r>
            <a:r>
              <a:rPr lang="en-US" altLang="zh-CN" dirty="0"/>
              <a:t>”{”</a:t>
            </a:r>
            <a:r>
              <a:rPr lang="zh-CN" altLang="en-US" dirty="0"/>
              <a:t>符号时，会生成一个新的符号表，其</a:t>
            </a:r>
            <a:r>
              <a:rPr lang="en-US" altLang="zh-CN" dirty="0" err="1"/>
              <a:t>fatherScope</a:t>
            </a:r>
            <a:r>
              <a:rPr lang="zh-CN" altLang="en-US" dirty="0"/>
              <a:t>字段指向当前符号表的</a:t>
            </a:r>
            <a:r>
              <a:rPr lang="en-US" altLang="zh-CN" dirty="0" err="1"/>
              <a:t>scopeName</a:t>
            </a:r>
            <a:r>
              <a:rPr lang="zh-CN" altLang="en-US" dirty="0"/>
              <a:t>，接下来的参数对象为新生成的符号表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当</a:t>
            </a:r>
            <a:r>
              <a:rPr lang="en-US" altLang="zh-CN" dirty="0"/>
              <a:t>resolve</a:t>
            </a:r>
            <a:r>
              <a:rPr lang="zh-CN" altLang="en-US" dirty="0"/>
              <a:t>解析的变量在当前符号表中查找不到时，遍历</a:t>
            </a:r>
            <a:r>
              <a:rPr lang="en-US" altLang="zh-CN" dirty="0" err="1"/>
              <a:t>symbolTable</a:t>
            </a:r>
            <a:r>
              <a:rPr lang="en-US" altLang="zh-CN" dirty="0"/>
              <a:t>[ ]</a:t>
            </a:r>
            <a:r>
              <a:rPr lang="zh-CN" altLang="en-US" dirty="0"/>
              <a:t>数组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对于</a:t>
            </a:r>
            <a:r>
              <a:rPr lang="en-US" altLang="zh-CN" dirty="0"/>
              <a:t>return</a:t>
            </a:r>
            <a:r>
              <a:rPr lang="zh-CN" altLang="en-US" dirty="0"/>
              <a:t>语句的解析：得到符号的</a:t>
            </a:r>
            <a:r>
              <a:rPr lang="en-US" altLang="zh-CN" dirty="0"/>
              <a:t>name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，然后符号表解析得到</a:t>
            </a:r>
            <a:r>
              <a:rPr lang="en-US" altLang="zh-CN" dirty="0" err="1"/>
              <a:t>symA</a:t>
            </a:r>
            <a:r>
              <a:rPr lang="zh-CN" altLang="en-US" dirty="0"/>
              <a:t>，然后在</a:t>
            </a:r>
            <a:r>
              <a:rPr lang="en-US" altLang="zh-CN" dirty="0"/>
              <a:t>global</a:t>
            </a:r>
            <a:r>
              <a:rPr lang="zh-CN" altLang="en-US" dirty="0"/>
              <a:t>作用域找到变量类型为</a:t>
            </a:r>
            <a:r>
              <a:rPr lang="en-US" altLang="zh-CN" dirty="0"/>
              <a:t>return</a:t>
            </a:r>
            <a:r>
              <a:rPr lang="zh-CN" altLang="en-US" dirty="0"/>
              <a:t>的符号</a:t>
            </a:r>
            <a:r>
              <a:rPr lang="en-US" altLang="zh-CN" dirty="0" err="1"/>
              <a:t>symB</a:t>
            </a:r>
            <a:r>
              <a:rPr lang="en-US" altLang="zh-CN" dirty="0"/>
              <a:t> </a:t>
            </a:r>
            <a:r>
              <a:rPr lang="zh-CN" altLang="en-US" dirty="0"/>
              <a:t>，将</a:t>
            </a:r>
            <a:r>
              <a:rPr lang="en-US" altLang="zh-CN" dirty="0" err="1"/>
              <a:t>symA</a:t>
            </a:r>
            <a:r>
              <a:rPr lang="en-US" altLang="zh-CN" dirty="0"/>
              <a:t> copy</a:t>
            </a:r>
            <a:r>
              <a:rPr lang="zh-CN" altLang="en-US" dirty="0"/>
              <a:t>给</a:t>
            </a:r>
            <a:r>
              <a:rPr lang="en-US" altLang="zh-CN" dirty="0" err="1"/>
              <a:t>symB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36513B5-F8E1-43B3-ACED-9CD61AAEAD2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6" t="-1247" r="65771" b="8930"/>
          <a:stretch/>
        </p:blipFill>
        <p:spPr>
          <a:xfrm>
            <a:off x="4396656" y="1153344"/>
            <a:ext cx="1620233" cy="22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5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741046" y="338482"/>
            <a:ext cx="8450956" cy="39866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78623" y="282328"/>
            <a:ext cx="3262423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</a:p>
        </p:txBody>
      </p:sp>
      <p:grpSp>
        <p:nvGrpSpPr>
          <p:cNvPr id="42" name="组 41"/>
          <p:cNvGrpSpPr/>
          <p:nvPr/>
        </p:nvGrpSpPr>
        <p:grpSpPr>
          <a:xfrm>
            <a:off x="9284090" y="252856"/>
            <a:ext cx="2907908" cy="553996"/>
            <a:chOff x="9284089" y="252855"/>
            <a:chExt cx="2907908" cy="553996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9284089" y="252855"/>
              <a:ext cx="2170011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1864AA9-9FAB-49F9-B1A0-C7FF43D60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0476"/>
            <a:ext cx="3977832" cy="47290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0D2684-D440-4942-8C94-29B6EF031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4" y="1779233"/>
            <a:ext cx="4284180" cy="4340329"/>
          </a:xfrm>
          <a:prstGeom prst="rect">
            <a:avLst/>
          </a:prstGeom>
        </p:spPr>
      </p:pic>
      <p:sp>
        <p:nvSpPr>
          <p:cNvPr id="22" name="圆角矩形 24">
            <a:extLst>
              <a:ext uri="{FF2B5EF4-FFF2-40B4-BE49-F238E27FC236}">
                <a16:creationId xmlns:a16="http://schemas.microsoft.com/office/drawing/2014/main" id="{2852969E-834C-45A8-9B82-7F5FF0E84EDC}"/>
              </a:ext>
            </a:extLst>
          </p:cNvPr>
          <p:cNvSpPr/>
          <p:nvPr/>
        </p:nvSpPr>
        <p:spPr>
          <a:xfrm rot="10800000" flipV="1">
            <a:off x="883235" y="1163285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A767F71-4893-4BF6-84D2-D2B75D0FF013}"/>
              </a:ext>
            </a:extLst>
          </p:cNvPr>
          <p:cNvSpPr txBox="1"/>
          <p:nvPr/>
        </p:nvSpPr>
        <p:spPr>
          <a:xfrm>
            <a:off x="1401948" y="1115388"/>
            <a:ext cx="2701954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基本数据类型测试</a:t>
            </a:r>
          </a:p>
        </p:txBody>
      </p:sp>
      <p:sp>
        <p:nvSpPr>
          <p:cNvPr id="24" name="圆角矩形 24">
            <a:extLst>
              <a:ext uri="{FF2B5EF4-FFF2-40B4-BE49-F238E27FC236}">
                <a16:creationId xmlns:a16="http://schemas.microsoft.com/office/drawing/2014/main" id="{D186A691-9913-4087-BDBC-B2DD393F12D7}"/>
              </a:ext>
            </a:extLst>
          </p:cNvPr>
          <p:cNvSpPr/>
          <p:nvPr/>
        </p:nvSpPr>
        <p:spPr>
          <a:xfrm rot="10800000" flipV="1">
            <a:off x="6200624" y="1163285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F44E0A-C72F-4B82-B6D7-A2F4B2C7C6C4}"/>
              </a:ext>
            </a:extLst>
          </p:cNvPr>
          <p:cNvSpPr txBox="1"/>
          <p:nvPr/>
        </p:nvSpPr>
        <p:spPr>
          <a:xfrm>
            <a:off x="6719337" y="1115388"/>
            <a:ext cx="233909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函数使用的测试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77B403-4B41-4E22-AC3A-67BEAA1A2710}"/>
              </a:ext>
            </a:extLst>
          </p:cNvPr>
          <p:cNvSpPr txBox="1"/>
          <p:nvPr/>
        </p:nvSpPr>
        <p:spPr>
          <a:xfrm>
            <a:off x="557134" y="6257752"/>
            <a:ext cx="55388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https://github.com/Asswei7/perl_improve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8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040501" y="2254762"/>
            <a:ext cx="6883868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88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8800" dirty="0">
              <a:ln w="0"/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058884" y="4189307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2000" kern="100" dirty="0">
                <a:latin typeface="+mj-ea"/>
                <a:cs typeface="Times New Roman" panose="02020603050405020304" pitchFamily="18" charset="0"/>
              </a:rPr>
              <a:t> 孙书玮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230668" y="3853601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 42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44" name="组 43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61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北京航空航天大学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计算机学院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-8551" y="5623749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60"/>
          <p:cNvGrpSpPr/>
          <p:nvPr/>
        </p:nvGrpSpPr>
        <p:grpSpPr>
          <a:xfrm rot="16200000">
            <a:off x="11436485" y="6057840"/>
            <a:ext cx="1271471" cy="363349"/>
            <a:chOff x="6507038" y="462977"/>
            <a:chExt cx="2430800" cy="471379"/>
          </a:xfrm>
        </p:grpSpPr>
        <p:grpSp>
          <p:nvGrpSpPr>
            <p:cNvPr id="74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圆角矩形 74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403710" y="5713686"/>
            <a:ext cx="10034254" cy="101565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LISTENING</a:t>
            </a:r>
            <a:endParaRPr lang="zh-CN" altLang="en-US" sz="6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 rot="16200000" flipV="1">
            <a:off x="10447003" y="5586366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96"/>
          <p:cNvSpPr>
            <a:spLocks/>
          </p:cNvSpPr>
          <p:nvPr/>
        </p:nvSpPr>
        <p:spPr bwMode="auto">
          <a:xfrm>
            <a:off x="10716633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9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0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3" y="170594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4" name="圆角矩形 73"/>
          <p:cNvSpPr/>
          <p:nvPr/>
        </p:nvSpPr>
        <p:spPr>
          <a:xfrm rot="10800000" flipV="1">
            <a:off x="6521811" y="231351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3" y="297688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6521811" y="358351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1871153" y="1590469"/>
            <a:ext cx="3779360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简介和不足点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7676173" y="2197401"/>
            <a:ext cx="3467993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系统的总体设计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2611204" y="2839539"/>
            <a:ext cx="2492982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我们的改变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7246373" y="3556190"/>
            <a:ext cx="480130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每个类具体实现和验证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北京航空航天大学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计算机学院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03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016177" y="239361"/>
            <a:ext cx="10175825" cy="4977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78623" y="282328"/>
            <a:ext cx="134895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grpSp>
        <p:nvGrpSpPr>
          <p:cNvPr id="42" name="组 41"/>
          <p:cNvGrpSpPr/>
          <p:nvPr/>
        </p:nvGrpSpPr>
        <p:grpSpPr>
          <a:xfrm>
            <a:off x="9284090" y="252856"/>
            <a:ext cx="2907908" cy="553996"/>
            <a:chOff x="9284089" y="252855"/>
            <a:chExt cx="2907908" cy="553996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9284089" y="252855"/>
              <a:ext cx="2170011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43C6D10-5B9C-421F-BF03-9B37F4FF68D4}"/>
              </a:ext>
            </a:extLst>
          </p:cNvPr>
          <p:cNvSpPr txBox="1"/>
          <p:nvPr/>
        </p:nvSpPr>
        <p:spPr>
          <a:xfrm>
            <a:off x="1289155" y="2563252"/>
            <a:ext cx="59061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应用范围广，脚本语言中的瑞士军刀</a:t>
            </a:r>
            <a:endParaRPr lang="en-US" altLang="zh-CN" dirty="0"/>
          </a:p>
          <a:p>
            <a:r>
              <a:rPr lang="zh-CN" altLang="en-US" dirty="0"/>
              <a:t>直接提供了</a:t>
            </a:r>
            <a:r>
              <a:rPr lang="zh-CN" altLang="en-US" dirty="0">
                <a:solidFill>
                  <a:srgbClr val="FF0000"/>
                </a:solidFill>
              </a:rPr>
              <a:t>泛型变量和动态数组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Python</a:t>
            </a:r>
            <a:r>
              <a:rPr lang="zh-CN" altLang="en-US" dirty="0"/>
              <a:t>主要用于数值计算，</a:t>
            </a:r>
            <a:r>
              <a:rPr lang="en-US" altLang="zh-CN" dirty="0"/>
              <a:t>Perl</a:t>
            </a:r>
            <a:r>
              <a:rPr lang="zh-CN" altLang="en-US" dirty="0"/>
              <a:t>用于</a:t>
            </a:r>
            <a:r>
              <a:rPr lang="zh-CN" altLang="en-US" dirty="0">
                <a:solidFill>
                  <a:srgbClr val="FF0000"/>
                </a:solidFill>
              </a:rPr>
              <a:t>字符串处理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提供了方便的</a:t>
            </a:r>
            <a:r>
              <a:rPr lang="zh-CN" altLang="en-US" dirty="0">
                <a:solidFill>
                  <a:srgbClr val="FF0000"/>
                </a:solidFill>
              </a:rPr>
              <a:t>正则匹配的处理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8BCCD7-A027-4F58-993A-9A701DAD9E14}"/>
              </a:ext>
            </a:extLst>
          </p:cNvPr>
          <p:cNvSpPr txBox="1"/>
          <p:nvPr/>
        </p:nvSpPr>
        <p:spPr>
          <a:xfrm>
            <a:off x="1246927" y="4915289"/>
            <a:ext cx="50882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标量： </a:t>
            </a:r>
            <a:r>
              <a:rPr lang="en-US" altLang="zh-CN" dirty="0"/>
              <a:t>$a = 1;      $str = “</a:t>
            </a:r>
            <a:r>
              <a:rPr lang="en-US" altLang="zh-CN" dirty="0" err="1"/>
              <a:t>abc</a:t>
            </a:r>
            <a:r>
              <a:rPr lang="en-US" altLang="zh-CN" dirty="0"/>
              <a:t>”;</a:t>
            </a:r>
          </a:p>
          <a:p>
            <a:r>
              <a:rPr lang="zh-CN" altLang="en-US" dirty="0"/>
              <a:t>数组：</a:t>
            </a:r>
            <a:r>
              <a:rPr lang="en-US" altLang="zh-CN" dirty="0"/>
              <a:t>@arr = (1,2,3);   @arr2  = (1,(2,3),”s”);</a:t>
            </a:r>
          </a:p>
          <a:p>
            <a:r>
              <a:rPr lang="zh-CN" altLang="en-US" dirty="0"/>
              <a:t>字典：</a:t>
            </a:r>
            <a:r>
              <a:rPr lang="en-US" altLang="zh-CN" dirty="0"/>
              <a:t>%h = (‘a’=&gt;1, ‘b’=&gt;2);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130597-717E-4B76-B590-06049EE24026}"/>
              </a:ext>
            </a:extLst>
          </p:cNvPr>
          <p:cNvSpPr txBox="1"/>
          <p:nvPr/>
        </p:nvSpPr>
        <p:spPr>
          <a:xfrm>
            <a:off x="7133042" y="2623887"/>
            <a:ext cx="445477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类似于宏定义</a:t>
            </a:r>
            <a:br>
              <a:rPr lang="en-US" altLang="zh-CN" dirty="0"/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最常用的特殊变量为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$_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，该变量包含了默认输入和模式匹配内容。实例如下：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foreach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'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Google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'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,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'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Menlo"/>
              </a:rPr>
              <a:t>Runoob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'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,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'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Taobao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'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Menlo"/>
              </a:rPr>
              <a:t>	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print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008B"/>
                </a:solidFill>
                <a:effectLst/>
                <a:latin typeface="Menlo"/>
              </a:rPr>
              <a:t>$_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Menlo"/>
              </a:rPr>
              <a:t>	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print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Menlo"/>
              </a:rPr>
              <a:t>\n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</a:p>
          <a:p>
            <a:endParaRPr lang="en-US" altLang="zh-CN" dirty="0">
              <a:solidFill>
                <a:srgbClr val="808000"/>
              </a:solidFill>
              <a:latin typeface="Menlo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$.   $/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  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$\   $,  $0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 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$[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 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$]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$“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 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$#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  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$$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 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$?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$*</a:t>
            </a:r>
            <a:br>
              <a:rPr lang="zh-CN" altLang="en-US" dirty="0"/>
            </a:br>
            <a:endParaRPr lang="en-US" altLang="zh-CN" dirty="0"/>
          </a:p>
          <a:p>
            <a:r>
              <a:rPr lang="zh-CN" altLang="en-US" dirty="0"/>
              <a:t>被称为</a:t>
            </a:r>
            <a:r>
              <a:rPr lang="en-US" altLang="zh-CN" dirty="0">
                <a:solidFill>
                  <a:srgbClr val="FF0000"/>
                </a:solidFill>
              </a:rPr>
              <a:t>write-only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圆角矩形 24">
            <a:extLst>
              <a:ext uri="{FF2B5EF4-FFF2-40B4-BE49-F238E27FC236}">
                <a16:creationId xmlns:a16="http://schemas.microsoft.com/office/drawing/2014/main" id="{6C48D490-C20B-446A-ACDF-C09EBC17CD36}"/>
              </a:ext>
            </a:extLst>
          </p:cNvPr>
          <p:cNvSpPr/>
          <p:nvPr/>
        </p:nvSpPr>
        <p:spPr>
          <a:xfrm rot="10800000" flipV="1">
            <a:off x="1167077" y="1922569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8A7855-4961-42A2-BE81-960914A97507}"/>
              </a:ext>
            </a:extLst>
          </p:cNvPr>
          <p:cNvSpPr txBox="1"/>
          <p:nvPr/>
        </p:nvSpPr>
        <p:spPr>
          <a:xfrm>
            <a:off x="1685790" y="1874672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基本描述</a:t>
            </a:r>
          </a:p>
        </p:txBody>
      </p:sp>
      <p:sp>
        <p:nvSpPr>
          <p:cNvPr id="22" name="圆角矩形 24">
            <a:extLst>
              <a:ext uri="{FF2B5EF4-FFF2-40B4-BE49-F238E27FC236}">
                <a16:creationId xmlns:a16="http://schemas.microsoft.com/office/drawing/2014/main" id="{8F82EF68-FC06-4227-86D3-5880C25279F4}"/>
              </a:ext>
            </a:extLst>
          </p:cNvPr>
          <p:cNvSpPr/>
          <p:nvPr/>
        </p:nvSpPr>
        <p:spPr>
          <a:xfrm rot="10800000" flipV="1">
            <a:off x="1167076" y="4033244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FB611A-A035-4C68-883C-F1F02C91BEC2}"/>
              </a:ext>
            </a:extLst>
          </p:cNvPr>
          <p:cNvSpPr txBox="1"/>
          <p:nvPr/>
        </p:nvSpPr>
        <p:spPr>
          <a:xfrm>
            <a:off x="1685789" y="3985347"/>
            <a:ext cx="233909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特殊的数据类型</a:t>
            </a:r>
          </a:p>
        </p:txBody>
      </p:sp>
      <p:sp>
        <p:nvSpPr>
          <p:cNvPr id="24" name="圆角矩形 24">
            <a:extLst>
              <a:ext uri="{FF2B5EF4-FFF2-40B4-BE49-F238E27FC236}">
                <a16:creationId xmlns:a16="http://schemas.microsoft.com/office/drawing/2014/main" id="{201CF89C-BE2F-40D0-901E-ADD9220E4022}"/>
              </a:ext>
            </a:extLst>
          </p:cNvPr>
          <p:cNvSpPr/>
          <p:nvPr/>
        </p:nvSpPr>
        <p:spPr>
          <a:xfrm rot="10800000" flipV="1">
            <a:off x="7015740" y="1669799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4574752-9B2A-46C5-8A40-4226A6FCDA8B}"/>
              </a:ext>
            </a:extLst>
          </p:cNvPr>
          <p:cNvSpPr txBox="1"/>
          <p:nvPr/>
        </p:nvSpPr>
        <p:spPr>
          <a:xfrm>
            <a:off x="7534453" y="1621902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特殊变量</a:t>
            </a:r>
          </a:p>
        </p:txBody>
      </p:sp>
    </p:spTree>
    <p:extLst>
      <p:ext uri="{BB962C8B-B14F-4D97-AF65-F5344CB8AC3E}">
        <p14:creationId xmlns:p14="http://schemas.microsoft.com/office/powerpoint/2010/main" val="141232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78702" y="213781"/>
            <a:ext cx="10213295" cy="5539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78623" y="282328"/>
            <a:ext cx="134895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</a:p>
        </p:txBody>
      </p:sp>
      <p:grpSp>
        <p:nvGrpSpPr>
          <p:cNvPr id="42" name="组 41"/>
          <p:cNvGrpSpPr/>
          <p:nvPr/>
        </p:nvGrpSpPr>
        <p:grpSpPr>
          <a:xfrm>
            <a:off x="9284090" y="252856"/>
            <a:ext cx="2907908" cy="553996"/>
            <a:chOff x="9284089" y="252855"/>
            <a:chExt cx="2907908" cy="553996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9284089" y="252855"/>
              <a:ext cx="2170011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B787D38-4253-4103-BD9B-9530BD7D84A3}"/>
              </a:ext>
            </a:extLst>
          </p:cNvPr>
          <p:cNvSpPr txBox="1"/>
          <p:nvPr/>
        </p:nvSpPr>
        <p:spPr>
          <a:xfrm>
            <a:off x="1327531" y="2016477"/>
            <a:ext cx="36567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$a = @list</a:t>
            </a:r>
          </a:p>
          <a:p>
            <a:r>
              <a:rPr lang="zh-CN" altLang="en-US" dirty="0"/>
              <a:t>获取一个数组的长度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11DF1-2BE2-426B-9A16-8B89012C4796}"/>
              </a:ext>
            </a:extLst>
          </p:cNvPr>
          <p:cNvSpPr txBox="1"/>
          <p:nvPr/>
        </p:nvSpPr>
        <p:spPr>
          <a:xfrm>
            <a:off x="1195755" y="4211841"/>
            <a:ext cx="50760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犯了错不容易发现 ，要实现自动的类型检查，知道变量的具体类型，不同类型赋值会报错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782DB8-B0E0-4D09-AF50-3A15E8495CE0}"/>
              </a:ext>
            </a:extLst>
          </p:cNvPr>
          <p:cNvSpPr txBox="1"/>
          <p:nvPr/>
        </p:nvSpPr>
        <p:spPr>
          <a:xfrm>
            <a:off x="6438228" y="2282011"/>
            <a:ext cx="46188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泛型数组，可以很好地利于程序员编程</a:t>
            </a:r>
            <a:endParaRPr lang="en-US" altLang="zh-CN" dirty="0"/>
          </a:p>
          <a:p>
            <a:r>
              <a:rPr lang="zh-CN" altLang="en-US" dirty="0"/>
              <a:t>但是不把数组看作数组，而是分隔的元素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258E19-56D0-4BA9-9534-E876A8CBE1D2}"/>
              </a:ext>
            </a:extLst>
          </p:cNvPr>
          <p:cNvSpPr txBox="1"/>
          <p:nvPr/>
        </p:nvSpPr>
        <p:spPr>
          <a:xfrm>
            <a:off x="6236677" y="4492352"/>
            <a:ext cx="51112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　　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$text = "C:\test.txt";</a:t>
            </a:r>
            <a:br>
              <a:rPr lang="en-US" altLang="zh-CN" dirty="0"/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　　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undef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$/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; 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　　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open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FH,$text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or die "can't open: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$!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";</a:t>
            </a:r>
            <a:br>
              <a:rPr lang="en-US" altLang="zh-CN" dirty="0"/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　　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while () {</a:t>
            </a:r>
            <a:br>
              <a:rPr lang="en-US" altLang="zh-CN" dirty="0"/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　　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	print "line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$.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is: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$_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";</a:t>
            </a:r>
            <a:br>
              <a:rPr lang="en-US" altLang="zh-CN" dirty="0"/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　　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}</a:t>
            </a:r>
            <a:br>
              <a:rPr lang="en-US" altLang="zh-CN" dirty="0"/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　　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close FH;</a:t>
            </a:r>
            <a:endParaRPr lang="zh-CN" altLang="en-US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BC981F0F-96BD-4B82-B4E7-C2F8A181B3CB}"/>
              </a:ext>
            </a:extLst>
          </p:cNvPr>
          <p:cNvSpPr/>
          <p:nvPr/>
        </p:nvSpPr>
        <p:spPr>
          <a:xfrm rot="10800000" flipV="1">
            <a:off x="927234" y="1667737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8F1B57F-01BF-4BBF-B446-D5190CBAF7E3}"/>
              </a:ext>
            </a:extLst>
          </p:cNvPr>
          <p:cNvSpPr txBox="1"/>
          <p:nvPr/>
        </p:nvSpPr>
        <p:spPr>
          <a:xfrm>
            <a:off x="1445947" y="1619840"/>
            <a:ext cx="2718176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赋值不满足自反性</a:t>
            </a:r>
          </a:p>
        </p:txBody>
      </p:sp>
      <p:sp>
        <p:nvSpPr>
          <p:cNvPr id="29" name="圆角矩形 24">
            <a:extLst>
              <a:ext uri="{FF2B5EF4-FFF2-40B4-BE49-F238E27FC236}">
                <a16:creationId xmlns:a16="http://schemas.microsoft.com/office/drawing/2014/main" id="{1EA1B72C-DBB8-4D1D-8055-4A0FB797EE76}"/>
              </a:ext>
            </a:extLst>
          </p:cNvPr>
          <p:cNvSpPr/>
          <p:nvPr/>
        </p:nvSpPr>
        <p:spPr>
          <a:xfrm rot="10800000" flipV="1">
            <a:off x="927234" y="3451139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BB8D69D-CA3B-4504-82DA-E0FA45D3906F}"/>
              </a:ext>
            </a:extLst>
          </p:cNvPr>
          <p:cNvSpPr txBox="1"/>
          <p:nvPr/>
        </p:nvSpPr>
        <p:spPr>
          <a:xfrm>
            <a:off x="1445947" y="3403242"/>
            <a:ext cx="2646874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变量间运算不安全</a:t>
            </a:r>
          </a:p>
        </p:txBody>
      </p:sp>
      <p:sp>
        <p:nvSpPr>
          <p:cNvPr id="31" name="圆角矩形 24">
            <a:extLst>
              <a:ext uri="{FF2B5EF4-FFF2-40B4-BE49-F238E27FC236}">
                <a16:creationId xmlns:a16="http://schemas.microsoft.com/office/drawing/2014/main" id="{DA93DF73-90A8-4876-AC16-97A8BC0C89A5}"/>
              </a:ext>
            </a:extLst>
          </p:cNvPr>
          <p:cNvSpPr/>
          <p:nvPr/>
        </p:nvSpPr>
        <p:spPr>
          <a:xfrm rot="10800000" flipV="1">
            <a:off x="6271848" y="3985135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CF22670-5C8B-4E16-A2AD-23A7EDF8B315}"/>
              </a:ext>
            </a:extLst>
          </p:cNvPr>
          <p:cNvSpPr txBox="1"/>
          <p:nvPr/>
        </p:nvSpPr>
        <p:spPr>
          <a:xfrm>
            <a:off x="6790561" y="3937238"/>
            <a:ext cx="326242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特殊变量影响代码阅读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1CE366-EC16-4287-A60A-19618358F391}"/>
              </a:ext>
            </a:extLst>
          </p:cNvPr>
          <p:cNvSpPr txBox="1"/>
          <p:nvPr/>
        </p:nvSpPr>
        <p:spPr>
          <a:xfrm>
            <a:off x="1398180" y="4901821"/>
            <a:ext cx="346182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$a = 1;</a:t>
            </a:r>
          </a:p>
          <a:p>
            <a:r>
              <a:rPr lang="en-US" altLang="zh-CN" dirty="0"/>
              <a:t>print $a +1 ;   //2</a:t>
            </a:r>
          </a:p>
          <a:p>
            <a:r>
              <a:rPr lang="en-US" altLang="zh-CN" dirty="0"/>
              <a:t>print $a . 1;    //11</a:t>
            </a:r>
            <a:endParaRPr lang="zh-CN" altLang="en-US" dirty="0"/>
          </a:p>
        </p:txBody>
      </p:sp>
      <p:sp>
        <p:nvSpPr>
          <p:cNvPr id="34" name="圆角矩形 24">
            <a:extLst>
              <a:ext uri="{FF2B5EF4-FFF2-40B4-BE49-F238E27FC236}">
                <a16:creationId xmlns:a16="http://schemas.microsoft.com/office/drawing/2014/main" id="{0F7B296C-30C9-420C-BF31-4DD4497E1018}"/>
              </a:ext>
            </a:extLst>
          </p:cNvPr>
          <p:cNvSpPr/>
          <p:nvPr/>
        </p:nvSpPr>
        <p:spPr>
          <a:xfrm rot="10800000" flipV="1">
            <a:off x="6332420" y="1660222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0333370-FC3B-4865-B3FE-D88C4A2C58D1}"/>
              </a:ext>
            </a:extLst>
          </p:cNvPr>
          <p:cNvSpPr txBox="1"/>
          <p:nvPr/>
        </p:nvSpPr>
        <p:spPr>
          <a:xfrm>
            <a:off x="6843638" y="1616730"/>
            <a:ext cx="233909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数组的合并问题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FE0EC8-F38E-4707-BA71-94ACFDD939B5}"/>
              </a:ext>
            </a:extLst>
          </p:cNvPr>
          <p:cNvSpPr txBox="1"/>
          <p:nvPr/>
        </p:nvSpPr>
        <p:spPr>
          <a:xfrm>
            <a:off x="6665183" y="2998193"/>
            <a:ext cx="307092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@arr = (1,2,(3,4));</a:t>
            </a:r>
          </a:p>
          <a:p>
            <a:r>
              <a:rPr lang="en-US" altLang="zh-CN" dirty="0"/>
              <a:t>$n = @arr;</a:t>
            </a:r>
          </a:p>
          <a:p>
            <a:r>
              <a:rPr lang="en-US" altLang="zh-CN" dirty="0"/>
              <a:t>print $n;    //4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05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271010" y="246029"/>
            <a:ext cx="9920992" cy="4911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78623" y="282328"/>
            <a:ext cx="1656728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改变点</a:t>
            </a:r>
          </a:p>
        </p:txBody>
      </p:sp>
      <p:grpSp>
        <p:nvGrpSpPr>
          <p:cNvPr id="42" name="组 41"/>
          <p:cNvGrpSpPr/>
          <p:nvPr/>
        </p:nvGrpSpPr>
        <p:grpSpPr>
          <a:xfrm>
            <a:off x="9284090" y="252856"/>
            <a:ext cx="2907908" cy="553996"/>
            <a:chOff x="9284089" y="252855"/>
            <a:chExt cx="2907908" cy="553996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9284089" y="252855"/>
              <a:ext cx="2170011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D8B60F7-FF83-4015-B356-E83928C2C789}"/>
              </a:ext>
            </a:extLst>
          </p:cNvPr>
          <p:cNvSpPr txBox="1"/>
          <p:nvPr/>
        </p:nvSpPr>
        <p:spPr>
          <a:xfrm>
            <a:off x="1501909" y="2168589"/>
            <a:ext cx="44117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代码是给</a:t>
            </a:r>
            <a:r>
              <a:rPr lang="zh-CN" altLang="en-US" dirty="0">
                <a:solidFill>
                  <a:srgbClr val="FF0000"/>
                </a:solidFill>
              </a:rPr>
              <a:t>人</a:t>
            </a:r>
            <a:r>
              <a:rPr lang="zh-CN" altLang="en-US" dirty="0"/>
              <a:t>看的，而不是给</a:t>
            </a:r>
            <a:r>
              <a:rPr lang="zh-CN" altLang="en-US" dirty="0">
                <a:solidFill>
                  <a:srgbClr val="FF0000"/>
                </a:solidFill>
              </a:rPr>
              <a:t>机器</a:t>
            </a:r>
            <a:r>
              <a:rPr lang="zh-CN" altLang="en-US" dirty="0"/>
              <a:t>看的。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B86113-CAE6-4173-8CD1-E479F2CB8281}"/>
              </a:ext>
            </a:extLst>
          </p:cNvPr>
          <p:cNvSpPr txBox="1"/>
          <p:nvPr/>
        </p:nvSpPr>
        <p:spPr>
          <a:xfrm>
            <a:off x="1306987" y="3845885"/>
            <a:ext cx="44117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sz="2000" b="1" dirty="0"/>
              <a:t>内嵌一个求数组长度函数</a:t>
            </a:r>
            <a:endParaRPr lang="en-US" altLang="zh-CN" sz="2000" b="1" dirty="0"/>
          </a:p>
          <a:p>
            <a:r>
              <a:rPr lang="zh-CN" altLang="en-US" dirty="0"/>
              <a:t>可以获取数组的长度，使得赋值语句满足自反性</a:t>
            </a:r>
            <a:endParaRPr lang="en-US" altLang="zh-CN" dirty="0"/>
          </a:p>
          <a:p>
            <a:r>
              <a:rPr lang="en-US" altLang="zh-CN" dirty="0"/>
              <a:t>var a = length(</a:t>
            </a:r>
            <a:r>
              <a:rPr lang="en-US" altLang="zh-CN" dirty="0" err="1"/>
              <a:t>arr</a:t>
            </a:r>
            <a:r>
              <a:rPr lang="en-US" altLang="zh-CN" dirty="0"/>
              <a:t>);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C997CB-40E7-4555-9512-3E875D42A308}"/>
              </a:ext>
            </a:extLst>
          </p:cNvPr>
          <p:cNvSpPr txBox="1"/>
          <p:nvPr/>
        </p:nvSpPr>
        <p:spPr>
          <a:xfrm>
            <a:off x="7229186" y="2372293"/>
            <a:ext cx="3771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自动类型匹配和检查</a:t>
            </a:r>
            <a:endParaRPr lang="en-US" altLang="zh-CN" sz="2000" b="1" dirty="0"/>
          </a:p>
          <a:p>
            <a:r>
              <a:rPr lang="en-US" altLang="zh-CN" dirty="0"/>
              <a:t>var a = 1;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//var a = “1”;</a:t>
            </a:r>
          </a:p>
          <a:p>
            <a:r>
              <a:rPr lang="en-US" altLang="zh-CN" dirty="0"/>
              <a:t>print a+1;        </a:t>
            </a:r>
            <a:r>
              <a:rPr lang="en-US" altLang="zh-CN" dirty="0">
                <a:solidFill>
                  <a:schemeClr val="accent6"/>
                </a:solidFill>
              </a:rPr>
              <a:t>//2</a:t>
            </a:r>
          </a:p>
          <a:p>
            <a:r>
              <a:rPr lang="en-US" altLang="zh-CN" dirty="0"/>
              <a:t>print a+”1”;   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报错提示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65AAFCA-46BF-4CBC-815D-96F8C23A3A15}"/>
              </a:ext>
            </a:extLst>
          </p:cNvPr>
          <p:cNvSpPr txBox="1"/>
          <p:nvPr/>
        </p:nvSpPr>
        <p:spPr>
          <a:xfrm>
            <a:off x="7073136" y="4626619"/>
            <a:ext cx="392723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数组合并问题</a:t>
            </a:r>
            <a:endParaRPr lang="en-US" altLang="zh-CN" sz="2000" b="1" dirty="0"/>
          </a:p>
          <a:p>
            <a:r>
              <a:rPr lang="zh-CN" altLang="en-US" dirty="0"/>
              <a:t>我们将数组中的数组看作是一个元素，来统计数组中的元素个数。</a:t>
            </a:r>
            <a:endParaRPr lang="en-US" altLang="zh-CN" dirty="0"/>
          </a:p>
          <a:p>
            <a:r>
              <a:rPr lang="en-US" altLang="zh-CN" dirty="0"/>
              <a:t>var list = (“s”,1,2,(3,4));</a:t>
            </a:r>
          </a:p>
          <a:p>
            <a:r>
              <a:rPr lang="en-US" altLang="zh-CN" dirty="0"/>
              <a:t>var n = length(list);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//n = 4;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1" name="圆角矩形 24">
            <a:extLst>
              <a:ext uri="{FF2B5EF4-FFF2-40B4-BE49-F238E27FC236}">
                <a16:creationId xmlns:a16="http://schemas.microsoft.com/office/drawing/2014/main" id="{852A47EB-D6E0-4F98-9BCA-6A4D20BC10A6}"/>
              </a:ext>
            </a:extLst>
          </p:cNvPr>
          <p:cNvSpPr/>
          <p:nvPr/>
        </p:nvSpPr>
        <p:spPr>
          <a:xfrm rot="10800000" flipV="1">
            <a:off x="1169147" y="1443137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E57F8D-A8A9-4761-9416-C410E1D1A09E}"/>
              </a:ext>
            </a:extLst>
          </p:cNvPr>
          <p:cNvSpPr txBox="1"/>
          <p:nvPr/>
        </p:nvSpPr>
        <p:spPr>
          <a:xfrm>
            <a:off x="1687860" y="1395240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核心原则</a:t>
            </a:r>
          </a:p>
        </p:txBody>
      </p:sp>
      <p:sp>
        <p:nvSpPr>
          <p:cNvPr id="23" name="圆角矩形 24">
            <a:extLst>
              <a:ext uri="{FF2B5EF4-FFF2-40B4-BE49-F238E27FC236}">
                <a16:creationId xmlns:a16="http://schemas.microsoft.com/office/drawing/2014/main" id="{7D5A15ED-5A34-4E31-B1E8-3E0985079230}"/>
              </a:ext>
            </a:extLst>
          </p:cNvPr>
          <p:cNvSpPr/>
          <p:nvPr/>
        </p:nvSpPr>
        <p:spPr>
          <a:xfrm rot="10800000" flipV="1">
            <a:off x="1169146" y="3376432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C6913D-30D4-416B-89EE-E3264DB7C665}"/>
              </a:ext>
            </a:extLst>
          </p:cNvPr>
          <p:cNvSpPr txBox="1"/>
          <p:nvPr/>
        </p:nvSpPr>
        <p:spPr>
          <a:xfrm>
            <a:off x="1687859" y="3328535"/>
            <a:ext cx="1107992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改变一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8D33DD6A-C4D3-45CE-9116-DE6CB235E77E}"/>
              </a:ext>
            </a:extLst>
          </p:cNvPr>
          <p:cNvSpPr/>
          <p:nvPr/>
        </p:nvSpPr>
        <p:spPr>
          <a:xfrm rot="10800000" flipV="1">
            <a:off x="6890393" y="1545728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93AA6D-572C-43B1-B082-ACF4D16DF10E}"/>
              </a:ext>
            </a:extLst>
          </p:cNvPr>
          <p:cNvSpPr txBox="1"/>
          <p:nvPr/>
        </p:nvSpPr>
        <p:spPr>
          <a:xfrm>
            <a:off x="7409106" y="1497831"/>
            <a:ext cx="1107992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改变二</a:t>
            </a:r>
          </a:p>
        </p:txBody>
      </p:sp>
      <p:sp>
        <p:nvSpPr>
          <p:cNvPr id="27" name="圆角矩形 24">
            <a:extLst>
              <a:ext uri="{FF2B5EF4-FFF2-40B4-BE49-F238E27FC236}">
                <a16:creationId xmlns:a16="http://schemas.microsoft.com/office/drawing/2014/main" id="{EB9A54B8-1252-43DA-9385-924D04AC99FD}"/>
              </a:ext>
            </a:extLst>
          </p:cNvPr>
          <p:cNvSpPr/>
          <p:nvPr/>
        </p:nvSpPr>
        <p:spPr>
          <a:xfrm rot="10800000" flipV="1">
            <a:off x="6890393" y="4012490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2D71578-A8EC-4D66-A125-702E0FC82CAA}"/>
              </a:ext>
            </a:extLst>
          </p:cNvPr>
          <p:cNvSpPr txBox="1"/>
          <p:nvPr/>
        </p:nvSpPr>
        <p:spPr>
          <a:xfrm>
            <a:off x="7409106" y="3964593"/>
            <a:ext cx="1107992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改变三</a:t>
            </a:r>
          </a:p>
        </p:txBody>
      </p:sp>
    </p:spTree>
    <p:extLst>
      <p:ext uri="{BB962C8B-B14F-4D97-AF65-F5344CB8AC3E}">
        <p14:creationId xmlns:p14="http://schemas.microsoft.com/office/powerpoint/2010/main" val="149468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896256" y="282328"/>
            <a:ext cx="10295746" cy="4548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78623" y="282328"/>
            <a:ext cx="134895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</a:p>
        </p:txBody>
      </p:sp>
      <p:grpSp>
        <p:nvGrpSpPr>
          <p:cNvPr id="42" name="组 41"/>
          <p:cNvGrpSpPr/>
          <p:nvPr/>
        </p:nvGrpSpPr>
        <p:grpSpPr>
          <a:xfrm>
            <a:off x="9284090" y="252856"/>
            <a:ext cx="2907908" cy="553996"/>
            <a:chOff x="9284089" y="252855"/>
            <a:chExt cx="2907908" cy="553996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9284089" y="252855"/>
              <a:ext cx="2170011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F599812-A2C7-4845-B481-790B9F2B52A6}"/>
              </a:ext>
            </a:extLst>
          </p:cNvPr>
          <p:cNvSpPr txBox="1"/>
          <p:nvPr/>
        </p:nvSpPr>
        <p:spPr>
          <a:xfrm>
            <a:off x="1117342" y="2268425"/>
            <a:ext cx="41968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特殊变量的改写增强可读性</a:t>
            </a:r>
            <a:endParaRPr lang="en-US" altLang="zh-CN" sz="2000" b="1" dirty="0"/>
          </a:p>
          <a:p>
            <a:r>
              <a:rPr lang="zh-CN" altLang="en-US" dirty="0"/>
              <a:t>举例为</a:t>
            </a:r>
            <a:r>
              <a:rPr lang="en-US" altLang="zh-CN" dirty="0"/>
              <a:t>PARAM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B3C81F-D5CB-43DF-9C5D-B24CBCFEE29B}"/>
              </a:ext>
            </a:extLst>
          </p:cNvPr>
          <p:cNvSpPr txBox="1"/>
          <p:nvPr/>
        </p:nvSpPr>
        <p:spPr>
          <a:xfrm>
            <a:off x="1160584" y="3115813"/>
            <a:ext cx="493541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AA5500"/>
                </a:solidFill>
                <a:effectLst/>
                <a:latin typeface="Menlo"/>
              </a:rPr>
              <a:t>#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Menlo"/>
              </a:rPr>
              <a:t>定义函数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Menlo"/>
            </a:endParaRPr>
          </a:p>
          <a:p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sub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PrintList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Menlo"/>
              </a:rPr>
              <a:t>	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my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008B"/>
                </a:solidFill>
                <a:effectLst/>
                <a:latin typeface="Menlo"/>
              </a:rPr>
              <a:t>@list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=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enlo"/>
              </a:rPr>
              <a:t>@_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Menlo"/>
              </a:rPr>
              <a:t>	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print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列表为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: @list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Menlo"/>
              </a:rPr>
              <a:t>\n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</a:p>
          <a:p>
            <a:r>
              <a:rPr lang="en-US" altLang="zh-CN" dirty="0">
                <a:solidFill>
                  <a:srgbClr val="808000"/>
                </a:solidFill>
                <a:latin typeface="Menlo"/>
              </a:rPr>
              <a:t>@b = (1,2,3,4);</a:t>
            </a:r>
            <a:endParaRPr lang="en-US" altLang="zh-CN" b="0" i="0" dirty="0">
              <a:solidFill>
                <a:srgbClr val="808000"/>
              </a:solidFill>
              <a:effectLst/>
              <a:latin typeface="Menlo"/>
            </a:endParaRPr>
          </a:p>
          <a:p>
            <a:r>
              <a:rPr lang="en-US" altLang="zh-CN" dirty="0" err="1">
                <a:solidFill>
                  <a:srgbClr val="808000"/>
                </a:solidFill>
                <a:latin typeface="Menlo"/>
              </a:rPr>
              <a:t>PrintList</a:t>
            </a:r>
            <a:r>
              <a:rPr lang="en-US" altLang="zh-CN" dirty="0">
                <a:solidFill>
                  <a:srgbClr val="808000"/>
                </a:solidFill>
                <a:latin typeface="Menlo"/>
              </a:rPr>
              <a:t>(@b);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DBC575-B492-4D60-8683-FE24B70D44C0}"/>
              </a:ext>
            </a:extLst>
          </p:cNvPr>
          <p:cNvSpPr txBox="1"/>
          <p:nvPr/>
        </p:nvSpPr>
        <p:spPr>
          <a:xfrm>
            <a:off x="1241205" y="5624202"/>
            <a:ext cx="2801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008000"/>
                </a:solidFill>
                <a:effectLst/>
                <a:latin typeface="Menlo"/>
              </a:rPr>
              <a:t>my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sz="2000" b="0" i="0" dirty="0">
                <a:solidFill>
                  <a:srgbClr val="00008B"/>
                </a:solidFill>
                <a:effectLst/>
                <a:latin typeface="Menlo"/>
              </a:rPr>
              <a:t>@list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Menlo"/>
              </a:rPr>
              <a:t> = 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Menlo"/>
              </a:rPr>
              <a:t>@_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Menlo"/>
              </a:rPr>
              <a:t>;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8000"/>
                </a:solidFill>
                <a:latin typeface="Menlo"/>
              </a:rPr>
              <a:t>var </a:t>
            </a:r>
            <a:r>
              <a:rPr lang="en-US" altLang="zh-CN" sz="2000" dirty="0">
                <a:latin typeface="Menlo"/>
              </a:rPr>
              <a:t>list = PARAM;</a:t>
            </a:r>
            <a:endParaRPr lang="zh-CN" altLang="en-US" sz="2000" dirty="0">
              <a:latin typeface="Menlo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74E6DB-0AAA-4A45-8750-6797DFD081C5}"/>
              </a:ext>
            </a:extLst>
          </p:cNvPr>
          <p:cNvSpPr txBox="1"/>
          <p:nvPr/>
        </p:nvSpPr>
        <p:spPr>
          <a:xfrm>
            <a:off x="5573650" y="2111606"/>
            <a:ext cx="556846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新增一个内嵌的向量数据类型</a:t>
            </a: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设计驱动：现实中，算绩点、工资都是各个部分的加权求和，在如今的各种算法中，也是算权重再求和，使用</a:t>
            </a:r>
            <a:r>
              <a:rPr lang="zh-CN" altLang="en-US" dirty="0">
                <a:solidFill>
                  <a:srgbClr val="FF0000"/>
                </a:solidFill>
              </a:rPr>
              <a:t>向量的内积</a:t>
            </a:r>
            <a:r>
              <a:rPr lang="zh-CN" altLang="en-US" dirty="0"/>
              <a:t>最合适不过。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使用关键字</a:t>
            </a:r>
            <a:r>
              <a:rPr lang="en-US" altLang="zh-CN" dirty="0" err="1"/>
              <a:t>vec</a:t>
            </a:r>
            <a:r>
              <a:rPr lang="zh-CN" altLang="en-US" dirty="0"/>
              <a:t>定义，其中元素为全整数，可以实现向量的内积，向量相加，向量与整数相加相乘，向量内元素求和。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代码示例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chemeClr val="accent6"/>
                </a:solidFill>
              </a:rPr>
              <a:t>vec</a:t>
            </a:r>
            <a:r>
              <a:rPr lang="en-US" altLang="zh-CN" dirty="0"/>
              <a:t> value = (20,14,7);</a:t>
            </a:r>
          </a:p>
          <a:p>
            <a:pPr lvl="1"/>
            <a:r>
              <a:rPr lang="en-US" altLang="zh-CN" dirty="0" err="1">
                <a:solidFill>
                  <a:schemeClr val="accent6"/>
                </a:solidFill>
              </a:rPr>
              <a:t>vec</a:t>
            </a:r>
            <a:r>
              <a:rPr lang="en-US" altLang="zh-CN" dirty="0">
                <a:solidFill>
                  <a:schemeClr val="accent6"/>
                </a:solidFill>
              </a:rPr>
              <a:t> </a:t>
            </a:r>
            <a:r>
              <a:rPr lang="en-US" altLang="zh-CN" dirty="0"/>
              <a:t>weight = (2,1,3);</a:t>
            </a: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var</a:t>
            </a:r>
            <a:r>
              <a:rPr lang="en-US" altLang="zh-CN" dirty="0"/>
              <a:t> total = value * weight;</a:t>
            </a: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mutiNum</a:t>
            </a:r>
            <a:r>
              <a:rPr lang="en-US" altLang="zh-CN" dirty="0"/>
              <a:t> = 2;</a:t>
            </a:r>
          </a:p>
          <a:p>
            <a:pPr lvl="1"/>
            <a:r>
              <a:rPr lang="en-US" altLang="zh-CN" dirty="0" err="1">
                <a:solidFill>
                  <a:schemeClr val="accent6"/>
                </a:solidFill>
              </a:rPr>
              <a:t>vec</a:t>
            </a:r>
            <a:r>
              <a:rPr lang="en-US" altLang="zh-CN" dirty="0"/>
              <a:t> </a:t>
            </a:r>
            <a:r>
              <a:rPr lang="en-US" altLang="zh-CN" dirty="0" err="1"/>
              <a:t>valueModify</a:t>
            </a:r>
            <a:r>
              <a:rPr lang="en-US" altLang="zh-CN" dirty="0"/>
              <a:t> = value * </a:t>
            </a:r>
            <a:r>
              <a:rPr lang="en-US" altLang="zh-CN" dirty="0" err="1"/>
              <a:t>mutiNum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valueModify</a:t>
            </a:r>
            <a:r>
              <a:rPr lang="en-US" altLang="zh-CN" dirty="0"/>
              <a:t> = value + </a:t>
            </a:r>
            <a:r>
              <a:rPr lang="en-US" altLang="zh-CN" dirty="0" err="1"/>
              <a:t>mutiNum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var</a:t>
            </a:r>
            <a:r>
              <a:rPr lang="en-US" altLang="zh-CN" dirty="0"/>
              <a:t> sum = </a:t>
            </a:r>
            <a:r>
              <a:rPr lang="en-US" altLang="zh-CN" dirty="0">
                <a:solidFill>
                  <a:schemeClr val="accent6"/>
                </a:solidFill>
              </a:rPr>
              <a:t>SUM</a:t>
            </a:r>
            <a:r>
              <a:rPr lang="en-US" altLang="zh-CN" dirty="0"/>
              <a:t>(value);</a:t>
            </a:r>
            <a:endParaRPr lang="zh-CN" altLang="en-US" dirty="0"/>
          </a:p>
        </p:txBody>
      </p:sp>
      <p:sp>
        <p:nvSpPr>
          <p:cNvPr id="21" name="圆角矩形 24">
            <a:extLst>
              <a:ext uri="{FF2B5EF4-FFF2-40B4-BE49-F238E27FC236}">
                <a16:creationId xmlns:a16="http://schemas.microsoft.com/office/drawing/2014/main" id="{2064E374-6646-47F3-B43B-C6970AD839B8}"/>
              </a:ext>
            </a:extLst>
          </p:cNvPr>
          <p:cNvSpPr/>
          <p:nvPr/>
        </p:nvSpPr>
        <p:spPr>
          <a:xfrm rot="10800000" flipV="1">
            <a:off x="954288" y="1469619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E0CBABE-9C73-47CB-A663-781B465046A5}"/>
              </a:ext>
            </a:extLst>
          </p:cNvPr>
          <p:cNvSpPr txBox="1"/>
          <p:nvPr/>
        </p:nvSpPr>
        <p:spPr>
          <a:xfrm>
            <a:off x="1473001" y="1421722"/>
            <a:ext cx="1107992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改变四</a:t>
            </a:r>
          </a:p>
        </p:txBody>
      </p:sp>
      <p:sp>
        <p:nvSpPr>
          <p:cNvPr id="23" name="圆角矩形 24">
            <a:extLst>
              <a:ext uri="{FF2B5EF4-FFF2-40B4-BE49-F238E27FC236}">
                <a16:creationId xmlns:a16="http://schemas.microsoft.com/office/drawing/2014/main" id="{968828EE-BD5F-414B-AE91-CCC520E37C7C}"/>
              </a:ext>
            </a:extLst>
          </p:cNvPr>
          <p:cNvSpPr/>
          <p:nvPr/>
        </p:nvSpPr>
        <p:spPr>
          <a:xfrm rot="10800000" flipV="1">
            <a:off x="5656203" y="1469619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475F8E-215A-4ECE-A16F-5B859D42353C}"/>
              </a:ext>
            </a:extLst>
          </p:cNvPr>
          <p:cNvSpPr txBox="1"/>
          <p:nvPr/>
        </p:nvSpPr>
        <p:spPr>
          <a:xfrm>
            <a:off x="6174916" y="1421722"/>
            <a:ext cx="1107992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改变五</a:t>
            </a:r>
          </a:p>
        </p:txBody>
      </p:sp>
    </p:spTree>
    <p:extLst>
      <p:ext uri="{BB962C8B-B14F-4D97-AF65-F5344CB8AC3E}">
        <p14:creationId xmlns:p14="http://schemas.microsoft.com/office/powerpoint/2010/main" val="285743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129094" y="282328"/>
            <a:ext cx="9062908" cy="4548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78623" y="282328"/>
            <a:ext cx="1964504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代码实例</a:t>
            </a:r>
          </a:p>
        </p:txBody>
      </p:sp>
      <p:grpSp>
        <p:nvGrpSpPr>
          <p:cNvPr id="42" name="组 41"/>
          <p:cNvGrpSpPr/>
          <p:nvPr/>
        </p:nvGrpSpPr>
        <p:grpSpPr>
          <a:xfrm>
            <a:off x="9284090" y="252856"/>
            <a:ext cx="2907908" cy="553996"/>
            <a:chOff x="9284089" y="252855"/>
            <a:chExt cx="2907908" cy="553996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9284089" y="252855"/>
              <a:ext cx="2170011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0D7B3EB5-BE30-46D6-90B7-FA11CC0569E9}"/>
              </a:ext>
            </a:extLst>
          </p:cNvPr>
          <p:cNvSpPr txBox="1"/>
          <p:nvPr/>
        </p:nvSpPr>
        <p:spPr>
          <a:xfrm>
            <a:off x="687335" y="2261801"/>
            <a:ext cx="6973213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AA5500"/>
                </a:solidFill>
                <a:effectLst/>
                <a:latin typeface="Menlo"/>
              </a:rPr>
              <a:t>#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Menlo"/>
              </a:rPr>
              <a:t>定义求平均值函数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Menlo"/>
            </a:endParaRPr>
          </a:p>
          <a:p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sub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Average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Menlo"/>
              </a:rPr>
              <a:t>	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Menlo"/>
              </a:rPr>
              <a:t>#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Menlo"/>
              </a:rPr>
              <a:t>获取所有传入的参数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Menlo"/>
            </a:endParaRPr>
          </a:p>
          <a:p>
            <a:r>
              <a:rPr lang="en-US" altLang="zh-CN" b="0" i="0" dirty="0">
                <a:solidFill>
                  <a:srgbClr val="00008B"/>
                </a:solidFill>
                <a:effectLst/>
                <a:latin typeface="Menlo"/>
              </a:rPr>
              <a:t>	$n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=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scalar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b="0" i="0" dirty="0">
                <a:solidFill>
                  <a:srgbClr val="00008B"/>
                </a:solidFill>
                <a:effectLst/>
                <a:latin typeface="Menlo"/>
              </a:rPr>
              <a:t>@_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latin typeface="Menlo"/>
              </a:rPr>
              <a:t>	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008B"/>
                </a:solidFill>
                <a:effectLst/>
                <a:latin typeface="Menlo"/>
              </a:rPr>
              <a:t>$sum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Menlo"/>
              </a:rPr>
              <a:t>0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Menlo"/>
              </a:rPr>
              <a:t>	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foreach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008B"/>
                </a:solidFill>
                <a:effectLst/>
                <a:latin typeface="Menlo"/>
              </a:rPr>
              <a:t>$item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b="0" i="0" dirty="0">
                <a:solidFill>
                  <a:srgbClr val="00008B"/>
                </a:solidFill>
                <a:effectLst/>
                <a:latin typeface="Menlo"/>
              </a:rPr>
              <a:t>@_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){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Menlo"/>
              </a:rPr>
              <a:t>		</a:t>
            </a:r>
            <a:r>
              <a:rPr lang="en-US" altLang="zh-CN" b="0" i="0" dirty="0">
                <a:solidFill>
                  <a:srgbClr val="00008B"/>
                </a:solidFill>
                <a:effectLst/>
                <a:latin typeface="Menlo"/>
              </a:rPr>
              <a:t>$sum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+= </a:t>
            </a:r>
            <a:r>
              <a:rPr lang="en-US" altLang="zh-CN" b="0" i="0" dirty="0">
                <a:solidFill>
                  <a:srgbClr val="00008B"/>
                </a:solidFill>
                <a:effectLst/>
                <a:latin typeface="Menlo"/>
              </a:rPr>
              <a:t>$item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r>
              <a:rPr lang="en-US" altLang="zh-CN" b="0" i="0" dirty="0">
                <a:solidFill>
                  <a:srgbClr val="00008B"/>
                </a:solidFill>
                <a:effectLst/>
                <a:latin typeface="Menlo"/>
              </a:rPr>
              <a:t>$average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= </a:t>
            </a:r>
            <a:r>
              <a:rPr lang="en-US" altLang="zh-CN" b="0" i="0" dirty="0">
                <a:solidFill>
                  <a:srgbClr val="00008B"/>
                </a:solidFill>
                <a:effectLst/>
                <a:latin typeface="Menlo"/>
              </a:rPr>
              <a:t>$sum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 /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 $n; </a:t>
            </a:r>
          </a:p>
          <a:p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print '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传入的参数为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: ',"@_\n"; #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打印整个数组 </a:t>
            </a:r>
            <a:endParaRPr lang="en-US" altLang="zh-CN" b="0" i="0" dirty="0">
              <a:solidFill>
                <a:srgbClr val="AA1111"/>
              </a:solidFill>
              <a:effectLst/>
              <a:latin typeface="Menlo"/>
            </a:endParaRPr>
          </a:p>
          <a:p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print "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第一个参数值为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: $_[0]\n"; #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打印第一个参数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	</a:t>
            </a:r>
          </a:p>
          <a:p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print "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传入参数的平均值为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: $average\n"; #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打印平均值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} Average(10, 20, 30);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ADA2B2-7748-4262-9753-334B0C051262}"/>
              </a:ext>
            </a:extLst>
          </p:cNvPr>
          <p:cNvSpPr txBox="1"/>
          <p:nvPr/>
        </p:nvSpPr>
        <p:spPr>
          <a:xfrm>
            <a:off x="6975148" y="2462038"/>
            <a:ext cx="400929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function</a:t>
            </a:r>
            <a:r>
              <a:rPr lang="en-US" altLang="zh-CN" dirty="0"/>
              <a:t> Average(</a:t>
            </a:r>
            <a:r>
              <a:rPr lang="en-US" altLang="zh-CN" dirty="0" err="1"/>
              <a:t>vec</a:t>
            </a:r>
            <a:r>
              <a:rPr lang="en-US" altLang="zh-CN" dirty="0"/>
              <a:t>);</a:t>
            </a:r>
          </a:p>
          <a:p>
            <a:r>
              <a:rPr lang="en-US" altLang="zh-CN" dirty="0" err="1">
                <a:solidFill>
                  <a:schemeClr val="accent6"/>
                </a:solidFill>
              </a:rPr>
              <a:t>vec</a:t>
            </a:r>
            <a:r>
              <a:rPr lang="en-US" altLang="zh-CN" dirty="0"/>
              <a:t> num = (10,20,30);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ave</a:t>
            </a:r>
            <a:r>
              <a:rPr lang="en-US" altLang="zh-CN" dirty="0"/>
              <a:t> = Average(num);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sub</a:t>
            </a:r>
            <a:r>
              <a:rPr lang="en-US" altLang="zh-CN" dirty="0"/>
              <a:t> Average{</a:t>
            </a:r>
          </a:p>
          <a:p>
            <a:r>
              <a:rPr lang="en-US" altLang="zh-CN" dirty="0"/>
              <a:t>	</a:t>
            </a:r>
            <a:r>
              <a:rPr lang="en-US" altLang="zh-CN" dirty="0" err="1">
                <a:solidFill>
                  <a:schemeClr val="accent6"/>
                </a:solidFill>
              </a:rPr>
              <a:t>vec</a:t>
            </a:r>
            <a:r>
              <a:rPr lang="en-US" altLang="zh-CN" dirty="0"/>
              <a:t> temp = PARAM;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accent6"/>
                </a:solidFill>
              </a:rPr>
              <a:t>var</a:t>
            </a:r>
            <a:r>
              <a:rPr lang="en-US" altLang="zh-CN" dirty="0"/>
              <a:t> n = length(temp);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accent6"/>
                </a:solidFill>
              </a:rPr>
              <a:t>var</a:t>
            </a:r>
            <a:r>
              <a:rPr lang="en-US" altLang="zh-CN" dirty="0"/>
              <a:t> s = SUM(temp);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accent6"/>
                </a:solidFill>
              </a:rPr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ave</a:t>
            </a:r>
            <a:r>
              <a:rPr lang="en-US" altLang="zh-CN" dirty="0"/>
              <a:t> = s/n;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accent6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 err="1"/>
              <a:t>ave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9" name="圆角矩形 24">
            <a:extLst>
              <a:ext uri="{FF2B5EF4-FFF2-40B4-BE49-F238E27FC236}">
                <a16:creationId xmlns:a16="http://schemas.microsoft.com/office/drawing/2014/main" id="{7ED6C966-C6A9-44AC-8806-7704311479E3}"/>
              </a:ext>
            </a:extLst>
          </p:cNvPr>
          <p:cNvSpPr/>
          <p:nvPr/>
        </p:nvSpPr>
        <p:spPr>
          <a:xfrm rot="10800000" flipV="1">
            <a:off x="816422" y="1520084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3E6F4E-69FA-41E2-B6DB-75CDDA9A9204}"/>
              </a:ext>
            </a:extLst>
          </p:cNvPr>
          <p:cNvSpPr txBox="1"/>
          <p:nvPr/>
        </p:nvSpPr>
        <p:spPr>
          <a:xfrm>
            <a:off x="1335135" y="1472187"/>
            <a:ext cx="1723545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原来的写法</a:t>
            </a:r>
          </a:p>
        </p:txBody>
      </p:sp>
      <p:sp>
        <p:nvSpPr>
          <p:cNvPr id="21" name="圆角矩形 24">
            <a:extLst>
              <a:ext uri="{FF2B5EF4-FFF2-40B4-BE49-F238E27FC236}">
                <a16:creationId xmlns:a16="http://schemas.microsoft.com/office/drawing/2014/main" id="{342AB861-E612-42E4-8CF3-98B3FED52BD4}"/>
              </a:ext>
            </a:extLst>
          </p:cNvPr>
          <p:cNvSpPr/>
          <p:nvPr/>
        </p:nvSpPr>
        <p:spPr>
          <a:xfrm rot="10800000" flipV="1">
            <a:off x="6737537" y="1520084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74FF2A9-1B08-4253-9361-1261BF33A133}"/>
              </a:ext>
            </a:extLst>
          </p:cNvPr>
          <p:cNvSpPr txBox="1"/>
          <p:nvPr/>
        </p:nvSpPr>
        <p:spPr>
          <a:xfrm>
            <a:off x="7256250" y="1472187"/>
            <a:ext cx="1723545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我们的风格</a:t>
            </a:r>
          </a:p>
        </p:txBody>
      </p:sp>
    </p:spTree>
    <p:extLst>
      <p:ext uri="{BB962C8B-B14F-4D97-AF65-F5344CB8AC3E}">
        <p14:creationId xmlns:p14="http://schemas.microsoft.com/office/powerpoint/2010/main" val="200823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129094" y="282328"/>
            <a:ext cx="9062908" cy="4548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78623" y="282328"/>
            <a:ext cx="2339094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设计的架构介绍</a:t>
            </a:r>
          </a:p>
        </p:txBody>
      </p:sp>
      <p:grpSp>
        <p:nvGrpSpPr>
          <p:cNvPr id="42" name="组 41"/>
          <p:cNvGrpSpPr/>
          <p:nvPr/>
        </p:nvGrpSpPr>
        <p:grpSpPr>
          <a:xfrm>
            <a:off x="9284090" y="252856"/>
            <a:ext cx="2907908" cy="553996"/>
            <a:chOff x="9284089" y="252855"/>
            <a:chExt cx="2907908" cy="553996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9284089" y="252855"/>
              <a:ext cx="2170011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3609CA3D-34A6-44D7-BB8F-60E40795DF5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79" y="1302915"/>
            <a:ext cx="5985705" cy="542766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42FE08C-819D-44A9-A491-2CD93CC18232}"/>
              </a:ext>
            </a:extLst>
          </p:cNvPr>
          <p:cNvSpPr txBox="1"/>
          <p:nvPr/>
        </p:nvSpPr>
        <p:spPr>
          <a:xfrm>
            <a:off x="6516834" y="1841978"/>
            <a:ext cx="5205524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先进行</a:t>
            </a:r>
            <a:r>
              <a:rPr lang="zh-CN" altLang="en-US" dirty="0">
                <a:solidFill>
                  <a:srgbClr val="FF0000"/>
                </a:solidFill>
              </a:rPr>
              <a:t>词法分析</a:t>
            </a:r>
            <a:r>
              <a:rPr lang="zh-CN" altLang="en-US" dirty="0"/>
              <a:t>，返回</a:t>
            </a:r>
            <a:r>
              <a:rPr lang="en-US" altLang="zh-CN" dirty="0">
                <a:solidFill>
                  <a:srgbClr val="FF0000"/>
                </a:solidFill>
              </a:rPr>
              <a:t>token</a:t>
            </a:r>
            <a:r>
              <a:rPr lang="zh-CN" altLang="en-US" dirty="0">
                <a:solidFill>
                  <a:srgbClr val="FF0000"/>
                </a:solidFill>
              </a:rPr>
              <a:t>序列</a:t>
            </a:r>
            <a:r>
              <a:rPr lang="zh-CN" altLang="en-US" dirty="0"/>
              <a:t>，交给语法分析器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语法分析器根据</a:t>
            </a:r>
            <a:r>
              <a:rPr lang="zh-CN" altLang="en-US" dirty="0">
                <a:solidFill>
                  <a:srgbClr val="FF0000"/>
                </a:solidFill>
              </a:rPr>
              <a:t>句首的</a:t>
            </a:r>
            <a:r>
              <a:rPr lang="en-US" altLang="zh-CN" dirty="0">
                <a:solidFill>
                  <a:srgbClr val="FF0000"/>
                </a:solidFill>
              </a:rPr>
              <a:t>token</a:t>
            </a:r>
            <a:r>
              <a:rPr lang="zh-CN" altLang="en-US" dirty="0"/>
              <a:t>判断这个语句的类型，是</a:t>
            </a:r>
            <a:r>
              <a:rPr lang="zh-CN" altLang="en-US" dirty="0">
                <a:solidFill>
                  <a:srgbClr val="FF0000"/>
                </a:solidFill>
              </a:rPr>
              <a:t>声明变量语句</a:t>
            </a:r>
            <a:r>
              <a:rPr lang="zh-CN" altLang="en-US" dirty="0"/>
              <a:t>，还是</a:t>
            </a:r>
            <a:r>
              <a:rPr lang="zh-CN" altLang="en-US" dirty="0">
                <a:solidFill>
                  <a:srgbClr val="FF0000"/>
                </a:solidFill>
              </a:rPr>
              <a:t>赋值语句</a:t>
            </a:r>
            <a:r>
              <a:rPr lang="zh-CN" altLang="en-US" dirty="0"/>
              <a:t>，或者</a:t>
            </a:r>
            <a:r>
              <a:rPr lang="zh-CN" altLang="en-US" dirty="0">
                <a:solidFill>
                  <a:srgbClr val="FF0000"/>
                </a:solidFill>
              </a:rPr>
              <a:t>函数语句等</a:t>
            </a:r>
            <a:r>
              <a:rPr lang="zh-CN" altLang="en-US" dirty="0"/>
              <a:t>，交给不同函数来处理。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如果是赋值语句</a:t>
            </a:r>
            <a:r>
              <a:rPr lang="en-US" altLang="zh-CN" dirty="0"/>
              <a:t>(</a:t>
            </a:r>
            <a:r>
              <a:rPr lang="en-US" altLang="zh-CN" dirty="0" err="1"/>
              <a:t>var,vec</a:t>
            </a:r>
            <a:r>
              <a:rPr lang="zh-CN" altLang="en-US" dirty="0"/>
              <a:t>开头</a:t>
            </a:r>
            <a:r>
              <a:rPr lang="en-US" altLang="zh-CN" dirty="0"/>
              <a:t>)</a:t>
            </a:r>
            <a:r>
              <a:rPr lang="zh-CN" altLang="en-US" dirty="0"/>
              <a:t>，生成一个新的</a:t>
            </a:r>
            <a:r>
              <a:rPr lang="en-US" altLang="zh-CN" dirty="0"/>
              <a:t>Symbol,</a:t>
            </a:r>
            <a:r>
              <a:rPr lang="zh-CN" altLang="en-US" dirty="0"/>
              <a:t>放入当前的</a:t>
            </a:r>
            <a:r>
              <a:rPr lang="en-US" altLang="zh-CN" dirty="0" err="1"/>
              <a:t>SymbolTable</a:t>
            </a:r>
            <a:r>
              <a:rPr lang="zh-CN" altLang="en-US" dirty="0"/>
              <a:t>当中。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如果解析出句首</a:t>
            </a:r>
            <a:r>
              <a:rPr lang="en-US" altLang="zh-CN" dirty="0"/>
              <a:t>token</a:t>
            </a:r>
            <a:r>
              <a:rPr lang="zh-CN" altLang="en-US" dirty="0"/>
              <a:t>是变量名，在当前符号表中寻找</a:t>
            </a:r>
            <a:r>
              <a:rPr lang="en-US" altLang="zh-CN" dirty="0"/>
              <a:t>NAME</a:t>
            </a:r>
            <a:r>
              <a:rPr lang="zh-CN" altLang="en-US" dirty="0"/>
              <a:t>的</a:t>
            </a:r>
            <a:r>
              <a:rPr lang="en-US" altLang="zh-CN" dirty="0"/>
              <a:t>Symbol</a:t>
            </a:r>
            <a:r>
              <a:rPr lang="zh-CN" altLang="en-US" dirty="0"/>
              <a:t>，如果找不到，再去父符号表中寻找，直至到全局符号表，找不到则报错，找到后再进行相应处理。</a:t>
            </a:r>
            <a:endParaRPr lang="en-US" altLang="zh-CN" dirty="0"/>
          </a:p>
        </p:txBody>
      </p:sp>
      <p:sp>
        <p:nvSpPr>
          <p:cNvPr id="22" name="圆角矩形 24">
            <a:extLst>
              <a:ext uri="{FF2B5EF4-FFF2-40B4-BE49-F238E27FC236}">
                <a16:creationId xmlns:a16="http://schemas.microsoft.com/office/drawing/2014/main" id="{1EC0DBCF-AFAD-4A59-80E6-B98764775857}"/>
              </a:ext>
            </a:extLst>
          </p:cNvPr>
          <p:cNvSpPr/>
          <p:nvPr/>
        </p:nvSpPr>
        <p:spPr>
          <a:xfrm rot="10800000" flipV="1">
            <a:off x="6565150" y="1350812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FBA823-0EC1-421F-954A-AC1A0CEA4975}"/>
              </a:ext>
            </a:extLst>
          </p:cNvPr>
          <p:cNvSpPr txBox="1"/>
          <p:nvPr/>
        </p:nvSpPr>
        <p:spPr>
          <a:xfrm>
            <a:off x="7083863" y="1302915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303A73-BAD9-4821-BDC1-3E652D909D1E}"/>
              </a:ext>
            </a:extLst>
          </p:cNvPr>
          <p:cNvSpPr/>
          <p:nvPr/>
        </p:nvSpPr>
        <p:spPr>
          <a:xfrm>
            <a:off x="6565150" y="5224619"/>
            <a:ext cx="518282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Talk is cheap .</a:t>
            </a:r>
          </a:p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Show you the code.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266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129094" y="282328"/>
            <a:ext cx="9062908" cy="4548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78623" y="282328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grpSp>
        <p:nvGrpSpPr>
          <p:cNvPr id="42" name="组 41"/>
          <p:cNvGrpSpPr/>
          <p:nvPr/>
        </p:nvGrpSpPr>
        <p:grpSpPr>
          <a:xfrm>
            <a:off x="9284090" y="252856"/>
            <a:ext cx="2907908" cy="553996"/>
            <a:chOff x="9284089" y="252855"/>
            <a:chExt cx="2907908" cy="553996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9284089" y="252855"/>
              <a:ext cx="2170011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DF42B7BC-62E5-4699-8686-5EC01FAED5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87" y="1152626"/>
            <a:ext cx="4133010" cy="207720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096A58F-9863-4A02-885A-BC31DDB83D4B}"/>
              </a:ext>
            </a:extLst>
          </p:cNvPr>
          <p:cNvSpPr txBox="1"/>
          <p:nvPr/>
        </p:nvSpPr>
        <p:spPr>
          <a:xfrm>
            <a:off x="5814648" y="973693"/>
            <a:ext cx="622495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8125" indent="266700"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读入输入的字符串，然后根据下标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，得到当前的字符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，如果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是类似于＂［＂、＂，＂这种符号，则根据不同的符号返回不同的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类型，并且将其的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字段和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字段补充完整。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字段主要是针对整数。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38125" indent="266700" algn="just"/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读入的字符如果是双引号，标志位置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，下一个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类型一定为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，再读到双引号标准置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38125" indent="266700"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读入的字符如果是一个字母，进入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getName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函数进行处理，判断下一个字符是否是字母或者数字，如果是的话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append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，否则判断这个字符串是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变量名</a:t>
            </a:r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2069DA-CBBA-4F5E-863D-114AB78DC4BE}"/>
              </a:ext>
            </a:extLst>
          </p:cNvPr>
          <p:cNvSpPr txBox="1"/>
          <p:nvPr/>
        </p:nvSpPr>
        <p:spPr>
          <a:xfrm>
            <a:off x="801257" y="4066847"/>
            <a:ext cx="280181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var s = “12”;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237C7FE-59C8-405E-AFE5-D8DA5DD56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99615"/>
              </p:ext>
            </p:extLst>
          </p:nvPr>
        </p:nvGraphicFramePr>
        <p:xfrm>
          <a:off x="478623" y="4688116"/>
          <a:ext cx="813782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59">
                  <a:extLst>
                    <a:ext uri="{9D8B030D-6E8A-4147-A177-3AD203B41FA5}">
                      <a16:colId xmlns:a16="http://schemas.microsoft.com/office/drawing/2014/main" val="138323689"/>
                    </a:ext>
                  </a:extLst>
                </a:gridCol>
                <a:gridCol w="956997">
                  <a:extLst>
                    <a:ext uri="{9D8B030D-6E8A-4147-A177-3AD203B41FA5}">
                      <a16:colId xmlns:a16="http://schemas.microsoft.com/office/drawing/2014/main" val="356320319"/>
                    </a:ext>
                  </a:extLst>
                </a:gridCol>
                <a:gridCol w="1017228">
                  <a:extLst>
                    <a:ext uri="{9D8B030D-6E8A-4147-A177-3AD203B41FA5}">
                      <a16:colId xmlns:a16="http://schemas.microsoft.com/office/drawing/2014/main" val="3250403607"/>
                    </a:ext>
                  </a:extLst>
                </a:gridCol>
                <a:gridCol w="1106253">
                  <a:extLst>
                    <a:ext uri="{9D8B030D-6E8A-4147-A177-3AD203B41FA5}">
                      <a16:colId xmlns:a16="http://schemas.microsoft.com/office/drawing/2014/main" val="3446941645"/>
                    </a:ext>
                  </a:extLst>
                </a:gridCol>
                <a:gridCol w="1094282">
                  <a:extLst>
                    <a:ext uri="{9D8B030D-6E8A-4147-A177-3AD203B41FA5}">
                      <a16:colId xmlns:a16="http://schemas.microsoft.com/office/drawing/2014/main" val="300307882"/>
                    </a:ext>
                  </a:extLst>
                </a:gridCol>
                <a:gridCol w="851149">
                  <a:extLst>
                    <a:ext uri="{9D8B030D-6E8A-4147-A177-3AD203B41FA5}">
                      <a16:colId xmlns:a16="http://schemas.microsoft.com/office/drawing/2014/main" val="886265959"/>
                    </a:ext>
                  </a:extLst>
                </a:gridCol>
                <a:gridCol w="1017228">
                  <a:extLst>
                    <a:ext uri="{9D8B030D-6E8A-4147-A177-3AD203B41FA5}">
                      <a16:colId xmlns:a16="http://schemas.microsoft.com/office/drawing/2014/main" val="3350344961"/>
                    </a:ext>
                  </a:extLst>
                </a:gridCol>
                <a:gridCol w="1017228">
                  <a:extLst>
                    <a:ext uri="{9D8B030D-6E8A-4147-A177-3AD203B41FA5}">
                      <a16:colId xmlns:a16="http://schemas.microsoft.com/office/drawing/2014/main" val="1148031660"/>
                    </a:ext>
                  </a:extLst>
                </a:gridCol>
              </a:tblGrid>
              <a:tr h="376663">
                <a:tc>
                  <a:txBody>
                    <a:bodyPr/>
                    <a:lstStyle/>
                    <a:p>
                      <a:r>
                        <a:rPr lang="en-US" altLang="zh-CN" dirty="0"/>
                        <a:t>Token[ 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745358"/>
                  </a:ext>
                </a:extLst>
              </a:tr>
              <a:tr h="376663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DQUOTATION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DQUOTATION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SEMICOLON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44177"/>
                  </a:ext>
                </a:extLst>
              </a:tr>
              <a:tr h="376663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994903"/>
                  </a:ext>
                </a:extLst>
              </a:tr>
              <a:tr h="376663">
                <a:tc>
                  <a:txBody>
                    <a:bodyPr/>
                    <a:lstStyle/>
                    <a:p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293705"/>
                  </a:ext>
                </a:extLst>
              </a:tr>
            </a:tbl>
          </a:graphicData>
        </a:graphic>
      </p:graphicFrame>
      <p:sp>
        <p:nvSpPr>
          <p:cNvPr id="21" name="圆角矩形 24">
            <a:extLst>
              <a:ext uri="{FF2B5EF4-FFF2-40B4-BE49-F238E27FC236}">
                <a16:creationId xmlns:a16="http://schemas.microsoft.com/office/drawing/2014/main" id="{538F9A91-ED5F-46E5-83CF-5130D4E922CE}"/>
              </a:ext>
            </a:extLst>
          </p:cNvPr>
          <p:cNvSpPr/>
          <p:nvPr/>
        </p:nvSpPr>
        <p:spPr>
          <a:xfrm rot="10800000" flipV="1">
            <a:off x="642864" y="3476897"/>
            <a:ext cx="332763" cy="41712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DCFD97-ECEF-4242-BC39-B1C9AA1C8A02}"/>
              </a:ext>
            </a:extLst>
          </p:cNvPr>
          <p:cNvSpPr txBox="1"/>
          <p:nvPr/>
        </p:nvSpPr>
        <p:spPr>
          <a:xfrm>
            <a:off x="1161577" y="3429000"/>
            <a:ext cx="2249779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序列举例</a:t>
            </a:r>
          </a:p>
        </p:txBody>
      </p:sp>
    </p:spTree>
    <p:extLst>
      <p:ext uri="{BB962C8B-B14F-4D97-AF65-F5344CB8AC3E}">
        <p14:creationId xmlns:p14="http://schemas.microsoft.com/office/powerpoint/2010/main" val="97982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2251</TotalTime>
  <Words>2619</Words>
  <Application>Microsoft Office PowerPoint</Application>
  <PresentationFormat>宽屏</PresentationFormat>
  <Paragraphs>328</Paragraphs>
  <Slides>15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-apple-system</vt:lpstr>
      <vt:lpstr>Helvetica Neue</vt:lpstr>
      <vt:lpstr>Menlo</vt:lpstr>
      <vt:lpstr>等线</vt:lpstr>
      <vt:lpstr>微软雅黑</vt:lpstr>
      <vt:lpstr>Arial</vt:lpstr>
      <vt:lpstr>Calibri</vt:lpstr>
      <vt:lpstr>Century Gothic</vt:lpstr>
      <vt:lpstr>Eras Light ITC</vt:lpstr>
      <vt:lpstr>Segoe UI Semilight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sun shuwei</cp:lastModifiedBy>
  <cp:revision>118</cp:revision>
  <dcterms:created xsi:type="dcterms:W3CDTF">2015-04-07T16:28:23Z</dcterms:created>
  <dcterms:modified xsi:type="dcterms:W3CDTF">2020-12-21T09:44:19Z</dcterms:modified>
</cp:coreProperties>
</file>