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41"/>
  </p:notesMasterIdLst>
  <p:handoutMasterIdLst>
    <p:handoutMasterId r:id="rId42"/>
  </p:handoutMasterIdLst>
  <p:sldIdLst>
    <p:sldId id="256" r:id="rId5"/>
    <p:sldId id="2476" r:id="rId6"/>
    <p:sldId id="2470" r:id="rId7"/>
    <p:sldId id="2466" r:id="rId8"/>
    <p:sldId id="2467" r:id="rId9"/>
    <p:sldId id="2477" r:id="rId10"/>
    <p:sldId id="2478" r:id="rId11"/>
    <p:sldId id="2468" r:id="rId12"/>
    <p:sldId id="2469" r:id="rId13"/>
    <p:sldId id="2480" r:id="rId14"/>
    <p:sldId id="2479" r:id="rId15"/>
    <p:sldId id="2444" r:id="rId16"/>
    <p:sldId id="2445" r:id="rId17"/>
    <p:sldId id="2462" r:id="rId18"/>
    <p:sldId id="2457" r:id="rId19"/>
    <p:sldId id="2472" r:id="rId20"/>
    <p:sldId id="2446" r:id="rId21"/>
    <p:sldId id="2447" r:id="rId22"/>
    <p:sldId id="2448" r:id="rId23"/>
    <p:sldId id="2458" r:id="rId24"/>
    <p:sldId id="2463" r:id="rId25"/>
    <p:sldId id="2449" r:id="rId26"/>
    <p:sldId id="2450" r:id="rId27"/>
    <p:sldId id="2459" r:id="rId28"/>
    <p:sldId id="2481" r:id="rId29"/>
    <p:sldId id="2482" r:id="rId30"/>
    <p:sldId id="2451" r:id="rId31"/>
    <p:sldId id="2452" r:id="rId32"/>
    <p:sldId id="2460" r:id="rId33"/>
    <p:sldId id="2453" r:id="rId34"/>
    <p:sldId id="2454" r:id="rId35"/>
    <p:sldId id="2471" r:id="rId36"/>
    <p:sldId id="2474" r:id="rId37"/>
    <p:sldId id="2475" r:id="rId38"/>
    <p:sldId id="2465" r:id="rId39"/>
    <p:sldId id="244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025534C-C076-44CF-9F39-66A9396F79ED}">
          <p14:sldIdLst>
            <p14:sldId id="256"/>
            <p14:sldId id="2476"/>
            <p14:sldId id="2470"/>
            <p14:sldId id="2466"/>
            <p14:sldId id="2467"/>
            <p14:sldId id="2477"/>
            <p14:sldId id="2478"/>
            <p14:sldId id="2468"/>
            <p14:sldId id="2469"/>
            <p14:sldId id="2480"/>
            <p14:sldId id="2479"/>
            <p14:sldId id="2444"/>
            <p14:sldId id="2445"/>
            <p14:sldId id="2462"/>
            <p14:sldId id="2457"/>
            <p14:sldId id="2472"/>
            <p14:sldId id="2446"/>
            <p14:sldId id="2447"/>
            <p14:sldId id="2448"/>
            <p14:sldId id="2458"/>
            <p14:sldId id="2463"/>
            <p14:sldId id="2449"/>
            <p14:sldId id="2450"/>
            <p14:sldId id="2459"/>
            <p14:sldId id="2481"/>
            <p14:sldId id="2482"/>
            <p14:sldId id="2451"/>
            <p14:sldId id="2452"/>
            <p14:sldId id="2460"/>
            <p14:sldId id="2453"/>
            <p14:sldId id="2454"/>
            <p14:sldId id="2471"/>
            <p14:sldId id="2474"/>
            <p14:sldId id="2475"/>
            <p14:sldId id="2465"/>
            <p14:sldId id="244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F400"/>
    <a:srgbClr val="05EE55"/>
    <a:srgbClr val="038B30"/>
    <a:srgbClr val="2F3342"/>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84948" autoAdjust="0"/>
  </p:normalViewPr>
  <p:slideViewPr>
    <p:cSldViewPr snapToGrid="0">
      <p:cViewPr varScale="1">
        <p:scale>
          <a:sx n="70" d="100"/>
          <a:sy n="70" d="100"/>
        </p:scale>
        <p:origin x="72" y="96"/>
      </p:cViewPr>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12/8/2020</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12/8/2020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4519" y="1189038"/>
            <a:ext cx="11002962" cy="49879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a:extLst>
              <a:ext uri="{FF2B5EF4-FFF2-40B4-BE49-F238E27FC236}">
                <a16:creationId xmlns:a16="http://schemas.microsoft.com/office/drawing/2014/main" id="{B44C8ED9-0534-4EC5-8080-49DFF65B3B51}"/>
              </a:ext>
            </a:extLst>
          </p:cNvPr>
          <p:cNvSpPr>
            <a:spLocks noGrp="1"/>
          </p:cNvSpPr>
          <p:nvPr>
            <p:ph type="title" hasCustomPrompt="1"/>
          </p:nvPr>
        </p:nvSpPr>
        <p:spPr>
          <a:xfrm>
            <a:off x="594519" y="0"/>
            <a:ext cx="11002962" cy="1189038"/>
          </a:xfrm>
        </p:spPr>
        <p:txBody>
          <a:bodyPr>
            <a:normAutofit/>
          </a:bodyPr>
          <a:lstStyle>
            <a:lvl1pPr algn="ctr">
              <a:defRPr sz="3600" b="1" spc="300">
                <a:solidFill>
                  <a:schemeClr val="bg1"/>
                </a:solidFill>
                <a:latin typeface="+mn-lt"/>
              </a:defRPr>
            </a:lvl1pPr>
          </a:lstStyle>
          <a:p>
            <a:r>
              <a:rPr lang="en-US" dirty="0"/>
              <a:t>CLICK TO EDIT MASTER TITLE STYLE</a:t>
            </a:r>
          </a:p>
        </p:txBody>
      </p:sp>
      <p:sp>
        <p:nvSpPr>
          <p:cNvPr id="6" name="Footer Placeholder 5">
            <a:extLst>
              <a:ext uri="{FF2B5EF4-FFF2-40B4-BE49-F238E27FC236}">
                <a16:creationId xmlns:a16="http://schemas.microsoft.com/office/drawing/2014/main" id="{5BC6E0AC-4834-46AF-A953-9EE372259DE3}"/>
              </a:ext>
            </a:extLst>
          </p:cNvPr>
          <p:cNvSpPr>
            <a:spLocks noGrp="1"/>
          </p:cNvSpPr>
          <p:nvPr>
            <p:ph type="ftr" sz="quarter" idx="10"/>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0D4F2F3C-7D16-40A3-A7C1-77AE127D5D9A}"/>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56861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808000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3815244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latin typeface="+mj-lt"/>
              </a:defRPr>
            </a:lvl1pPr>
          </a:lstStyle>
          <a:p>
            <a:pPr marL="228600" lvl="0" indent="-228600" algn="ctr"/>
            <a:r>
              <a:rPr lang="en-US"/>
              <a:t>Click to edit Master text styles</a:t>
            </a:r>
          </a:p>
        </p:txBody>
      </p:sp>
      <p:sp>
        <p:nvSpPr>
          <p:cNvPr id="15" name="Content Placeholder 5">
            <a:extLst>
              <a:ext uri="{FF2B5EF4-FFF2-40B4-BE49-F238E27FC236}">
                <a16:creationId xmlns:a16="http://schemas.microsoft.com/office/drawing/2014/main" id="{60C17447-B870-4054-B568-8B6B321EC5B7}"/>
              </a:ext>
            </a:extLst>
          </p:cNvPr>
          <p:cNvSpPr>
            <a:spLocks noGrp="1"/>
          </p:cNvSpPr>
          <p:nvPr>
            <p:ph sz="quarter" idx="4"/>
          </p:nvPr>
        </p:nvSpPr>
        <p:spPr>
          <a:xfrm>
            <a:off x="8153394" y="2108201"/>
            <a:ext cx="3464722" cy="3684588"/>
          </a:xfrm>
        </p:spPr>
        <p:txBody>
          <a:bodyPr vert="horz" lIns="91440" tIns="45720" rIns="91440" bIns="45720" rtlCol="0">
            <a:normAutofit/>
          </a:bodyPr>
          <a:lstStyle>
            <a:lvl1pPr marL="228600" indent="-228600">
              <a:defRPr lang="en-US" sz="1600" kern="1200" dirty="0">
                <a:solidFill>
                  <a:schemeClr val="bg1"/>
                </a:solidFill>
                <a:latin typeface="+mn-lt"/>
                <a:ea typeface="+mn-ea"/>
                <a:cs typeface="+mn-cs"/>
              </a:defRPr>
            </a:lvl1pPr>
            <a:lvl2pPr>
              <a:defRPr lang="en-US" sz="1400" dirty="0"/>
            </a:lvl2pPr>
            <a:lvl3pPr>
              <a:defRPr lang="en-US" sz="1200" dirty="0"/>
            </a:lvl3pPr>
            <a:lvl4pPr>
              <a:defRPr lang="en-US" sz="1100" dirty="0"/>
            </a:lvl4pPr>
            <a:lvl5pPr>
              <a:defRPr lang="en-US" sz="1100" dirty="0"/>
            </a:lvl5pPr>
          </a:lstStyle>
          <a:p>
            <a:pPr marL="228600" lvl="0" indent="-228600" algn="l" defTabSz="914400" rtl="0" eaLnBrk="1" latinLnBrk="0" hangingPunct="1">
              <a:lnSpc>
                <a:spcPct val="150000"/>
              </a:lnSpc>
              <a:spcBef>
                <a:spcPts val="1000"/>
              </a:spcBef>
              <a:buFont typeface="Arial" panose="020B0604020202020204" pitchFamily="34" charset="0"/>
              <a:buChar char="•"/>
            </a:pPr>
            <a:r>
              <a:rPr lang="en-US"/>
              <a:t>Click to edit Master text styles</a:t>
            </a:r>
          </a:p>
          <a:p>
            <a:pPr marL="228600" lvl="1" indent="-228600" algn="l" defTabSz="914400" rtl="0" eaLnBrk="1" latinLnBrk="0" hangingPunct="1">
              <a:lnSpc>
                <a:spcPct val="150000"/>
              </a:lnSpc>
              <a:spcBef>
                <a:spcPts val="1000"/>
              </a:spcBef>
              <a:buFont typeface="Arial" panose="020B0604020202020204" pitchFamily="34" charset="0"/>
              <a:buChar char="•"/>
            </a:pPr>
            <a:r>
              <a:rPr lang="en-US"/>
              <a:t>Second level</a:t>
            </a:r>
          </a:p>
          <a:p>
            <a:pPr marL="228600" lvl="2" indent="-228600" algn="l" defTabSz="914400" rtl="0" eaLnBrk="1" latinLnBrk="0" hangingPunct="1">
              <a:lnSpc>
                <a:spcPct val="150000"/>
              </a:lnSpc>
              <a:spcBef>
                <a:spcPts val="1000"/>
              </a:spcBef>
              <a:buFont typeface="Arial" panose="020B0604020202020204" pitchFamily="34" charset="0"/>
              <a:buChar char="•"/>
            </a:pPr>
            <a:r>
              <a:rPr lang="en-US"/>
              <a:t>Third level</a:t>
            </a:r>
          </a:p>
          <a:p>
            <a:pPr marL="228600" lvl="3" indent="-228600" algn="l" defTabSz="914400" rtl="0" eaLnBrk="1" latinLnBrk="0" hangingPunct="1">
              <a:lnSpc>
                <a:spcPct val="150000"/>
              </a:lnSpc>
              <a:spcBef>
                <a:spcPts val="1000"/>
              </a:spcBef>
              <a:buFont typeface="Arial" panose="020B0604020202020204" pitchFamily="34" charset="0"/>
              <a:buChar char="•"/>
            </a:pPr>
            <a:r>
              <a:rPr lang="en-US"/>
              <a:t>Fourth level</a:t>
            </a:r>
          </a:p>
          <a:p>
            <a:pPr marL="228600" lvl="4" indent="-228600" algn="l" defTabSz="914400" rtl="0" eaLnBrk="1" latinLnBrk="0" hangingPunct="1">
              <a:lnSpc>
                <a:spcPct val="150000"/>
              </a:lnSpc>
              <a:spcBef>
                <a:spcPts val="1000"/>
              </a:spcBef>
              <a:buFont typeface="Arial" panose="020B0604020202020204" pitchFamily="34" charset="0"/>
              <a:buChar char="•"/>
            </a:pPr>
            <a:r>
              <a:rPr lang="en-US"/>
              <a:t>Fifth level</a:t>
            </a:r>
            <a:endParaRPr lang="en-US" dirty="0"/>
          </a:p>
        </p:txBody>
      </p:sp>
    </p:spTree>
    <p:extLst>
      <p:ext uri="{BB962C8B-B14F-4D97-AF65-F5344CB8AC3E}">
        <p14:creationId xmlns:p14="http://schemas.microsoft.com/office/powerpoint/2010/main" val="1696335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5DDDD410-5ABA-46A5-B282-F37437EFB673}"/>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6215741"/>
            <a:chOff x="252031" y="391887"/>
            <a:chExt cx="7433283" cy="6215741"/>
          </a:xfrm>
        </p:grpSpPr>
        <p:sp>
          <p:nvSpPr>
            <p:cNvPr id="17" name="Rectangle 16">
              <a:extLst>
                <a:ext uri="{FF2B5EF4-FFF2-40B4-BE49-F238E27FC236}">
                  <a16:creationId xmlns:a16="http://schemas.microsoft.com/office/drawing/2014/main" id="{9BDB1890-91F2-49FC-B0F4-3F3FF11B6A1A}"/>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427291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49817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805804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78571B4-4133-4DE5-AD8F-A341842CBE58}"/>
              </a:ext>
            </a:extLst>
          </p:cNvPr>
          <p:cNvSpPr>
            <a:spLocks noGrp="1"/>
          </p:cNvSpPr>
          <p:nvPr>
            <p:ph type="ftr" sz="quarter" idx="10"/>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B65AC00-5FCA-4A4E-A036-2FCBDEAF17D9}"/>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39C200B3-102B-4BB6-AEB0-D99EE027F096}"/>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8B450C90-6D4A-4D50-B15D-91C587AABC6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6AADF661-E593-4423-A8A8-F22C94390782}"/>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F8BD6A50-BDFC-4B4C-9D3B-53B545F5318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2877C5F-FF39-4400-9C13-0D7F04A0C78F}"/>
              </a:ext>
            </a:extLst>
          </p:cNvPr>
          <p:cNvSpPr/>
          <p:nvPr userDrawn="1"/>
        </p:nvSpPr>
        <p:spPr>
          <a:xfrm>
            <a:off x="6727371" y="54430"/>
            <a:ext cx="1238278" cy="6553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7097484" y="0"/>
            <a:ext cx="5094515" cy="6858000"/>
          </a:xfrm>
          <a:solidFill>
            <a:schemeClr val="bg1">
              <a:lumMod val="5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979308"/>
          </a:xfrm>
        </p:spPr>
        <p:txBody>
          <a:bodyPr anchor="b"/>
          <a:lstStyle>
            <a:lvl1pPr>
              <a:defRPr sz="3200" b="1">
                <a:solidFill>
                  <a:schemeClr val="bg1"/>
                </a:solidFill>
                <a:latin typeface="+mn-lt"/>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15311BA1-4F61-4FA7-9C20-685B3689CAEF}"/>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8EF357A5-40C6-41A4-B1BE-0AF78D459AC3}"/>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a:solidFill>
            <a:schemeClr val="bg1">
              <a:lumMod val="50000"/>
            </a:schemeClr>
          </a:solidFill>
        </p:spPr>
        <p:txBody>
          <a:bodyPr/>
          <a:lstStyle/>
          <a:p>
            <a:r>
              <a:rPr lang="en-US"/>
              <a:t>Click icon to add picture</a:t>
            </a:r>
            <a:endParaRPr lang="en-US" dirty="0"/>
          </a:p>
        </p:txBody>
      </p:sp>
      <p:sp>
        <p:nvSpPr>
          <p:cNvPr id="2" name="Footer Placeholder 1">
            <a:extLst>
              <a:ext uri="{FF2B5EF4-FFF2-40B4-BE49-F238E27FC236}">
                <a16:creationId xmlns:a16="http://schemas.microsoft.com/office/drawing/2014/main" id="{D56B8994-D221-4700-A133-4FCBC9C9406C}"/>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CCBE36DC-B3F9-4725-94B8-EAD411EC2417}"/>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5" name="Title 4">
            <a:extLst>
              <a:ext uri="{FF2B5EF4-FFF2-40B4-BE49-F238E27FC236}">
                <a16:creationId xmlns:a16="http://schemas.microsoft.com/office/drawing/2014/main" id="{AF50108F-20E3-412D-860B-14CB11988FE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5416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00232"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68303"/>
            <a:ext cx="4114800" cy="365125"/>
          </a:xfrm>
          <a:prstGeom prst="rect">
            <a:avLst/>
          </a:prstGeom>
        </p:spPr>
        <p:txBody>
          <a:bodyPr vert="horz" lIns="91440" tIns="45720" rIns="91440" bIns="45720" rtlCol="0" anchor="ctr"/>
          <a:lstStyle>
            <a:lvl1pPr algn="l">
              <a:defRPr sz="1200">
                <a:solidFill>
                  <a:schemeClr val="bg1"/>
                </a:solidFill>
              </a:defRPr>
            </a:lvl1pPr>
          </a:lstStyle>
          <a:p>
            <a:r>
              <a:rPr lang="en-US" dirty="0"/>
              <a:t>Add a Footer</a:t>
            </a:r>
          </a:p>
        </p:txBody>
      </p:sp>
      <p:sp>
        <p:nvSpPr>
          <p:cNvPr id="9" name="Rectangle: Single Corner Snipped 8">
            <a:extLst>
              <a:ext uri="{FF2B5EF4-FFF2-40B4-BE49-F238E27FC236}">
                <a16:creationId xmlns:a16="http://schemas.microsoft.com/office/drawing/2014/main" id="{7166C798-72CE-4F2D-9A04-013F24A2659F}"/>
              </a:ext>
            </a:extLst>
          </p:cNvPr>
          <p:cNvSpPr/>
          <p:nvPr userDrawn="1"/>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Slide Number Placeholder 5">
            <a:extLst>
              <a:ext uri="{FF2B5EF4-FFF2-40B4-BE49-F238E27FC236}">
                <a16:creationId xmlns:a16="http://schemas.microsoft.com/office/drawing/2014/main" id="{3ACE58C5-CE1C-415B-8591-25A53FF2AE88}"/>
              </a:ext>
            </a:extLst>
          </p:cNvPr>
          <p:cNvSpPr>
            <a:spLocks noGrp="1"/>
          </p:cNvSpPr>
          <p:nvPr>
            <p:ph type="sldNum" sz="quarter" idx="4"/>
          </p:nvPr>
        </p:nvSpPr>
        <p:spPr>
          <a:xfrm>
            <a:off x="11549269" y="6405746"/>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3" r:id="rId7"/>
    <p:sldLayoutId id="2147483662" r:id="rId8"/>
    <p:sldLayoutId id="2147483669" r:id="rId9"/>
    <p:sldLayoutId id="2147483661" r:id="rId10"/>
    <p:sldLayoutId id="2147483666" r:id="rId11"/>
    <p:sldLayoutId id="2147483670" r:id="rId12"/>
    <p:sldLayoutId id="2147483667" r:id="rId13"/>
    <p:sldLayoutId id="2147483668" r:id="rId14"/>
    <p:sldLayoutId id="2147483665" r:id="rId15"/>
    <p:sldLayoutId id="2147483671" r:id="rId16"/>
    <p:sldLayoutId id="2147483655" r:id="rId17"/>
  </p:sldLayoutIdLst>
  <p:hf hdr="0" dt="0"/>
  <p:txStyles>
    <p:title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7.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0.xml"/><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jpeg"/><Relationship Id="rId1" Type="http://schemas.openxmlformats.org/officeDocument/2006/relationships/slideLayout" Target="../slideLayouts/slideLayout13.xml"/><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3.xml"/><Relationship Id="rId4" Type="http://schemas.openxmlformats.org/officeDocument/2006/relationships/image" Target="../media/image51.jpeg"/></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4.xml"/><Relationship Id="rId4" Type="http://schemas.openxmlformats.org/officeDocument/2006/relationships/image" Target="../media/image56.png"/></Relationships>
</file>

<file path=ppt/slides/_rels/slide3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4.xml"/><Relationship Id="rId4" Type="http://schemas.openxmlformats.org/officeDocument/2006/relationships/image" Target="../media/image59.png"/></Relationships>
</file>

<file path=ppt/slides/_rels/slide3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7.xml"/><Relationship Id="rId4" Type="http://schemas.openxmlformats.org/officeDocument/2006/relationships/image" Target="../media/image62.png"/></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of a roof">
            <a:extLst>
              <a:ext uri="{FF2B5EF4-FFF2-40B4-BE49-F238E27FC236}">
                <a16:creationId xmlns:a16="http://schemas.microsoft.com/office/drawing/2014/main" id="{01F590AB-1AF1-489D-B942-2800AE8629C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71015" y="0"/>
            <a:ext cx="12263015"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 uri="{C183D7F6-B498-43B3-948B-1728B52AA6E4}">
                  <adec:decorative xmlns:adec="http://schemas.microsoft.com/office/drawing/2017/decorative"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CBF662F-A198-4AD3-8EBC-0EC9A52B2994}"/>
                </a:ext>
                <a:ext uri="{C183D7F6-B498-43B3-948B-1728B52AA6E4}">
                  <adec:decorative xmlns:adec="http://schemas.microsoft.com/office/drawing/2017/decorative"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 uri="{C183D7F6-B498-43B3-948B-1728B52AA6E4}">
                  <adec:decorative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lstStyle/>
          <a:p>
            <a:r>
              <a:rPr lang="en-US" dirty="0"/>
              <a:t>CONTEXT CITATION CLASSIFIER</a:t>
            </a:r>
          </a:p>
        </p:txBody>
      </p:sp>
      <p:sp>
        <p:nvSpPr>
          <p:cNvPr id="7" name="Subtitle 6">
            <a:extLst>
              <a:ext uri="{FF2B5EF4-FFF2-40B4-BE49-F238E27FC236}">
                <a16:creationId xmlns:a16="http://schemas.microsoft.com/office/drawing/2014/main" id="{9935280A-EBD5-4EFA-81A0-313C85F987EC}"/>
              </a:ext>
            </a:extLst>
          </p:cNvPr>
          <p:cNvSpPr>
            <a:spLocks noGrp="1"/>
          </p:cNvSpPr>
          <p:nvPr>
            <p:ph type="subTitle" idx="1"/>
          </p:nvPr>
        </p:nvSpPr>
        <p:spPr/>
        <p:txBody>
          <a:bodyPr/>
          <a:lstStyle/>
          <a:p>
            <a:r>
              <a:rPr lang="en-US" dirty="0"/>
              <a:t>PYTHON FOR MACHINE LEARNING </a:t>
            </a:r>
          </a:p>
        </p:txBody>
      </p:sp>
    </p:spTree>
    <p:extLst>
      <p:ext uri="{BB962C8B-B14F-4D97-AF65-F5344CB8AC3E}">
        <p14:creationId xmlns:p14="http://schemas.microsoft.com/office/powerpoint/2010/main" val="250621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04121B2-1775-4911-8BD5-9EDD85747343}"/>
              </a:ext>
            </a:extLst>
          </p:cNvPr>
          <p:cNvSpPr>
            <a:spLocks noGrp="1"/>
          </p:cNvSpPr>
          <p:nvPr>
            <p:ph type="ftr" sz="quarter" idx="10"/>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7010F6C3-C808-4220-BEF0-42EA71286496}"/>
              </a:ext>
            </a:extLst>
          </p:cNvPr>
          <p:cNvSpPr>
            <a:spLocks noGrp="1"/>
          </p:cNvSpPr>
          <p:nvPr>
            <p:ph type="sldNum" sz="quarter" idx="11"/>
          </p:nvPr>
        </p:nvSpPr>
        <p:spPr/>
        <p:txBody>
          <a:bodyPr/>
          <a:lstStyle/>
          <a:p>
            <a:fld id="{8C2E478F-E849-4A8C-AF1F-CBCC78A7CBFA}" type="slidenum">
              <a:rPr lang="en-US" noProof="0" smtClean="0"/>
              <a:pPr/>
              <a:t>10</a:t>
            </a:fld>
            <a:endParaRPr lang="en-US" noProof="0"/>
          </a:p>
        </p:txBody>
      </p:sp>
      <p:sp>
        <p:nvSpPr>
          <p:cNvPr id="4" name="Title 3">
            <a:extLst>
              <a:ext uri="{FF2B5EF4-FFF2-40B4-BE49-F238E27FC236}">
                <a16:creationId xmlns:a16="http://schemas.microsoft.com/office/drawing/2014/main" id="{6094ADB4-7247-4781-ACC2-B02BAC36C115}"/>
              </a:ext>
            </a:extLst>
          </p:cNvPr>
          <p:cNvSpPr>
            <a:spLocks noGrp="1"/>
          </p:cNvSpPr>
          <p:nvPr>
            <p:ph type="title"/>
          </p:nvPr>
        </p:nvSpPr>
        <p:spPr/>
        <p:txBody>
          <a:bodyPr>
            <a:normAutofit/>
          </a:bodyPr>
          <a:lstStyle/>
          <a:p>
            <a:pPr algn="l"/>
            <a:r>
              <a:rPr lang="en-IN" sz="2800" dirty="0"/>
              <a:t>WORD CLOUD REPRESENTATION:-</a:t>
            </a:r>
          </a:p>
        </p:txBody>
      </p:sp>
      <p:pic>
        <p:nvPicPr>
          <p:cNvPr id="6" name="Picture 5">
            <a:extLst>
              <a:ext uri="{FF2B5EF4-FFF2-40B4-BE49-F238E27FC236}">
                <a16:creationId xmlns:a16="http://schemas.microsoft.com/office/drawing/2014/main" id="{47D05654-A980-4FE5-9DF5-5E06C4BEF2A6}"/>
              </a:ext>
            </a:extLst>
          </p:cNvPr>
          <p:cNvPicPr>
            <a:picLocks noChangeAspect="1"/>
          </p:cNvPicPr>
          <p:nvPr/>
        </p:nvPicPr>
        <p:blipFill>
          <a:blip r:embed="rId2"/>
          <a:stretch>
            <a:fillRect/>
          </a:stretch>
        </p:blipFill>
        <p:spPr>
          <a:xfrm>
            <a:off x="1916068" y="1792626"/>
            <a:ext cx="8359864" cy="2903472"/>
          </a:xfrm>
          <a:prstGeom prst="rect">
            <a:avLst/>
          </a:prstGeom>
        </p:spPr>
      </p:pic>
    </p:spTree>
    <p:extLst>
      <p:ext uri="{BB962C8B-B14F-4D97-AF65-F5344CB8AC3E}">
        <p14:creationId xmlns:p14="http://schemas.microsoft.com/office/powerpoint/2010/main" val="1986437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273B8A-3326-470D-AB37-52359ED22CDD}"/>
              </a:ext>
            </a:extLst>
          </p:cNvPr>
          <p:cNvSpPr>
            <a:spLocks noGrp="1"/>
          </p:cNvSpPr>
          <p:nvPr>
            <p:ph type="ftr" sz="quarter" idx="10"/>
          </p:nvPr>
        </p:nvSpPr>
        <p:spPr/>
        <p:txBody>
          <a:bodyPr/>
          <a:lstStyle/>
          <a:p>
            <a:r>
              <a:rPr lang="en-US"/>
              <a:t>Add a Footer</a:t>
            </a:r>
            <a:endParaRPr lang="en-US" dirty="0"/>
          </a:p>
        </p:txBody>
      </p:sp>
      <p:sp>
        <p:nvSpPr>
          <p:cNvPr id="3" name="Slide Number Placeholder 2">
            <a:extLst>
              <a:ext uri="{FF2B5EF4-FFF2-40B4-BE49-F238E27FC236}">
                <a16:creationId xmlns:a16="http://schemas.microsoft.com/office/drawing/2014/main" id="{DBA1E684-2A12-4094-AEA6-F62561901E21}"/>
              </a:ext>
            </a:extLst>
          </p:cNvPr>
          <p:cNvSpPr>
            <a:spLocks noGrp="1"/>
          </p:cNvSpPr>
          <p:nvPr>
            <p:ph type="sldNum" sz="quarter" idx="11"/>
          </p:nvPr>
        </p:nvSpPr>
        <p:spPr/>
        <p:txBody>
          <a:bodyPr/>
          <a:lstStyle/>
          <a:p>
            <a:fld id="{8C2E478F-E849-4A8C-AF1F-CBCC78A7CBFA}" type="slidenum">
              <a:rPr lang="en-US" smtClean="0"/>
              <a:pPr/>
              <a:t>11</a:t>
            </a:fld>
            <a:endParaRPr lang="en-US" dirty="0"/>
          </a:p>
        </p:txBody>
      </p:sp>
      <p:pic>
        <p:nvPicPr>
          <p:cNvPr id="5" name="Picture 4">
            <a:extLst>
              <a:ext uri="{FF2B5EF4-FFF2-40B4-BE49-F238E27FC236}">
                <a16:creationId xmlns:a16="http://schemas.microsoft.com/office/drawing/2014/main" id="{FF8F5516-F66A-4ABB-8B02-C7BF76DF33F2}"/>
              </a:ext>
            </a:extLst>
          </p:cNvPr>
          <p:cNvPicPr>
            <a:picLocks noChangeAspect="1"/>
          </p:cNvPicPr>
          <p:nvPr/>
        </p:nvPicPr>
        <p:blipFill>
          <a:blip r:embed="rId2"/>
          <a:stretch>
            <a:fillRect/>
          </a:stretch>
        </p:blipFill>
        <p:spPr>
          <a:xfrm>
            <a:off x="2575993" y="1318847"/>
            <a:ext cx="6639607" cy="4431323"/>
          </a:xfrm>
          <a:prstGeom prst="rect">
            <a:avLst/>
          </a:prstGeom>
        </p:spPr>
      </p:pic>
    </p:spTree>
    <p:extLst>
      <p:ext uri="{BB962C8B-B14F-4D97-AF65-F5344CB8AC3E}">
        <p14:creationId xmlns:p14="http://schemas.microsoft.com/office/powerpoint/2010/main" val="2217543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6"/>
          </p:nvPr>
        </p:nvSpPr>
        <p:spPr/>
        <p:txBody>
          <a:bodyPr/>
          <a:lstStyle/>
          <a:p>
            <a:pPr marL="342900" indent="-342900" fontAlgn="base">
              <a:buFont typeface="Wingdings" panose="05000000000000000000" pitchFamily="2" charset="2"/>
              <a:buChar char="q"/>
            </a:pPr>
            <a:r>
              <a:rPr lang="en-US" sz="2400" dirty="0"/>
              <a:t>The fundamental Naive Bayes assumption is that each feature makes an:</a:t>
            </a:r>
          </a:p>
          <a:p>
            <a:pPr marL="1257300" lvl="2" indent="-342900" fontAlgn="base">
              <a:buFont typeface="Wingdings" panose="05000000000000000000" pitchFamily="2" charset="2"/>
              <a:buChar char="q"/>
            </a:pPr>
            <a:r>
              <a:rPr lang="en-US" sz="2400" dirty="0"/>
              <a:t>independent</a:t>
            </a:r>
          </a:p>
          <a:p>
            <a:pPr marL="1257300" lvl="2" indent="-342900" fontAlgn="base">
              <a:buFont typeface="Wingdings" panose="05000000000000000000" pitchFamily="2" charset="2"/>
              <a:buChar char="q"/>
            </a:pPr>
            <a:r>
              <a:rPr lang="en-US" sz="2400" dirty="0"/>
              <a:t>equal</a:t>
            </a:r>
          </a:p>
          <a:p>
            <a:endParaRPr lang="en-US" sz="2400" dirty="0"/>
          </a:p>
          <a:p>
            <a:pPr marL="285750" indent="-285750">
              <a:buFont typeface="Wingdings" panose="05000000000000000000" pitchFamily="2" charset="2"/>
              <a:buChar char="q"/>
            </a:pPr>
            <a:r>
              <a:rPr lang="en-US" sz="2400" dirty="0"/>
              <a:t>P(</a:t>
            </a:r>
            <a:r>
              <a:rPr lang="en-US" sz="2400" dirty="0" err="1"/>
              <a:t>c|x</a:t>
            </a:r>
            <a:r>
              <a:rPr lang="en-US" sz="2400" dirty="0"/>
              <a:t>) is the posterior probability of class (c, target) given predictor (x, attributes).</a:t>
            </a:r>
          </a:p>
          <a:p>
            <a:pPr marL="285750" indent="-285750">
              <a:buFont typeface="Wingdings" panose="05000000000000000000" pitchFamily="2" charset="2"/>
              <a:buChar char="q"/>
            </a:pPr>
            <a:r>
              <a:rPr lang="en-US" sz="2400" dirty="0"/>
              <a:t>P(c) is the prior probability of class.</a:t>
            </a:r>
          </a:p>
          <a:p>
            <a:pPr marL="285750" indent="-285750">
              <a:buFont typeface="Wingdings" panose="05000000000000000000" pitchFamily="2" charset="2"/>
              <a:buChar char="q"/>
            </a:pPr>
            <a:r>
              <a:rPr lang="en-US" sz="2400" dirty="0"/>
              <a:t>P(</a:t>
            </a:r>
            <a:r>
              <a:rPr lang="en-US" sz="2400" dirty="0" err="1"/>
              <a:t>x|c</a:t>
            </a:r>
            <a:r>
              <a:rPr lang="en-US" sz="2400" dirty="0"/>
              <a:t>) is the likelihood which is the probability of predictor given class.</a:t>
            </a:r>
          </a:p>
          <a:p>
            <a:pPr marL="285750" indent="-285750">
              <a:buFont typeface="Wingdings" panose="05000000000000000000" pitchFamily="2" charset="2"/>
              <a:buChar char="q"/>
            </a:pPr>
            <a:r>
              <a:rPr lang="en-US" sz="2400" dirty="0"/>
              <a:t>P(x) is the prior probability of predictor.</a:t>
            </a:r>
          </a:p>
          <a:p>
            <a:pPr marL="285750" indent="-285750">
              <a:buFont typeface="Wingdings" panose="05000000000000000000" pitchFamily="2" charset="2"/>
              <a:buChar char="q"/>
            </a:pPr>
            <a:endParaRPr lang="en-IN" sz="2400" dirty="0"/>
          </a:p>
          <a:p>
            <a:endParaRPr lang="en-IN" dirty="0"/>
          </a:p>
        </p:txBody>
      </p:sp>
      <p:sp>
        <p:nvSpPr>
          <p:cNvPr id="9" name="Text Placeholder 8"/>
          <p:cNvSpPr>
            <a:spLocks noGrp="1"/>
          </p:cNvSpPr>
          <p:nvPr>
            <p:ph type="body" idx="13"/>
          </p:nvPr>
        </p:nvSpPr>
        <p:spPr>
          <a:xfrm>
            <a:off x="-248870" y="1021571"/>
            <a:ext cx="5804307" cy="407670"/>
          </a:xfrm>
        </p:spPr>
        <p:txBody>
          <a:bodyPr/>
          <a:lstStyle/>
          <a:p>
            <a:pPr algn="ctr"/>
            <a:r>
              <a:rPr lang="en-US" b="1" dirty="0">
                <a:latin typeface="Segoe UI" panose="020B0502040204020203" pitchFamily="34" charset="0"/>
                <a:cs typeface="Segoe UI" panose="020B0502040204020203" pitchFamily="34" charset="0"/>
              </a:rPr>
              <a:t>Multinomial and Gaussian </a:t>
            </a:r>
          </a:p>
          <a:p>
            <a:pPr algn="ctr"/>
            <a:r>
              <a:rPr lang="en-US" b="1" u="sng" dirty="0">
                <a:latin typeface="Segoe UI" panose="020B0502040204020203" pitchFamily="34" charset="0"/>
                <a:cs typeface="Segoe UI" panose="020B0502040204020203" pitchFamily="34" charset="0"/>
              </a:rPr>
              <a:t>Naïve Bayes Algorithm </a:t>
            </a:r>
          </a:p>
          <a:p>
            <a:pPr algn="ctr"/>
            <a:r>
              <a:rPr lang="en-US" b="1" dirty="0">
                <a:latin typeface="Segoe UI" panose="020B0502040204020203" pitchFamily="34" charset="0"/>
                <a:cs typeface="Segoe UI" panose="020B0502040204020203" pitchFamily="34" charset="0"/>
              </a:rPr>
              <a:t>Supervised Learning Algorithm  </a:t>
            </a:r>
          </a:p>
          <a:p>
            <a:pPr algn="ctr"/>
            <a:endParaRPr lang="en-IN" b="1" dirty="0"/>
          </a:p>
        </p:txBody>
      </p:sp>
      <p:sp>
        <p:nvSpPr>
          <p:cNvPr id="5" name="Footer Placeholder 4"/>
          <p:cNvSpPr>
            <a:spLocks noGrp="1"/>
          </p:cNvSpPr>
          <p:nvPr>
            <p:ph type="ftr" sz="quarter" idx="17"/>
          </p:nvPr>
        </p:nvSpPr>
        <p:spPr/>
        <p:txBody>
          <a:bodyPr/>
          <a:lstStyle/>
          <a:p>
            <a:r>
              <a:rPr lang="en-US"/>
              <a:t>Add a Footer</a:t>
            </a:r>
            <a:endParaRPr lang="en-US" dirty="0"/>
          </a:p>
        </p:txBody>
      </p:sp>
      <p:sp>
        <p:nvSpPr>
          <p:cNvPr id="6" name="Slide Number Placeholder 5"/>
          <p:cNvSpPr>
            <a:spLocks noGrp="1"/>
          </p:cNvSpPr>
          <p:nvPr>
            <p:ph type="sldNum" sz="quarter" idx="18"/>
          </p:nvPr>
        </p:nvSpPr>
        <p:spPr/>
        <p:txBody>
          <a:bodyPr/>
          <a:lstStyle/>
          <a:p>
            <a:fld id="{8C2E478F-E849-4A8C-AF1F-CBCC78A7CBFA}" type="slidenum">
              <a:rPr lang="en-US" smtClean="0"/>
              <a:pPr/>
              <a:t>12</a:t>
            </a:fld>
            <a:endParaRPr lang="en-US" dirty="0"/>
          </a:p>
        </p:txBody>
      </p:sp>
      <p:pic>
        <p:nvPicPr>
          <p:cNvPr id="11" name="Picture 6" descr="naive bayes, bayes theore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727" y="2760452"/>
            <a:ext cx="4769606" cy="2734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699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6"/>
          </p:nvPr>
        </p:nvSpPr>
        <p:spPr/>
        <p:txBody>
          <a:bodyPr/>
          <a:lstStyle/>
          <a:p>
            <a:r>
              <a:rPr lang="en-US"/>
              <a:t>Add a Footer</a:t>
            </a:r>
            <a:endParaRPr lang="en-US" dirty="0"/>
          </a:p>
        </p:txBody>
      </p:sp>
      <p:sp>
        <p:nvSpPr>
          <p:cNvPr id="7" name="Slide Number Placeholder 6"/>
          <p:cNvSpPr>
            <a:spLocks noGrp="1"/>
          </p:cNvSpPr>
          <p:nvPr>
            <p:ph type="sldNum" sz="quarter" idx="17"/>
          </p:nvPr>
        </p:nvSpPr>
        <p:spPr/>
        <p:txBody>
          <a:bodyPr/>
          <a:lstStyle/>
          <a:p>
            <a:fld id="{8C2E478F-E849-4A8C-AF1F-CBCC78A7CBFA}" type="slidenum">
              <a:rPr lang="en-US" smtClean="0"/>
              <a:pPr/>
              <a:t>13</a:t>
            </a:fld>
            <a:endParaRPr lang="en-US" dirty="0"/>
          </a:p>
        </p:txBody>
      </p:sp>
      <p:sp>
        <p:nvSpPr>
          <p:cNvPr id="11" name="Rectangle 10"/>
          <p:cNvSpPr/>
          <p:nvPr/>
        </p:nvSpPr>
        <p:spPr>
          <a:xfrm>
            <a:off x="120823" y="807872"/>
            <a:ext cx="3088203" cy="4801314"/>
          </a:xfrm>
          <a:prstGeom prst="rect">
            <a:avLst/>
          </a:prstGeom>
        </p:spPr>
        <p:txBody>
          <a:bodyPr wrap="square">
            <a:spAutoFit/>
          </a:bodyPr>
          <a:lstStyle/>
          <a:p>
            <a:pPr marL="400050" indent="-400050">
              <a:buFont typeface="+mj-lt"/>
              <a:buAutoNum type="romanUcPeriod"/>
            </a:pPr>
            <a:r>
              <a:rPr lang="en-US" dirty="0">
                <a:solidFill>
                  <a:schemeClr val="bg1"/>
                </a:solidFill>
              </a:rPr>
              <a:t>Have a training data set of data and corresponding target variable.</a:t>
            </a:r>
          </a:p>
          <a:p>
            <a:pPr marL="400050" indent="-400050">
              <a:buFont typeface="+mj-lt"/>
              <a:buAutoNum type="romanUcPeriod"/>
            </a:pPr>
            <a:r>
              <a:rPr lang="en-US" dirty="0">
                <a:solidFill>
                  <a:schemeClr val="bg1"/>
                </a:solidFill>
              </a:rPr>
              <a:t>Convert the data set into a frequency table.</a:t>
            </a:r>
          </a:p>
          <a:p>
            <a:pPr marL="400050" indent="-400050">
              <a:buFont typeface="+mj-lt"/>
              <a:buAutoNum type="romanUcPeriod"/>
            </a:pPr>
            <a:r>
              <a:rPr lang="en-US" dirty="0">
                <a:solidFill>
                  <a:schemeClr val="bg1"/>
                </a:solidFill>
              </a:rPr>
              <a:t>Use Naive Bayesian equation to calculate the posterior probability for each class.</a:t>
            </a:r>
          </a:p>
          <a:p>
            <a:pPr marL="400050" indent="-400050">
              <a:buFont typeface="+mj-lt"/>
              <a:buAutoNum type="romanUcPeriod"/>
            </a:pPr>
            <a:r>
              <a:rPr lang="en-US" dirty="0">
                <a:solidFill>
                  <a:schemeClr val="bg1"/>
                </a:solidFill>
              </a:rPr>
              <a:t>The class with the highest posterior probability is the outcome of prediction.</a:t>
            </a:r>
          </a:p>
          <a:p>
            <a:pPr marL="400050" indent="-400050">
              <a:buFont typeface="+mj-lt"/>
              <a:buAutoNum type="romanUcPeriod"/>
            </a:pPr>
            <a:endParaRPr lang="en-US" dirty="0">
              <a:solidFill>
                <a:schemeClr val="bg1"/>
              </a:solidFill>
            </a:endParaRPr>
          </a:p>
          <a:p>
            <a:endParaRPr lang="en-US" dirty="0">
              <a:solidFill>
                <a:schemeClr val="bg1"/>
              </a:solidFill>
            </a:endParaRPr>
          </a:p>
          <a:p>
            <a:r>
              <a:rPr lang="en-US" dirty="0">
                <a:solidFill>
                  <a:schemeClr val="bg1"/>
                </a:solidFill>
              </a:rPr>
              <a:t>Example: Players will play if weather is sunny. Is this statement is correct?</a:t>
            </a:r>
            <a:endParaRPr lang="en-IN" dirty="0">
              <a:solidFill>
                <a:schemeClr val="bg1"/>
              </a:solidFill>
            </a:endParaRPr>
          </a:p>
        </p:txBody>
      </p:sp>
      <p:sp>
        <p:nvSpPr>
          <p:cNvPr id="2" name="TextBox 1"/>
          <p:cNvSpPr txBox="1"/>
          <p:nvPr/>
        </p:nvSpPr>
        <p:spPr>
          <a:xfrm>
            <a:off x="0" y="86264"/>
            <a:ext cx="4103367" cy="369332"/>
          </a:xfrm>
          <a:prstGeom prst="rect">
            <a:avLst/>
          </a:prstGeom>
          <a:noFill/>
        </p:spPr>
        <p:txBody>
          <a:bodyPr wrap="none" rtlCol="0">
            <a:spAutoFit/>
          </a:bodyPr>
          <a:lstStyle/>
          <a:p>
            <a:r>
              <a:rPr lang="en-IN" b="1" u="sng" dirty="0">
                <a:solidFill>
                  <a:schemeClr val="bg1"/>
                </a:solidFill>
              </a:rPr>
              <a:t>NAÏVE BAYES ALGORITHM PSEUDO CODE</a:t>
            </a:r>
          </a:p>
        </p:txBody>
      </p:sp>
      <p:pic>
        <p:nvPicPr>
          <p:cNvPr id="1026" name="Picture 2" descr="Naive Bayes Classifiers - GeeksforGeeks">
            <a:extLst>
              <a:ext uri="{FF2B5EF4-FFF2-40B4-BE49-F238E27FC236}">
                <a16:creationId xmlns:a16="http://schemas.microsoft.com/office/drawing/2014/main" id="{2777E7AE-DC31-46BF-98E5-8505B6EA43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5711" y="1411704"/>
            <a:ext cx="3695512" cy="4339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847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7"/>
          </p:nvPr>
        </p:nvSpPr>
        <p:spPr/>
        <p:txBody>
          <a:bodyPr/>
          <a:lstStyle/>
          <a:p>
            <a:fld id="{8C2E478F-E849-4A8C-AF1F-CBCC78A7CBFA}" type="slidenum">
              <a:rPr lang="en-US" smtClean="0"/>
              <a:pPr/>
              <a:t>14</a:t>
            </a:fld>
            <a:endParaRPr lang="en-US" dirty="0"/>
          </a:p>
        </p:txBody>
      </p:sp>
      <p:sp>
        <p:nvSpPr>
          <p:cNvPr id="11" name="Rectangle 10"/>
          <p:cNvSpPr/>
          <p:nvPr/>
        </p:nvSpPr>
        <p:spPr>
          <a:xfrm>
            <a:off x="120823" y="807872"/>
            <a:ext cx="3088203" cy="5355312"/>
          </a:xfrm>
          <a:prstGeom prst="rect">
            <a:avLst/>
          </a:prstGeom>
        </p:spPr>
        <p:txBody>
          <a:bodyPr wrap="square">
            <a:spAutoFit/>
          </a:bodyPr>
          <a:lstStyle/>
          <a:p>
            <a:pPr marL="285750" indent="-285750" fontAlgn="base">
              <a:buFont typeface="Wingdings" panose="05000000000000000000" pitchFamily="2" charset="2"/>
              <a:buChar char="q"/>
            </a:pPr>
            <a:r>
              <a:rPr lang="en-US" dirty="0">
                <a:solidFill>
                  <a:schemeClr val="bg1"/>
                </a:solidFill>
              </a:rPr>
              <a:t>Assume variance is independent of Y (i.e., </a:t>
            </a:r>
            <a:r>
              <a:rPr lang="en-US" dirty="0" err="1">
                <a:solidFill>
                  <a:schemeClr val="bg1"/>
                </a:solidFill>
              </a:rPr>
              <a:t>σi</a:t>
            </a:r>
            <a:r>
              <a:rPr lang="en-US" dirty="0">
                <a:solidFill>
                  <a:schemeClr val="bg1"/>
                </a:solidFill>
              </a:rPr>
              <a:t>)</a:t>
            </a:r>
          </a:p>
          <a:p>
            <a:pPr marL="285750" indent="-285750" fontAlgn="base">
              <a:buFont typeface="Wingdings" panose="05000000000000000000" pitchFamily="2" charset="2"/>
              <a:buChar char="q"/>
            </a:pPr>
            <a:r>
              <a:rPr lang="en-US" dirty="0">
                <a:solidFill>
                  <a:schemeClr val="bg1"/>
                </a:solidFill>
              </a:rPr>
              <a:t>The likelihood of the features is assumed to be Gaussian</a:t>
            </a:r>
          </a:p>
          <a:p>
            <a:pPr marL="285750" indent="-285750">
              <a:buFont typeface="Wingdings" panose="05000000000000000000" pitchFamily="2" charset="2"/>
              <a:buChar char="q"/>
            </a:pPr>
            <a:r>
              <a:rPr lang="en-US" dirty="0">
                <a:solidFill>
                  <a:schemeClr val="bg1"/>
                </a:solidFill>
              </a:rPr>
              <a:t>Using the distribution of the numerical variable to have a good guess of the frequency. For example, one common method is to assume normal or Gaussian distributions for numerical variables.</a:t>
            </a:r>
          </a:p>
          <a:p>
            <a:pPr marL="285750" indent="-285750">
              <a:buFont typeface="Wingdings" panose="05000000000000000000" pitchFamily="2" charset="2"/>
              <a:buChar char="q"/>
            </a:pPr>
            <a:r>
              <a:rPr lang="en-US" dirty="0">
                <a:solidFill>
                  <a:schemeClr val="bg1"/>
                </a:solidFill>
              </a:rPr>
              <a:t>The probability density function for the normal distribution is defined by two parameters (mean and standard deviation).</a:t>
            </a:r>
          </a:p>
          <a:p>
            <a:pPr marL="285750" indent="-285750" fontAlgn="base">
              <a:buFont typeface="Wingdings" panose="05000000000000000000" pitchFamily="2" charset="2"/>
              <a:buChar char="q"/>
            </a:pPr>
            <a:endParaRPr lang="en-US" dirty="0">
              <a:solidFill>
                <a:schemeClr val="bg1"/>
              </a:solidFill>
            </a:endParaRPr>
          </a:p>
        </p:txBody>
      </p:sp>
      <p:sp>
        <p:nvSpPr>
          <p:cNvPr id="2" name="TextBox 1"/>
          <p:cNvSpPr txBox="1"/>
          <p:nvPr/>
        </p:nvSpPr>
        <p:spPr>
          <a:xfrm>
            <a:off x="0" y="86264"/>
            <a:ext cx="2430024" cy="369332"/>
          </a:xfrm>
          <a:prstGeom prst="rect">
            <a:avLst/>
          </a:prstGeom>
          <a:noFill/>
        </p:spPr>
        <p:txBody>
          <a:bodyPr wrap="none" rtlCol="0">
            <a:spAutoFit/>
          </a:bodyPr>
          <a:lstStyle/>
          <a:p>
            <a:r>
              <a:rPr lang="en-IN" b="1" u="sng" dirty="0">
                <a:solidFill>
                  <a:schemeClr val="bg1"/>
                </a:solidFill>
              </a:rPr>
              <a:t>GAUSSIAN ALGORITHM</a:t>
            </a:r>
          </a:p>
        </p:txBody>
      </p:sp>
      <p:pic>
        <p:nvPicPr>
          <p:cNvPr id="1028" name="Picture 4" descr="Illustration-of-how-a-Gaussian-Naive-Bayes-GNB-classifier-works-For-each-data-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0684" y="1672865"/>
            <a:ext cx="4524375" cy="33813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creenshot_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5990" y="5321984"/>
            <a:ext cx="4905375" cy="1304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680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Add a Footer</a:t>
            </a:r>
            <a:endParaRPr lang="en-US" dirty="0"/>
          </a:p>
        </p:txBody>
      </p:sp>
      <p:sp>
        <p:nvSpPr>
          <p:cNvPr id="4" name="Slide Number Placeholder 3"/>
          <p:cNvSpPr>
            <a:spLocks noGrp="1"/>
          </p:cNvSpPr>
          <p:nvPr>
            <p:ph type="sldNum" sz="quarter" idx="11"/>
          </p:nvPr>
        </p:nvSpPr>
        <p:spPr/>
        <p:txBody>
          <a:bodyPr/>
          <a:lstStyle/>
          <a:p>
            <a:fld id="{8C2E478F-E849-4A8C-AF1F-CBCC78A7CBFA}" type="slidenum">
              <a:rPr lang="en-US" smtClean="0"/>
              <a:pPr/>
              <a:t>15</a:t>
            </a:fld>
            <a:endParaRPr lang="en-US" dirty="0"/>
          </a:p>
        </p:txBody>
      </p:sp>
      <p:pic>
        <p:nvPicPr>
          <p:cNvPr id="8" name="Picture 7"/>
          <p:cNvPicPr>
            <a:picLocks noChangeAspect="1"/>
          </p:cNvPicPr>
          <p:nvPr/>
        </p:nvPicPr>
        <p:blipFill rotWithShape="1">
          <a:blip r:embed="rId2"/>
          <a:srcRect r="1057" b="6096"/>
          <a:stretch/>
        </p:blipFill>
        <p:spPr>
          <a:xfrm>
            <a:off x="224287" y="1423359"/>
            <a:ext cx="7539487" cy="3640347"/>
          </a:xfrm>
          <a:prstGeom prst="rect">
            <a:avLst/>
          </a:prstGeom>
        </p:spPr>
      </p:pic>
      <p:pic>
        <p:nvPicPr>
          <p:cNvPr id="6" name="Picture 5"/>
          <p:cNvPicPr>
            <a:picLocks noChangeAspect="1"/>
          </p:cNvPicPr>
          <p:nvPr/>
        </p:nvPicPr>
        <p:blipFill>
          <a:blip r:embed="rId3"/>
          <a:stretch>
            <a:fillRect/>
          </a:stretch>
        </p:blipFill>
        <p:spPr>
          <a:xfrm>
            <a:off x="7849320" y="1602345"/>
            <a:ext cx="4132771" cy="3282374"/>
          </a:xfrm>
          <a:prstGeom prst="rect">
            <a:avLst/>
          </a:prstGeom>
        </p:spPr>
      </p:pic>
    </p:spTree>
    <p:extLst>
      <p:ext uri="{BB962C8B-B14F-4D97-AF65-F5344CB8AC3E}">
        <p14:creationId xmlns:p14="http://schemas.microsoft.com/office/powerpoint/2010/main" val="2866156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a:t>Add a Footer</a:t>
            </a:r>
            <a:endParaRPr lang="en-US" dirty="0"/>
          </a:p>
        </p:txBody>
      </p:sp>
      <p:sp>
        <p:nvSpPr>
          <p:cNvPr id="3" name="Slide Number Placeholder 2"/>
          <p:cNvSpPr>
            <a:spLocks noGrp="1"/>
          </p:cNvSpPr>
          <p:nvPr>
            <p:ph type="sldNum" sz="quarter" idx="11"/>
          </p:nvPr>
        </p:nvSpPr>
        <p:spPr/>
        <p:txBody>
          <a:bodyPr/>
          <a:lstStyle/>
          <a:p>
            <a:fld id="{8C2E478F-E849-4A8C-AF1F-CBCC78A7CBFA}" type="slidenum">
              <a:rPr lang="en-US" smtClean="0"/>
              <a:pPr/>
              <a:t>16</a:t>
            </a:fld>
            <a:endParaRPr lang="en-US" dirty="0"/>
          </a:p>
        </p:txBody>
      </p:sp>
      <p:pic>
        <p:nvPicPr>
          <p:cNvPr id="4" name="Picture 3"/>
          <p:cNvPicPr>
            <a:picLocks noChangeAspect="1"/>
          </p:cNvPicPr>
          <p:nvPr/>
        </p:nvPicPr>
        <p:blipFill>
          <a:blip r:embed="rId2"/>
          <a:stretch>
            <a:fillRect/>
          </a:stretch>
        </p:blipFill>
        <p:spPr>
          <a:xfrm>
            <a:off x="4398034" y="1613140"/>
            <a:ext cx="7543800" cy="3314700"/>
          </a:xfrm>
          <a:prstGeom prst="rect">
            <a:avLst/>
          </a:prstGeom>
        </p:spPr>
      </p:pic>
      <p:pic>
        <p:nvPicPr>
          <p:cNvPr id="5" name="Picture 4"/>
          <p:cNvPicPr>
            <a:picLocks noChangeAspect="1"/>
          </p:cNvPicPr>
          <p:nvPr/>
        </p:nvPicPr>
        <p:blipFill>
          <a:blip r:embed="rId3"/>
          <a:stretch>
            <a:fillRect/>
          </a:stretch>
        </p:blipFill>
        <p:spPr>
          <a:xfrm>
            <a:off x="177272" y="1673525"/>
            <a:ext cx="3793324" cy="3012775"/>
          </a:xfrm>
          <a:prstGeom prst="rect">
            <a:avLst/>
          </a:prstGeom>
        </p:spPr>
      </p:pic>
    </p:spTree>
    <p:extLst>
      <p:ext uri="{BB962C8B-B14F-4D97-AF65-F5344CB8AC3E}">
        <p14:creationId xmlns:p14="http://schemas.microsoft.com/office/powerpoint/2010/main" val="1245258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fontScale="70000" lnSpcReduction="20000"/>
          </a:bodyPr>
          <a:lstStyle/>
          <a:p>
            <a:pPr marL="0" indent="0">
              <a:buNone/>
            </a:pPr>
            <a:r>
              <a:rPr lang="en-US" dirty="0">
                <a:latin typeface="Calibri (Body)"/>
                <a:cs typeface="Calibri" panose="020F0502020204030204" pitchFamily="34" charset="0"/>
              </a:rPr>
              <a:t>Decision Tree is a </a:t>
            </a:r>
            <a:r>
              <a:rPr lang="en-US" b="1" dirty="0">
                <a:solidFill>
                  <a:schemeClr val="accent1">
                    <a:lumMod val="60000"/>
                    <a:lumOff val="40000"/>
                  </a:schemeClr>
                </a:solidFill>
                <a:latin typeface="Calibri (Body)"/>
                <a:cs typeface="Calibri" panose="020F0502020204030204" pitchFamily="34" charset="0"/>
              </a:rPr>
              <a:t>Supervised learning technique</a:t>
            </a:r>
            <a:r>
              <a:rPr lang="en-US" b="1" dirty="0">
                <a:latin typeface="Calibri (Body)"/>
                <a:cs typeface="Calibri" panose="020F0502020204030204" pitchFamily="34" charset="0"/>
              </a:rPr>
              <a:t> </a:t>
            </a:r>
            <a:r>
              <a:rPr lang="en-US" dirty="0">
                <a:latin typeface="Calibri (Body)"/>
                <a:cs typeface="Calibri" panose="020F0502020204030204" pitchFamily="34" charset="0"/>
              </a:rPr>
              <a:t>that can be used for both classification and Regression problems.</a:t>
            </a:r>
          </a:p>
          <a:p>
            <a:endParaRPr lang="en-US" dirty="0">
              <a:latin typeface="Calibri (Body)"/>
              <a:cs typeface="Calibri" panose="020F0502020204030204" pitchFamily="34" charset="0"/>
            </a:endParaRPr>
          </a:p>
          <a:p>
            <a:pPr marL="285750" indent="-285750">
              <a:buFont typeface="Wingdings" panose="05000000000000000000" pitchFamily="2" charset="2"/>
              <a:buChar char="q"/>
            </a:pPr>
            <a:r>
              <a:rPr lang="en-US" dirty="0">
                <a:latin typeface="Calibri (Body)"/>
              </a:rPr>
              <a:t> 	Decision nodes - make any decision (have branches),        </a:t>
            </a:r>
          </a:p>
          <a:p>
            <a:pPr marL="0" indent="0">
              <a:buNone/>
            </a:pPr>
            <a:r>
              <a:rPr lang="en-US" dirty="0">
                <a:latin typeface="Calibri (Body)"/>
              </a:rPr>
              <a:t>	Leaf nodes - output of decisions (no branches).</a:t>
            </a:r>
          </a:p>
          <a:p>
            <a:pPr marL="285750" indent="-285750">
              <a:buFont typeface="Wingdings" panose="05000000000000000000" pitchFamily="2" charset="2"/>
              <a:buChar char="q"/>
            </a:pPr>
            <a:endParaRPr lang="en-US" dirty="0">
              <a:latin typeface="Calibri (Body)"/>
            </a:endParaRPr>
          </a:p>
          <a:p>
            <a:pPr marL="285750" indent="-285750">
              <a:buFont typeface="Wingdings" panose="05000000000000000000" pitchFamily="2" charset="2"/>
              <a:buChar char="q"/>
            </a:pPr>
            <a:r>
              <a:rPr lang="en-US" dirty="0">
                <a:latin typeface="Calibri (Body)"/>
                <a:cs typeface="Calibri" panose="020F0502020204030204" pitchFamily="34" charset="0"/>
              </a:rPr>
              <a:t>The root node feature is selected based on the results from </a:t>
            </a:r>
            <a:r>
              <a:rPr lang="en-US" dirty="0">
                <a:solidFill>
                  <a:schemeClr val="accent1">
                    <a:lumMod val="60000"/>
                    <a:lumOff val="40000"/>
                  </a:schemeClr>
                </a:solidFill>
                <a:latin typeface="Calibri (Body)"/>
                <a:cs typeface="Calibri" panose="020F0502020204030204" pitchFamily="34" charset="0"/>
              </a:rPr>
              <a:t>the Attribute Selection Measure(ASM)</a:t>
            </a:r>
            <a:r>
              <a:rPr lang="en-US" dirty="0">
                <a:latin typeface="Calibri (Body)"/>
                <a:cs typeface="Calibri" panose="020F0502020204030204" pitchFamily="34" charset="0"/>
              </a:rPr>
              <a:t>.</a:t>
            </a:r>
          </a:p>
          <a:p>
            <a:pPr marL="742950" lvl="1" indent="-285750">
              <a:buFont typeface="Wingdings" panose="05000000000000000000" pitchFamily="2" charset="2"/>
              <a:buChar char="q"/>
            </a:pPr>
            <a:r>
              <a:rPr lang="en-US" dirty="0">
                <a:latin typeface="Calibri (Body)"/>
                <a:cs typeface="Calibri" panose="020F0502020204030204" pitchFamily="34" charset="0"/>
              </a:rPr>
              <a:t>The two main ASM techniques are</a:t>
            </a:r>
          </a:p>
          <a:p>
            <a:pPr marL="457200" lvl="1" indent="0">
              <a:buNone/>
            </a:pPr>
            <a:r>
              <a:rPr lang="en-US" dirty="0">
                <a:latin typeface="Calibri (Body)"/>
                <a:cs typeface="Calibri" panose="020F0502020204030204" pitchFamily="34" charset="0"/>
              </a:rPr>
              <a:t>	Gini index</a:t>
            </a:r>
          </a:p>
          <a:p>
            <a:pPr marL="457200" lvl="1" indent="0">
              <a:buNone/>
            </a:pPr>
            <a:r>
              <a:rPr lang="en-US" dirty="0">
                <a:latin typeface="Calibri (Body)"/>
                <a:cs typeface="Calibri" panose="020F0502020204030204" pitchFamily="34" charset="0"/>
              </a:rPr>
              <a:t>	Information Gain.</a:t>
            </a:r>
          </a:p>
          <a:p>
            <a:pPr lvl="1"/>
            <a:endParaRPr lang="en-US" dirty="0">
              <a:latin typeface="Calibri (Body)"/>
              <a:cs typeface="Calibri" panose="020F0502020204030204" pitchFamily="34" charset="0"/>
            </a:endParaRPr>
          </a:p>
          <a:p>
            <a:pPr marL="285750" indent="-285750">
              <a:buFont typeface="Wingdings" panose="05000000000000000000" pitchFamily="2" charset="2"/>
              <a:buChar char="q"/>
            </a:pPr>
            <a:r>
              <a:rPr lang="en-US" dirty="0">
                <a:latin typeface="Calibri (Body)"/>
                <a:cs typeface="Calibri" panose="020F0502020204030204" pitchFamily="34" charset="0"/>
              </a:rPr>
              <a:t>The ASM is repeated until a leaf node, or a terminal node cannot be split into sub-nodes.</a:t>
            </a:r>
          </a:p>
          <a:p>
            <a:pPr marL="285750" indent="-285750">
              <a:buFont typeface="Wingdings" panose="05000000000000000000" pitchFamily="2" charset="2"/>
              <a:buChar char="q"/>
            </a:pPr>
            <a:endParaRPr lang="en-US" dirty="0">
              <a:latin typeface="Calibri (Body)"/>
              <a:cs typeface="Calibri" panose="020F0502020204030204" pitchFamily="34" charset="0"/>
            </a:endParaRPr>
          </a:p>
          <a:p>
            <a:pPr marL="285750" indent="-285750">
              <a:buFont typeface="Wingdings" panose="05000000000000000000" pitchFamily="2" charset="2"/>
              <a:buChar char="q"/>
            </a:pPr>
            <a:r>
              <a:rPr lang="en-US" dirty="0">
                <a:latin typeface="Calibri (Body)"/>
              </a:rPr>
              <a:t>The aim of the </a:t>
            </a:r>
            <a:r>
              <a:rPr lang="en-US" b="1" dirty="0">
                <a:solidFill>
                  <a:schemeClr val="accent1">
                    <a:lumMod val="60000"/>
                    <a:lumOff val="40000"/>
                  </a:schemeClr>
                </a:solidFill>
                <a:latin typeface="Calibri (Body)"/>
              </a:rPr>
              <a:t>decision tree</a:t>
            </a:r>
            <a:r>
              <a:rPr lang="en-US" dirty="0">
                <a:solidFill>
                  <a:schemeClr val="accent1">
                    <a:lumMod val="60000"/>
                    <a:lumOff val="40000"/>
                  </a:schemeClr>
                </a:solidFill>
                <a:latin typeface="Calibri (Body)"/>
              </a:rPr>
              <a:t> </a:t>
            </a:r>
            <a:r>
              <a:rPr lang="en-US" dirty="0">
                <a:latin typeface="Calibri (Body)"/>
              </a:rPr>
              <a:t>in this type of problem is to reduce the </a:t>
            </a:r>
            <a:r>
              <a:rPr lang="en-US" b="1" dirty="0">
                <a:latin typeface="Calibri (Body)"/>
              </a:rPr>
              <a:t>entropy </a:t>
            </a:r>
            <a:r>
              <a:rPr lang="en-US" dirty="0">
                <a:latin typeface="Calibri (Body)"/>
              </a:rPr>
              <a:t>of the target variable. For this, the </a:t>
            </a:r>
            <a:r>
              <a:rPr lang="en-US" b="1" dirty="0">
                <a:latin typeface="Calibri (Body)"/>
              </a:rPr>
              <a:t>decision tree</a:t>
            </a:r>
            <a:r>
              <a:rPr lang="en-US" dirty="0">
                <a:latin typeface="Calibri (Body)"/>
              </a:rPr>
              <a:t> algorithm would use the </a:t>
            </a:r>
            <a:r>
              <a:rPr lang="en-US" b="1" dirty="0">
                <a:solidFill>
                  <a:schemeClr val="accent1">
                    <a:lumMod val="60000"/>
                    <a:lumOff val="40000"/>
                  </a:schemeClr>
                </a:solidFill>
                <a:latin typeface="Calibri (Body)"/>
              </a:rPr>
              <a:t>Entropy</a:t>
            </a:r>
            <a:r>
              <a:rPr lang="en-US" dirty="0">
                <a:solidFill>
                  <a:schemeClr val="accent1">
                    <a:lumMod val="60000"/>
                    <a:lumOff val="40000"/>
                  </a:schemeClr>
                </a:solidFill>
                <a:latin typeface="Calibri (Body)"/>
              </a:rPr>
              <a:t> and the </a:t>
            </a:r>
            <a:r>
              <a:rPr lang="en-US" b="1" dirty="0">
                <a:solidFill>
                  <a:schemeClr val="accent1">
                    <a:lumMod val="60000"/>
                    <a:lumOff val="40000"/>
                  </a:schemeClr>
                </a:solidFill>
                <a:latin typeface="Calibri (Body)"/>
              </a:rPr>
              <a:t>Information Gain</a:t>
            </a:r>
            <a:r>
              <a:rPr lang="en-US" dirty="0">
                <a:latin typeface="Calibri (Body)"/>
              </a:rPr>
              <a:t> of each feature to decide what attribute will provide more information</a:t>
            </a:r>
            <a:endParaRPr lang="en-IN" dirty="0">
              <a:latin typeface="Calibri (Body)"/>
            </a:endParaRPr>
          </a:p>
          <a:p>
            <a:pPr marL="285750" indent="-285750">
              <a:buFont typeface="Wingdings" panose="05000000000000000000" pitchFamily="2" charset="2"/>
              <a:buChar char="q"/>
            </a:pPr>
            <a:endParaRPr lang="en-IN" dirty="0">
              <a:latin typeface="Calibri (Body)"/>
              <a:cs typeface="Calibri" panose="020F0502020204030204" pitchFamily="34" charset="0"/>
            </a:endParaRPr>
          </a:p>
          <a:p>
            <a:endParaRPr lang="en-IN" dirty="0"/>
          </a:p>
        </p:txBody>
      </p:sp>
      <p:sp>
        <p:nvSpPr>
          <p:cNvPr id="6" name="Title 5"/>
          <p:cNvSpPr>
            <a:spLocks noGrp="1"/>
          </p:cNvSpPr>
          <p:nvPr>
            <p:ph type="title"/>
          </p:nvPr>
        </p:nvSpPr>
        <p:spPr>
          <a:xfrm>
            <a:off x="206330" y="198408"/>
            <a:ext cx="11002962" cy="1189038"/>
          </a:xfrm>
        </p:spPr>
        <p:txBody>
          <a:bodyPr/>
          <a:lstStyle/>
          <a:p>
            <a:r>
              <a:rPr lang="en-US" dirty="0">
                <a:latin typeface="Segoe UI" panose="020B0502040204020203" pitchFamily="34" charset="0"/>
                <a:cs typeface="Segoe UI" panose="020B0502040204020203" pitchFamily="34" charset="0"/>
              </a:rPr>
              <a:t> Decision Tree</a:t>
            </a:r>
            <a:br>
              <a:rPr lang="en-US" dirty="0">
                <a:latin typeface="Segoe UI" panose="020B0502040204020203" pitchFamily="34" charset="0"/>
                <a:cs typeface="Segoe UI" panose="020B0502040204020203" pitchFamily="34" charset="0"/>
              </a:rPr>
            </a:br>
            <a:endParaRPr lang="en-IN" dirty="0"/>
          </a:p>
        </p:txBody>
      </p:sp>
      <p:sp>
        <p:nvSpPr>
          <p:cNvPr id="3" name="Footer Placeholder 2"/>
          <p:cNvSpPr>
            <a:spLocks noGrp="1"/>
          </p:cNvSpPr>
          <p:nvPr>
            <p:ph type="ftr" sz="quarter" idx="10"/>
          </p:nvPr>
        </p:nvSpPr>
        <p:spPr/>
        <p:txBody>
          <a:bodyPr/>
          <a:lstStyle/>
          <a:p>
            <a:r>
              <a:rPr lang="en-US"/>
              <a:t>Add a Footer</a:t>
            </a:r>
            <a:endParaRPr lang="en-US" dirty="0"/>
          </a:p>
        </p:txBody>
      </p:sp>
      <p:sp>
        <p:nvSpPr>
          <p:cNvPr id="4" name="Slide Number Placeholder 3"/>
          <p:cNvSpPr>
            <a:spLocks noGrp="1"/>
          </p:cNvSpPr>
          <p:nvPr>
            <p:ph type="sldNum" sz="quarter" idx="11"/>
          </p:nvPr>
        </p:nvSpPr>
        <p:spPr/>
        <p:txBody>
          <a:bodyPr/>
          <a:lstStyle/>
          <a:p>
            <a:fld id="{8C2E478F-E849-4A8C-AF1F-CBCC78A7CBFA}" type="slidenum">
              <a:rPr lang="en-US" smtClean="0"/>
              <a:pPr/>
              <a:t>17</a:t>
            </a:fld>
            <a:endParaRPr lang="en-US" dirty="0"/>
          </a:p>
        </p:txBody>
      </p:sp>
    </p:spTree>
    <p:extLst>
      <p:ext uri="{BB962C8B-B14F-4D97-AF65-F5344CB8AC3E}">
        <p14:creationId xmlns:p14="http://schemas.microsoft.com/office/powerpoint/2010/main" val="1475789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8C2E478F-E849-4A8C-AF1F-CBCC78A7CBFA}" type="slidenum">
              <a:rPr lang="en-US" smtClean="0"/>
              <a:pPr/>
              <a:t>18</a:t>
            </a:fld>
            <a:endParaRPr lang="en-US" dirty="0"/>
          </a:p>
        </p:txBody>
      </p:sp>
      <p:pic>
        <p:nvPicPr>
          <p:cNvPr id="8" name="Picture Placeholder 7"/>
          <p:cNvPicPr>
            <a:picLocks noGrp="1" noChangeAspect="1"/>
          </p:cNvPicPr>
          <p:nvPr>
            <p:ph type="pic" sz="quarter" idx="10"/>
          </p:nvPr>
        </p:nvPicPr>
        <p:blipFill rotWithShape="1">
          <a:blip r:embed="rId2"/>
          <a:srcRect t="17" b="578"/>
          <a:stretch/>
        </p:blipFill>
        <p:spPr>
          <a:xfrm>
            <a:off x="1690778" y="638355"/>
            <a:ext cx="8557404" cy="4994694"/>
          </a:xfrm>
          <a:prstGeom prst="rect">
            <a:avLst/>
          </a:prstGeom>
        </p:spPr>
      </p:pic>
    </p:spTree>
    <p:extLst>
      <p:ext uri="{BB962C8B-B14F-4D97-AF65-F5344CB8AC3E}">
        <p14:creationId xmlns:p14="http://schemas.microsoft.com/office/powerpoint/2010/main" val="2053540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91537" y="-300606"/>
            <a:ext cx="4512313" cy="1729769"/>
          </a:xfrm>
        </p:spPr>
        <p:txBody>
          <a:bodyPr>
            <a:normAutofit/>
          </a:bodyPr>
          <a:lstStyle/>
          <a:p>
            <a:pPr algn="l"/>
            <a:r>
              <a:rPr lang="en-US" sz="1800" b="0" dirty="0">
                <a:latin typeface="Source Sans Pro"/>
              </a:rPr>
              <a:t>Information gain is biased towards choosing attributes with a large number of values as root nodes.</a:t>
            </a:r>
            <a:endParaRPr lang="en-IN" sz="1800" b="0" dirty="0"/>
          </a:p>
        </p:txBody>
      </p:sp>
      <p:sp>
        <p:nvSpPr>
          <p:cNvPr id="3" name="Footer Placeholder 2"/>
          <p:cNvSpPr>
            <a:spLocks noGrp="1"/>
          </p:cNvSpPr>
          <p:nvPr>
            <p:ph type="ftr" sz="quarter" idx="16"/>
          </p:nvPr>
        </p:nvSpPr>
        <p:spPr/>
        <p:txBody>
          <a:bodyPr/>
          <a:lstStyle/>
          <a:p>
            <a:r>
              <a:rPr lang="en-US"/>
              <a:t>Add a Footer</a:t>
            </a:r>
            <a:endParaRPr lang="en-US" dirty="0"/>
          </a:p>
        </p:txBody>
      </p:sp>
      <p:sp>
        <p:nvSpPr>
          <p:cNvPr id="4" name="Slide Number Placeholder 3"/>
          <p:cNvSpPr>
            <a:spLocks noGrp="1"/>
          </p:cNvSpPr>
          <p:nvPr>
            <p:ph type="sldNum" sz="quarter" idx="17"/>
          </p:nvPr>
        </p:nvSpPr>
        <p:spPr/>
        <p:txBody>
          <a:bodyPr/>
          <a:lstStyle/>
          <a:p>
            <a:fld id="{8C2E478F-E849-4A8C-AF1F-CBCC78A7CBFA}" type="slidenum">
              <a:rPr lang="en-US" smtClean="0"/>
              <a:pPr/>
              <a:t>19</a:t>
            </a:fld>
            <a:endParaRPr lang="en-US" dirty="0"/>
          </a:p>
        </p:txBody>
      </p:sp>
      <p:sp>
        <p:nvSpPr>
          <p:cNvPr id="9" name="Text Placeholder 8"/>
          <p:cNvSpPr>
            <a:spLocks noGrp="1"/>
          </p:cNvSpPr>
          <p:nvPr>
            <p:ph type="body" sz="quarter" idx="3"/>
          </p:nvPr>
        </p:nvSpPr>
        <p:spPr>
          <a:xfrm>
            <a:off x="8059191" y="388188"/>
            <a:ext cx="3811443" cy="3890513"/>
          </a:xfrm>
        </p:spPr>
        <p:txBody>
          <a:bodyPr>
            <a:normAutofit/>
          </a:bodyPr>
          <a:lstStyle/>
          <a:p>
            <a:r>
              <a:rPr lang="en-US" sz="2000" b="0" i="1" dirty="0">
                <a:latin typeface="Source Sans Pro"/>
              </a:rPr>
              <a:t>Entropy</a:t>
            </a:r>
            <a:r>
              <a:rPr lang="en-US" sz="2000" b="0" dirty="0">
                <a:latin typeface="Source Sans Pro"/>
              </a:rPr>
              <a:t> is a measure of randomness in data. If </a:t>
            </a:r>
            <a:r>
              <a:rPr lang="en-US" sz="2000" b="0" i="1" dirty="0">
                <a:latin typeface="Source Sans Pro"/>
              </a:rPr>
              <a:t>entropy</a:t>
            </a:r>
            <a:r>
              <a:rPr lang="en-US" sz="2000" b="0" dirty="0">
                <a:latin typeface="Source Sans Pro"/>
              </a:rPr>
              <a:t> is equal to zero, it means that all the data belongs to the same class, and if entropy is equal to 1, it means that half of the data belong to one class and the half belong to the other class</a:t>
            </a:r>
            <a:endParaRPr lang="en-IN" sz="2000" b="0" dirty="0"/>
          </a:p>
          <a:p>
            <a:endParaRPr lang="en-IN" b="0" dirty="0"/>
          </a:p>
        </p:txBody>
      </p:sp>
      <p:pic>
        <p:nvPicPr>
          <p:cNvPr id="11" name="Picture 2" descr="https://cdn.shortpixel.ai/client/q_glossy,ret_img,w_274,h_207/https:/financetrain.com/wp-content/uploads/information-gain.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52581" y="1016874"/>
            <a:ext cx="2609850" cy="19716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https://cdn.shortpixel.ai/client/q_glossy,ret_img,w_619,h_138/https:/financetrain.com/wp-content/uploads/entrop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8863" y="4818110"/>
            <a:ext cx="5895975" cy="131445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4871521" y="621102"/>
            <a:ext cx="386644" cy="4524315"/>
          </a:xfrm>
          <a:prstGeom prst="rect">
            <a:avLst/>
          </a:prstGeom>
          <a:noFill/>
        </p:spPr>
        <p:txBody>
          <a:bodyPr wrap="none" rtlCol="0">
            <a:spAutoFit/>
          </a:bodyPr>
          <a:lstStyle/>
          <a:p>
            <a:pPr algn="ctr"/>
            <a:r>
              <a:rPr lang="en-IN" b="1" dirty="0">
                <a:solidFill>
                  <a:schemeClr val="accent1"/>
                </a:solidFill>
                <a:latin typeface="Calibri (Heading)"/>
              </a:rPr>
              <a:t>I</a:t>
            </a:r>
          </a:p>
          <a:p>
            <a:pPr algn="ctr"/>
            <a:r>
              <a:rPr lang="en-IN" b="1" dirty="0">
                <a:solidFill>
                  <a:schemeClr val="accent1"/>
                </a:solidFill>
                <a:latin typeface="Calibri (Heading)"/>
              </a:rPr>
              <a:t>N</a:t>
            </a:r>
          </a:p>
          <a:p>
            <a:pPr algn="ctr"/>
            <a:r>
              <a:rPr lang="en-IN" b="1" dirty="0">
                <a:solidFill>
                  <a:schemeClr val="accent1"/>
                </a:solidFill>
                <a:latin typeface="Calibri (Heading)"/>
              </a:rPr>
              <a:t>F</a:t>
            </a:r>
          </a:p>
          <a:p>
            <a:pPr algn="ctr"/>
            <a:r>
              <a:rPr lang="en-IN" b="1" dirty="0">
                <a:solidFill>
                  <a:schemeClr val="accent1"/>
                </a:solidFill>
                <a:latin typeface="Calibri (Heading)"/>
              </a:rPr>
              <a:t>O</a:t>
            </a:r>
          </a:p>
          <a:p>
            <a:pPr algn="ctr"/>
            <a:r>
              <a:rPr lang="en-IN" b="1" dirty="0">
                <a:solidFill>
                  <a:schemeClr val="accent1"/>
                </a:solidFill>
                <a:latin typeface="Calibri (Heading)"/>
              </a:rPr>
              <a:t>R</a:t>
            </a:r>
          </a:p>
          <a:p>
            <a:pPr algn="ctr"/>
            <a:r>
              <a:rPr lang="en-IN" b="1" dirty="0">
                <a:solidFill>
                  <a:schemeClr val="accent1"/>
                </a:solidFill>
                <a:latin typeface="Calibri (Heading)"/>
              </a:rPr>
              <a:t>M</a:t>
            </a:r>
          </a:p>
          <a:p>
            <a:pPr algn="ctr"/>
            <a:r>
              <a:rPr lang="en-IN" b="1" dirty="0">
                <a:solidFill>
                  <a:schemeClr val="accent1"/>
                </a:solidFill>
                <a:latin typeface="Calibri (Heading)"/>
              </a:rPr>
              <a:t>A</a:t>
            </a:r>
          </a:p>
          <a:p>
            <a:pPr algn="ctr"/>
            <a:r>
              <a:rPr lang="en-IN" b="1" dirty="0">
                <a:solidFill>
                  <a:schemeClr val="accent1"/>
                </a:solidFill>
                <a:latin typeface="Calibri (Heading)"/>
              </a:rPr>
              <a:t>T</a:t>
            </a:r>
          </a:p>
          <a:p>
            <a:pPr algn="ctr"/>
            <a:r>
              <a:rPr lang="en-IN" b="1" dirty="0">
                <a:solidFill>
                  <a:schemeClr val="accent1"/>
                </a:solidFill>
                <a:latin typeface="Calibri (Heading)"/>
              </a:rPr>
              <a:t>I</a:t>
            </a:r>
          </a:p>
          <a:p>
            <a:pPr algn="ctr"/>
            <a:r>
              <a:rPr lang="en-IN" b="1" dirty="0">
                <a:solidFill>
                  <a:schemeClr val="accent1"/>
                </a:solidFill>
                <a:latin typeface="Calibri (Heading)"/>
              </a:rPr>
              <a:t>O</a:t>
            </a:r>
          </a:p>
          <a:p>
            <a:pPr algn="ctr"/>
            <a:r>
              <a:rPr lang="en-IN" b="1" dirty="0">
                <a:solidFill>
                  <a:schemeClr val="accent1"/>
                </a:solidFill>
                <a:latin typeface="Calibri (Heading)"/>
              </a:rPr>
              <a:t>N</a:t>
            </a:r>
          </a:p>
          <a:p>
            <a:pPr algn="ctr"/>
            <a:endParaRPr lang="en-IN" b="1" dirty="0">
              <a:solidFill>
                <a:schemeClr val="accent1"/>
              </a:solidFill>
              <a:latin typeface="Calibri (Heading)"/>
            </a:endParaRPr>
          </a:p>
          <a:p>
            <a:pPr algn="ctr"/>
            <a:r>
              <a:rPr lang="en-IN" b="1" dirty="0">
                <a:solidFill>
                  <a:schemeClr val="accent1"/>
                </a:solidFill>
                <a:latin typeface="Calibri (Heading)"/>
              </a:rPr>
              <a:t>G</a:t>
            </a:r>
          </a:p>
          <a:p>
            <a:pPr algn="ctr"/>
            <a:r>
              <a:rPr lang="en-IN" b="1" dirty="0">
                <a:solidFill>
                  <a:schemeClr val="accent1"/>
                </a:solidFill>
                <a:latin typeface="Calibri (Heading)"/>
              </a:rPr>
              <a:t>A</a:t>
            </a:r>
          </a:p>
          <a:p>
            <a:pPr algn="ctr"/>
            <a:r>
              <a:rPr lang="en-IN" b="1" dirty="0">
                <a:solidFill>
                  <a:schemeClr val="accent1"/>
                </a:solidFill>
                <a:latin typeface="Calibri (Heading)"/>
              </a:rPr>
              <a:t>I</a:t>
            </a:r>
          </a:p>
          <a:p>
            <a:pPr algn="ctr"/>
            <a:r>
              <a:rPr lang="en-IN" b="1" dirty="0">
                <a:solidFill>
                  <a:schemeClr val="accent1"/>
                </a:solidFill>
                <a:latin typeface="Calibri (Heading)"/>
              </a:rPr>
              <a:t>N</a:t>
            </a:r>
          </a:p>
        </p:txBody>
      </p:sp>
      <p:sp>
        <p:nvSpPr>
          <p:cNvPr id="14" name="TextBox 13"/>
          <p:cNvSpPr txBox="1"/>
          <p:nvPr/>
        </p:nvSpPr>
        <p:spPr>
          <a:xfrm>
            <a:off x="6170896" y="2111386"/>
            <a:ext cx="364203" cy="2031325"/>
          </a:xfrm>
          <a:prstGeom prst="rect">
            <a:avLst/>
          </a:prstGeom>
          <a:noFill/>
        </p:spPr>
        <p:txBody>
          <a:bodyPr wrap="none" rtlCol="0">
            <a:spAutoFit/>
          </a:bodyPr>
          <a:lstStyle/>
          <a:p>
            <a:pPr algn="ctr"/>
            <a:r>
              <a:rPr lang="en-IN" b="1" dirty="0">
                <a:solidFill>
                  <a:schemeClr val="accent1"/>
                </a:solidFill>
                <a:latin typeface="Calibri (Heading)"/>
              </a:rPr>
              <a:t>E</a:t>
            </a:r>
          </a:p>
          <a:p>
            <a:pPr algn="ctr"/>
            <a:r>
              <a:rPr lang="en-IN" b="1" dirty="0">
                <a:solidFill>
                  <a:schemeClr val="accent1"/>
                </a:solidFill>
                <a:latin typeface="Calibri (Heading)"/>
              </a:rPr>
              <a:t>N</a:t>
            </a:r>
          </a:p>
          <a:p>
            <a:pPr algn="ctr"/>
            <a:r>
              <a:rPr lang="en-IN" b="1" dirty="0">
                <a:solidFill>
                  <a:schemeClr val="accent1"/>
                </a:solidFill>
                <a:latin typeface="Calibri (Heading)"/>
              </a:rPr>
              <a:t>T</a:t>
            </a:r>
          </a:p>
          <a:p>
            <a:pPr algn="ctr"/>
            <a:r>
              <a:rPr lang="en-IN" b="1" dirty="0">
                <a:solidFill>
                  <a:schemeClr val="accent1"/>
                </a:solidFill>
                <a:latin typeface="Calibri (Heading)"/>
              </a:rPr>
              <a:t>R</a:t>
            </a:r>
          </a:p>
          <a:p>
            <a:pPr algn="ctr"/>
            <a:r>
              <a:rPr lang="en-IN" b="1" dirty="0">
                <a:solidFill>
                  <a:schemeClr val="accent1"/>
                </a:solidFill>
                <a:latin typeface="Calibri (Heading)"/>
              </a:rPr>
              <a:t>O</a:t>
            </a:r>
          </a:p>
          <a:p>
            <a:pPr algn="ctr"/>
            <a:r>
              <a:rPr lang="en-IN" b="1" dirty="0">
                <a:solidFill>
                  <a:schemeClr val="accent1"/>
                </a:solidFill>
                <a:latin typeface="Calibri (Heading)"/>
              </a:rPr>
              <a:t>P</a:t>
            </a:r>
          </a:p>
          <a:p>
            <a:pPr algn="ctr"/>
            <a:r>
              <a:rPr lang="en-IN" b="1" dirty="0">
                <a:solidFill>
                  <a:schemeClr val="accent1"/>
                </a:solidFill>
                <a:latin typeface="Calibri (Heading)"/>
              </a:rPr>
              <a:t>Y</a:t>
            </a:r>
          </a:p>
        </p:txBody>
      </p:sp>
      <p:sp>
        <p:nvSpPr>
          <p:cNvPr id="2" name="Rectangle 1"/>
          <p:cNvSpPr/>
          <p:nvPr/>
        </p:nvSpPr>
        <p:spPr>
          <a:xfrm>
            <a:off x="276674" y="2988549"/>
            <a:ext cx="3618079" cy="2308324"/>
          </a:xfrm>
          <a:prstGeom prst="rect">
            <a:avLst/>
          </a:prstGeom>
        </p:spPr>
        <p:txBody>
          <a:bodyPr wrap="square">
            <a:spAutoFit/>
          </a:bodyPr>
          <a:lstStyle/>
          <a:p>
            <a:r>
              <a:rPr lang="en-IN" dirty="0">
                <a:solidFill>
                  <a:schemeClr val="bg1"/>
                </a:solidFill>
              </a:rPr>
              <a:t>Gini Index calculates the amount of probability of a specific feature that is classified incorrectly when selected randomly. If all the elements are linked with a single class then it can be called pure. The value of Gini index varies between values 0 and 1.</a:t>
            </a:r>
          </a:p>
        </p:txBody>
      </p:sp>
      <p:sp>
        <p:nvSpPr>
          <p:cNvPr id="16" name="TextBox 15"/>
          <p:cNvSpPr txBox="1"/>
          <p:nvPr/>
        </p:nvSpPr>
        <p:spPr>
          <a:xfrm>
            <a:off x="5529402" y="1429163"/>
            <a:ext cx="364202" cy="2862322"/>
          </a:xfrm>
          <a:prstGeom prst="rect">
            <a:avLst/>
          </a:prstGeom>
          <a:noFill/>
        </p:spPr>
        <p:txBody>
          <a:bodyPr wrap="none" rtlCol="0">
            <a:spAutoFit/>
          </a:bodyPr>
          <a:lstStyle/>
          <a:p>
            <a:pPr algn="ctr"/>
            <a:r>
              <a:rPr lang="en-IN" b="1" dirty="0">
                <a:solidFill>
                  <a:schemeClr val="accent1"/>
                </a:solidFill>
                <a:latin typeface="Calibri (Heading)"/>
              </a:rPr>
              <a:t>G</a:t>
            </a:r>
          </a:p>
          <a:p>
            <a:pPr algn="ctr"/>
            <a:r>
              <a:rPr lang="en-IN" b="1" dirty="0">
                <a:solidFill>
                  <a:schemeClr val="accent1"/>
                </a:solidFill>
                <a:latin typeface="Calibri (Heading)"/>
              </a:rPr>
              <a:t>I</a:t>
            </a:r>
          </a:p>
          <a:p>
            <a:pPr algn="ctr"/>
            <a:r>
              <a:rPr lang="en-IN" b="1" dirty="0">
                <a:solidFill>
                  <a:schemeClr val="accent1"/>
                </a:solidFill>
                <a:latin typeface="Calibri (Heading)"/>
              </a:rPr>
              <a:t>N</a:t>
            </a:r>
          </a:p>
          <a:p>
            <a:pPr algn="ctr"/>
            <a:r>
              <a:rPr lang="en-IN" b="1" dirty="0">
                <a:solidFill>
                  <a:schemeClr val="accent1"/>
                </a:solidFill>
                <a:latin typeface="Calibri (Heading)"/>
              </a:rPr>
              <a:t>I</a:t>
            </a:r>
          </a:p>
          <a:p>
            <a:pPr algn="ctr"/>
            <a:endParaRPr lang="en-IN" b="1" dirty="0">
              <a:solidFill>
                <a:schemeClr val="accent1"/>
              </a:solidFill>
              <a:latin typeface="Calibri (Heading)"/>
            </a:endParaRPr>
          </a:p>
          <a:p>
            <a:pPr algn="ctr"/>
            <a:r>
              <a:rPr lang="en-IN" b="1" dirty="0">
                <a:solidFill>
                  <a:schemeClr val="accent1"/>
                </a:solidFill>
                <a:latin typeface="Calibri (Heading)"/>
              </a:rPr>
              <a:t>I</a:t>
            </a:r>
          </a:p>
          <a:p>
            <a:pPr algn="ctr"/>
            <a:r>
              <a:rPr lang="en-IN" b="1" dirty="0">
                <a:solidFill>
                  <a:schemeClr val="accent1"/>
                </a:solidFill>
                <a:latin typeface="Calibri (Heading)"/>
              </a:rPr>
              <a:t>N</a:t>
            </a:r>
          </a:p>
          <a:p>
            <a:pPr algn="ctr"/>
            <a:r>
              <a:rPr lang="en-IN" b="1" dirty="0">
                <a:solidFill>
                  <a:schemeClr val="accent1"/>
                </a:solidFill>
                <a:latin typeface="Calibri (Heading)"/>
              </a:rPr>
              <a:t>D</a:t>
            </a:r>
          </a:p>
          <a:p>
            <a:pPr algn="ctr"/>
            <a:r>
              <a:rPr lang="en-IN" b="1" dirty="0">
                <a:solidFill>
                  <a:schemeClr val="accent1"/>
                </a:solidFill>
                <a:latin typeface="Calibri (Heading)"/>
              </a:rPr>
              <a:t>E</a:t>
            </a:r>
          </a:p>
          <a:p>
            <a:pPr algn="ctr"/>
            <a:r>
              <a:rPr lang="en-IN" b="1" dirty="0">
                <a:solidFill>
                  <a:schemeClr val="accent1"/>
                </a:solidFill>
                <a:latin typeface="Calibri (Heading)"/>
              </a:rPr>
              <a:t>X</a:t>
            </a:r>
          </a:p>
        </p:txBody>
      </p:sp>
      <p:pic>
        <p:nvPicPr>
          <p:cNvPr id="5" name="Picture 4"/>
          <p:cNvPicPr>
            <a:picLocks noChangeAspect="1"/>
          </p:cNvPicPr>
          <p:nvPr/>
        </p:nvPicPr>
        <p:blipFill>
          <a:blip r:embed="rId4"/>
          <a:stretch>
            <a:fillRect/>
          </a:stretch>
        </p:blipFill>
        <p:spPr>
          <a:xfrm>
            <a:off x="276673" y="5378532"/>
            <a:ext cx="4009227" cy="754029"/>
          </a:xfrm>
          <a:prstGeom prst="rect">
            <a:avLst/>
          </a:prstGeom>
        </p:spPr>
      </p:pic>
    </p:spTree>
    <p:extLst>
      <p:ext uri="{BB962C8B-B14F-4D97-AF65-F5344CB8AC3E}">
        <p14:creationId xmlns:p14="http://schemas.microsoft.com/office/powerpoint/2010/main" val="189375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21257B-2996-4671-BA51-8039E17C97BD}"/>
              </a:ext>
            </a:extLst>
          </p:cNvPr>
          <p:cNvSpPr>
            <a:spLocks noGrp="1"/>
          </p:cNvSpPr>
          <p:nvPr>
            <p:ph type="title"/>
          </p:nvPr>
        </p:nvSpPr>
        <p:spPr/>
        <p:txBody>
          <a:bodyPr/>
          <a:lstStyle/>
          <a:p>
            <a:r>
              <a:rPr lang="en-US" dirty="0"/>
              <a:t>NLP</a:t>
            </a:r>
            <a:endParaRPr lang="en-IN" dirty="0"/>
          </a:p>
        </p:txBody>
      </p:sp>
      <p:sp>
        <p:nvSpPr>
          <p:cNvPr id="4" name="Content Placeholder 3">
            <a:extLst>
              <a:ext uri="{FF2B5EF4-FFF2-40B4-BE49-F238E27FC236}">
                <a16:creationId xmlns:a16="http://schemas.microsoft.com/office/drawing/2014/main" id="{49A1A360-638D-4C83-8849-EED20EABEA7B}"/>
              </a:ext>
            </a:extLst>
          </p:cNvPr>
          <p:cNvSpPr>
            <a:spLocks noGrp="1"/>
          </p:cNvSpPr>
          <p:nvPr>
            <p:ph idx="1"/>
          </p:nvPr>
        </p:nvSpPr>
        <p:spPr>
          <a:xfrm>
            <a:off x="7234990" y="365125"/>
            <a:ext cx="4519206" cy="5811838"/>
          </a:xfrm>
        </p:spPr>
        <p:txBody>
          <a:bodyPr>
            <a:normAutofit/>
          </a:bodyPr>
          <a:lstStyle/>
          <a:p>
            <a:r>
              <a:rPr lang="en-US" sz="2400" b="1" dirty="0">
                <a:effectLst/>
              </a:rPr>
              <a:t>Natural Language Processing</a:t>
            </a:r>
            <a:r>
              <a:rPr lang="en-US" sz="2400" dirty="0"/>
              <a:t> or NLP is a field of Artificial Intelligence that gives the machines the ability to read, understand and derive meaning from human languages.</a:t>
            </a:r>
          </a:p>
          <a:p>
            <a:r>
              <a:rPr lang="en-US" sz="2400" dirty="0"/>
              <a:t>NLTK library.</a:t>
            </a:r>
            <a:endParaRPr lang="en-IN" sz="2400" dirty="0"/>
          </a:p>
        </p:txBody>
      </p:sp>
      <p:sp>
        <p:nvSpPr>
          <p:cNvPr id="5" name="Footer Placeholder 4">
            <a:extLst>
              <a:ext uri="{FF2B5EF4-FFF2-40B4-BE49-F238E27FC236}">
                <a16:creationId xmlns:a16="http://schemas.microsoft.com/office/drawing/2014/main" id="{236E54E7-CF12-4B2A-AC73-BE506D81AF24}"/>
              </a:ext>
            </a:extLst>
          </p:cNvPr>
          <p:cNvSpPr>
            <a:spLocks noGrp="1"/>
          </p:cNvSpPr>
          <p:nvPr>
            <p:ph type="ftr" sz="quarter" idx="16"/>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2F15C84F-B56A-42D6-B48D-D19CBBE604B8}"/>
              </a:ext>
            </a:extLst>
          </p:cNvPr>
          <p:cNvSpPr>
            <a:spLocks noGrp="1"/>
          </p:cNvSpPr>
          <p:nvPr>
            <p:ph type="sldNum" sz="quarter" idx="17"/>
          </p:nvPr>
        </p:nvSpPr>
        <p:spPr/>
        <p:txBody>
          <a:bodyPr/>
          <a:lstStyle/>
          <a:p>
            <a:fld id="{8C2E478F-E849-4A8C-AF1F-CBCC78A7CBFA}" type="slidenum">
              <a:rPr lang="en-US" smtClean="0"/>
              <a:pPr/>
              <a:t>2</a:t>
            </a:fld>
            <a:endParaRPr lang="en-US" dirty="0"/>
          </a:p>
        </p:txBody>
      </p:sp>
      <p:pic>
        <p:nvPicPr>
          <p:cNvPr id="1026" name="Picture 2" descr="4 Simple Ways Businesses Can Use Natural Language Processing">
            <a:extLst>
              <a:ext uri="{FF2B5EF4-FFF2-40B4-BE49-F238E27FC236}">
                <a16:creationId xmlns:a16="http://schemas.microsoft.com/office/drawing/2014/main" id="{DAD1EC6F-1AC8-4A14-9DCA-FA8E79C467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3177" y="3682498"/>
            <a:ext cx="3370320" cy="2242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607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Add a Footer</a:t>
            </a:r>
            <a:endParaRPr lang="en-US" dirty="0"/>
          </a:p>
        </p:txBody>
      </p:sp>
      <p:sp>
        <p:nvSpPr>
          <p:cNvPr id="6" name="Slide Number Placeholder 5"/>
          <p:cNvSpPr>
            <a:spLocks noGrp="1"/>
          </p:cNvSpPr>
          <p:nvPr>
            <p:ph type="sldNum" sz="quarter" idx="11"/>
          </p:nvPr>
        </p:nvSpPr>
        <p:spPr/>
        <p:txBody>
          <a:bodyPr/>
          <a:lstStyle/>
          <a:p>
            <a:fld id="{8C2E478F-E849-4A8C-AF1F-CBCC78A7CBFA}" type="slidenum">
              <a:rPr lang="en-US" smtClean="0"/>
              <a:pPr/>
              <a:t>20</a:t>
            </a:fld>
            <a:endParaRPr lang="en-US" dirty="0"/>
          </a:p>
        </p:txBody>
      </p:sp>
      <p:pic>
        <p:nvPicPr>
          <p:cNvPr id="2" name="Picture 1"/>
          <p:cNvPicPr>
            <a:picLocks noChangeAspect="1"/>
          </p:cNvPicPr>
          <p:nvPr/>
        </p:nvPicPr>
        <p:blipFill>
          <a:blip r:embed="rId2"/>
          <a:stretch>
            <a:fillRect/>
          </a:stretch>
        </p:blipFill>
        <p:spPr>
          <a:xfrm>
            <a:off x="1181820" y="37866"/>
            <a:ext cx="9734550" cy="4429125"/>
          </a:xfrm>
          <a:prstGeom prst="rect">
            <a:avLst/>
          </a:prstGeom>
        </p:spPr>
      </p:pic>
      <p:pic>
        <p:nvPicPr>
          <p:cNvPr id="3" name="Picture 2"/>
          <p:cNvPicPr>
            <a:picLocks noChangeAspect="1"/>
          </p:cNvPicPr>
          <p:nvPr/>
        </p:nvPicPr>
        <p:blipFill>
          <a:blip r:embed="rId3"/>
          <a:stretch>
            <a:fillRect/>
          </a:stretch>
        </p:blipFill>
        <p:spPr>
          <a:xfrm>
            <a:off x="2101340" y="4645145"/>
            <a:ext cx="7419975" cy="1466850"/>
          </a:xfrm>
          <a:prstGeom prst="rect">
            <a:avLst/>
          </a:prstGeom>
        </p:spPr>
      </p:pic>
    </p:spTree>
    <p:extLst>
      <p:ext uri="{BB962C8B-B14F-4D97-AF65-F5344CB8AC3E}">
        <p14:creationId xmlns:p14="http://schemas.microsoft.com/office/powerpoint/2010/main" val="3809656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Add a Footer</a:t>
            </a:r>
            <a:endParaRPr lang="en-US" dirty="0"/>
          </a:p>
        </p:txBody>
      </p:sp>
      <p:sp>
        <p:nvSpPr>
          <p:cNvPr id="5" name="Slide Number Placeholder 4"/>
          <p:cNvSpPr>
            <a:spLocks noGrp="1"/>
          </p:cNvSpPr>
          <p:nvPr>
            <p:ph type="sldNum" sz="quarter" idx="11"/>
          </p:nvPr>
        </p:nvSpPr>
        <p:spPr/>
        <p:txBody>
          <a:bodyPr/>
          <a:lstStyle/>
          <a:p>
            <a:fld id="{8C2E478F-E849-4A8C-AF1F-CBCC78A7CBFA}" type="slidenum">
              <a:rPr lang="en-US" smtClean="0"/>
              <a:pPr/>
              <a:t>21</a:t>
            </a:fld>
            <a:endParaRPr lang="en-US" dirty="0"/>
          </a:p>
        </p:txBody>
      </p:sp>
      <p:pic>
        <p:nvPicPr>
          <p:cNvPr id="7" name="Picture 6"/>
          <p:cNvPicPr>
            <a:picLocks noChangeAspect="1"/>
          </p:cNvPicPr>
          <p:nvPr/>
        </p:nvPicPr>
        <p:blipFill>
          <a:blip r:embed="rId2"/>
          <a:stretch>
            <a:fillRect/>
          </a:stretch>
        </p:blipFill>
        <p:spPr>
          <a:xfrm>
            <a:off x="244504" y="817262"/>
            <a:ext cx="6724821" cy="5079525"/>
          </a:xfrm>
          <a:prstGeom prst="rect">
            <a:avLst/>
          </a:prstGeom>
        </p:spPr>
      </p:pic>
      <p:pic>
        <p:nvPicPr>
          <p:cNvPr id="9" name="Picture 8"/>
          <p:cNvPicPr>
            <a:picLocks noChangeAspect="1"/>
          </p:cNvPicPr>
          <p:nvPr/>
        </p:nvPicPr>
        <p:blipFill>
          <a:blip r:embed="rId3"/>
          <a:stretch>
            <a:fillRect/>
          </a:stretch>
        </p:blipFill>
        <p:spPr>
          <a:xfrm>
            <a:off x="7061440" y="1390111"/>
            <a:ext cx="4953000" cy="3933825"/>
          </a:xfrm>
          <a:prstGeom prst="rect">
            <a:avLst/>
          </a:prstGeom>
        </p:spPr>
      </p:pic>
    </p:spTree>
    <p:extLst>
      <p:ext uri="{BB962C8B-B14F-4D97-AF65-F5344CB8AC3E}">
        <p14:creationId xmlns:p14="http://schemas.microsoft.com/office/powerpoint/2010/main" val="2928884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40272" y="1357795"/>
            <a:ext cx="4226024" cy="573989"/>
          </a:xfrm>
        </p:spPr>
        <p:txBody>
          <a:bodyPr/>
          <a:lstStyle/>
          <a:p>
            <a:r>
              <a:rPr lang="en-US" dirty="0">
                <a:latin typeface="Segoe UI" panose="020B0502040204020203" pitchFamily="34" charset="0"/>
                <a:cs typeface="Segoe UI" panose="020B0502040204020203" pitchFamily="34" charset="0"/>
              </a:rPr>
              <a:t>Random Forest </a:t>
            </a:r>
            <a:br>
              <a:rPr lang="en-US" i="1" dirty="0">
                <a:latin typeface="Segoe UI" panose="020B0502040204020203" pitchFamily="34" charset="0"/>
                <a:cs typeface="Segoe UI" panose="020B0502040204020203" pitchFamily="34" charset="0"/>
              </a:rPr>
            </a:br>
            <a:endParaRPr lang="en-IN" dirty="0"/>
          </a:p>
        </p:txBody>
      </p:sp>
      <p:sp>
        <p:nvSpPr>
          <p:cNvPr id="12" name="Content Placeholder 11"/>
          <p:cNvSpPr>
            <a:spLocks noGrp="1"/>
          </p:cNvSpPr>
          <p:nvPr>
            <p:ph idx="1"/>
          </p:nvPr>
        </p:nvSpPr>
        <p:spPr>
          <a:xfrm>
            <a:off x="599167" y="1808804"/>
            <a:ext cx="4226024" cy="3857329"/>
          </a:xfrm>
        </p:spPr>
        <p:txBody>
          <a:bodyPr>
            <a:normAutofit/>
          </a:bodyPr>
          <a:lstStyle/>
          <a:p>
            <a:pPr marL="285750" lvl="0" indent="-285750" eaLnBrk="0" fontAlgn="base" hangingPunct="0">
              <a:lnSpc>
                <a:spcPct val="100000"/>
              </a:lnSpc>
              <a:spcBef>
                <a:spcPct val="0"/>
              </a:spcBef>
              <a:spcAft>
                <a:spcPct val="0"/>
              </a:spcAft>
              <a:buFont typeface="Wingdings" panose="05000000000000000000" pitchFamily="2" charset="2"/>
              <a:buChar char="q"/>
            </a:pPr>
            <a:r>
              <a:rPr lang="en-US" dirty="0"/>
              <a:t>Random Forest algorithm is a supervised classification algorithm. </a:t>
            </a:r>
          </a:p>
          <a:p>
            <a:pPr marL="285750" lvl="0" indent="-285750" eaLnBrk="0" fontAlgn="base" hangingPunct="0">
              <a:lnSpc>
                <a:spcPct val="100000"/>
              </a:lnSpc>
              <a:spcBef>
                <a:spcPct val="0"/>
              </a:spcBef>
              <a:spcAft>
                <a:spcPct val="0"/>
              </a:spcAft>
              <a:buFont typeface="Wingdings" panose="05000000000000000000" pitchFamily="2" charset="2"/>
              <a:buChar char="q"/>
            </a:pPr>
            <a:r>
              <a:rPr lang="en-US" dirty="0"/>
              <a:t>There is a direct relationship between the number of trees in the forest and the results it can get: the larger the number of trees, the more accurate the result.</a:t>
            </a:r>
          </a:p>
          <a:p>
            <a:pPr marL="285750" lvl="0" indent="-285750" eaLnBrk="0" fontAlgn="base" hangingPunct="0">
              <a:lnSpc>
                <a:spcPct val="100000"/>
              </a:lnSpc>
              <a:spcBef>
                <a:spcPct val="0"/>
              </a:spcBef>
              <a:spcAft>
                <a:spcPct val="0"/>
              </a:spcAft>
              <a:buFont typeface="Wingdings" panose="05000000000000000000" pitchFamily="2" charset="2"/>
              <a:buChar char="q"/>
            </a:pPr>
            <a:r>
              <a:rPr lang="en-US" dirty="0"/>
              <a:t>The difference between Random Forest algorithm and the decision tree algorithm is that in Random Forest, the process </a:t>
            </a:r>
            <a:r>
              <a:rPr lang="en-US" dirty="0" err="1"/>
              <a:t>es</a:t>
            </a:r>
            <a:r>
              <a:rPr lang="en-US" dirty="0"/>
              <a:t> of finding the root node and splitting the feature nodes will run randomly.</a:t>
            </a:r>
          </a:p>
          <a:p>
            <a:pPr marL="285750" lvl="0" indent="-285750" eaLnBrk="0" fontAlgn="base" hangingPunct="0">
              <a:lnSpc>
                <a:spcPct val="100000"/>
              </a:lnSpc>
              <a:spcBef>
                <a:spcPct val="0"/>
              </a:spcBef>
              <a:spcAft>
                <a:spcPct val="0"/>
              </a:spcAft>
              <a:buFont typeface="Wingdings" panose="05000000000000000000" pitchFamily="2" charset="2"/>
              <a:buChar char="q"/>
            </a:pPr>
            <a:r>
              <a:rPr lang="en-US" dirty="0"/>
              <a:t>Advantage is the classifier of Random Forest can handle missing values and also </a:t>
            </a:r>
            <a:r>
              <a:rPr lang="en-US" dirty="0" err="1"/>
              <a:t>overfit</a:t>
            </a:r>
            <a:r>
              <a:rPr lang="en-US" dirty="0"/>
              <a:t> data.</a:t>
            </a:r>
          </a:p>
          <a:p>
            <a:pPr marL="0" lvl="0" indent="0" eaLnBrk="0" fontAlgn="base" hangingPunct="0">
              <a:lnSpc>
                <a:spcPct val="100000"/>
              </a:lnSpc>
              <a:spcBef>
                <a:spcPct val="0"/>
              </a:spcBef>
              <a:spcAft>
                <a:spcPct val="0"/>
              </a:spcAft>
              <a:buNone/>
            </a:pPr>
            <a:r>
              <a:rPr lang="en-US" altLang="en-US" sz="2000" dirty="0">
                <a:latin typeface="Arial" panose="020B0604020202020204" pitchFamily="34" charset="0"/>
              </a:rPr>
              <a:t>                                       </a:t>
            </a:r>
          </a:p>
          <a:p>
            <a:pPr marL="0" lvl="0" indent="0" eaLnBrk="0" fontAlgn="base" hangingPunct="0">
              <a:lnSpc>
                <a:spcPct val="100000"/>
              </a:lnSpc>
              <a:spcBef>
                <a:spcPct val="0"/>
              </a:spcBef>
              <a:spcAft>
                <a:spcPct val="0"/>
              </a:spcAft>
              <a:buNone/>
            </a:pPr>
            <a:endParaRPr lang="en-US" altLang="en-US" sz="2000" dirty="0">
              <a:latin typeface="Arial" panose="020B0604020202020204" pitchFamily="34" charset="0"/>
            </a:endParaRPr>
          </a:p>
          <a:p>
            <a:endParaRPr lang="en-IN" dirty="0"/>
          </a:p>
        </p:txBody>
      </p:sp>
      <p:sp>
        <p:nvSpPr>
          <p:cNvPr id="5" name="Footer Placeholder 4"/>
          <p:cNvSpPr>
            <a:spLocks noGrp="1"/>
          </p:cNvSpPr>
          <p:nvPr>
            <p:ph type="ftr" sz="quarter" idx="17"/>
          </p:nvPr>
        </p:nvSpPr>
        <p:spPr/>
        <p:txBody>
          <a:bodyPr/>
          <a:lstStyle/>
          <a:p>
            <a:r>
              <a:rPr lang="en-US"/>
              <a:t>Add a Footer</a:t>
            </a:r>
            <a:endParaRPr lang="en-US" dirty="0"/>
          </a:p>
        </p:txBody>
      </p:sp>
      <p:sp>
        <p:nvSpPr>
          <p:cNvPr id="6" name="Slide Number Placeholder 5"/>
          <p:cNvSpPr>
            <a:spLocks noGrp="1"/>
          </p:cNvSpPr>
          <p:nvPr>
            <p:ph type="sldNum" sz="quarter" idx="18"/>
          </p:nvPr>
        </p:nvSpPr>
        <p:spPr/>
        <p:txBody>
          <a:bodyPr/>
          <a:lstStyle/>
          <a:p>
            <a:fld id="{8C2E478F-E849-4A8C-AF1F-CBCC78A7CBFA}" type="slidenum">
              <a:rPr lang="en-US" smtClean="0"/>
              <a:pPr/>
              <a:t>22</a:t>
            </a:fld>
            <a:endParaRPr lang="en-US" dirty="0"/>
          </a:p>
        </p:txBody>
      </p:sp>
      <p:pic>
        <p:nvPicPr>
          <p:cNvPr id="10" name="Picture 9"/>
          <p:cNvPicPr>
            <a:picLocks noChangeAspect="1"/>
          </p:cNvPicPr>
          <p:nvPr/>
        </p:nvPicPr>
        <p:blipFill>
          <a:blip r:embed="rId2"/>
          <a:stretch>
            <a:fillRect/>
          </a:stretch>
        </p:blipFill>
        <p:spPr>
          <a:xfrm>
            <a:off x="6212506" y="1032127"/>
            <a:ext cx="5718544" cy="4281743"/>
          </a:xfrm>
          <a:prstGeom prst="rect">
            <a:avLst/>
          </a:prstGeom>
        </p:spPr>
      </p:pic>
    </p:spTree>
    <p:extLst>
      <p:ext uri="{BB962C8B-B14F-4D97-AF65-F5344CB8AC3E}">
        <p14:creationId xmlns:p14="http://schemas.microsoft.com/office/powerpoint/2010/main" val="3255292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RF- Pseudo code:</a:t>
            </a:r>
          </a:p>
        </p:txBody>
      </p:sp>
      <p:sp>
        <p:nvSpPr>
          <p:cNvPr id="4" name="Content Placeholder 3"/>
          <p:cNvSpPr>
            <a:spLocks noGrp="1"/>
          </p:cNvSpPr>
          <p:nvPr>
            <p:ph idx="1"/>
          </p:nvPr>
        </p:nvSpPr>
        <p:spPr/>
        <p:txBody>
          <a:bodyPr/>
          <a:lstStyle/>
          <a:p>
            <a:pPr marL="285750" lvl="0" indent="-285750" eaLnBrk="0" fontAlgn="base" hangingPunct="0">
              <a:lnSpc>
                <a:spcPct val="100000"/>
              </a:lnSpc>
              <a:spcBef>
                <a:spcPct val="0"/>
              </a:spcBef>
              <a:spcAft>
                <a:spcPct val="0"/>
              </a:spcAft>
              <a:buFont typeface="Wingdings" panose="05000000000000000000" pitchFamily="2" charset="2"/>
              <a:buChar char="q"/>
            </a:pPr>
            <a:r>
              <a:rPr lang="en-US" altLang="en-US" dirty="0">
                <a:latin typeface="charter"/>
              </a:rPr>
              <a:t>Takes the </a:t>
            </a:r>
            <a:r>
              <a:rPr lang="en-US" altLang="en-US" b="1" dirty="0">
                <a:latin typeface="charter"/>
              </a:rPr>
              <a:t>test features</a:t>
            </a:r>
            <a:r>
              <a:rPr lang="en-US" altLang="en-US" dirty="0">
                <a:latin typeface="charter"/>
              </a:rPr>
              <a:t> and use the rules of each randomly created decision tree to predict the outcome and stores the predicted outcome (target)</a:t>
            </a:r>
          </a:p>
          <a:p>
            <a:pPr marL="285750" lvl="0" indent="-285750" eaLnBrk="0" fontAlgn="base" hangingPunct="0">
              <a:lnSpc>
                <a:spcPct val="100000"/>
              </a:lnSpc>
              <a:spcBef>
                <a:spcPct val="0"/>
              </a:spcBef>
              <a:spcAft>
                <a:spcPct val="0"/>
              </a:spcAft>
              <a:buFont typeface="Wingdings" panose="05000000000000000000" pitchFamily="2" charset="2"/>
              <a:buChar char="q"/>
            </a:pPr>
            <a:r>
              <a:rPr lang="en-US" altLang="en-US" dirty="0">
                <a:latin typeface="charter"/>
              </a:rPr>
              <a:t>Calculate the </a:t>
            </a:r>
            <a:r>
              <a:rPr lang="en-US" altLang="en-US" b="1" dirty="0">
                <a:latin typeface="charter"/>
              </a:rPr>
              <a:t>votes</a:t>
            </a:r>
            <a:r>
              <a:rPr lang="en-US" altLang="en-US" dirty="0">
                <a:latin typeface="charter"/>
              </a:rPr>
              <a:t> for each predicted target</a:t>
            </a:r>
          </a:p>
          <a:p>
            <a:pPr marL="285750" lvl="0" indent="-285750" eaLnBrk="0" fontAlgn="base" hangingPunct="0">
              <a:lnSpc>
                <a:spcPct val="100000"/>
              </a:lnSpc>
              <a:spcBef>
                <a:spcPct val="0"/>
              </a:spcBef>
              <a:spcAft>
                <a:spcPct val="0"/>
              </a:spcAft>
              <a:buFont typeface="Wingdings" panose="05000000000000000000" pitchFamily="2" charset="2"/>
              <a:buChar char="q"/>
            </a:pPr>
            <a:r>
              <a:rPr lang="en-US" altLang="en-US" dirty="0">
                <a:latin typeface="charter"/>
              </a:rPr>
              <a:t>Consider the </a:t>
            </a:r>
            <a:r>
              <a:rPr lang="en-US" altLang="en-US" b="1" dirty="0">
                <a:latin typeface="charter"/>
              </a:rPr>
              <a:t>high voted</a:t>
            </a:r>
            <a:r>
              <a:rPr lang="en-US" altLang="en-US" dirty="0">
                <a:latin typeface="charter"/>
              </a:rPr>
              <a:t> predicted target as the </a:t>
            </a:r>
            <a:r>
              <a:rPr lang="en-US" altLang="en-US" b="1" dirty="0">
                <a:latin typeface="charter"/>
              </a:rPr>
              <a:t>final prediction</a:t>
            </a:r>
            <a:r>
              <a:rPr lang="en-US" altLang="en-US" dirty="0">
                <a:latin typeface="charter"/>
              </a:rPr>
              <a:t> from the random forest algorithm</a:t>
            </a:r>
            <a:endParaRPr lang="en-US" altLang="en-US" sz="900" dirty="0">
              <a:latin typeface="medium-content-sans-serif-font"/>
            </a:endParaRPr>
          </a:p>
          <a:p>
            <a:endParaRPr lang="en-IN" dirty="0"/>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pPr/>
              <a:t>23</a:t>
            </a:fld>
            <a:endParaRPr lang="en-US" dirty="0"/>
          </a:p>
        </p:txBody>
      </p:sp>
      <p:pic>
        <p:nvPicPr>
          <p:cNvPr id="1026" name="Picture 2" descr="https://gdcoder.com/content/images/2019/05/Screen-Shot-2019-05-18-at-03.27.5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3776" y="1292612"/>
            <a:ext cx="5749302" cy="3783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1582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Add a Footer</a:t>
            </a:r>
            <a:endParaRPr lang="en-US" dirty="0"/>
          </a:p>
        </p:txBody>
      </p:sp>
      <p:sp>
        <p:nvSpPr>
          <p:cNvPr id="6" name="Slide Number Placeholder 5"/>
          <p:cNvSpPr>
            <a:spLocks noGrp="1"/>
          </p:cNvSpPr>
          <p:nvPr>
            <p:ph type="sldNum" sz="quarter" idx="11"/>
          </p:nvPr>
        </p:nvSpPr>
        <p:spPr/>
        <p:txBody>
          <a:bodyPr/>
          <a:lstStyle/>
          <a:p>
            <a:fld id="{8C2E478F-E849-4A8C-AF1F-CBCC78A7CBFA}" type="slidenum">
              <a:rPr lang="en-US" smtClean="0"/>
              <a:pPr/>
              <a:t>24</a:t>
            </a:fld>
            <a:endParaRPr lang="en-US" dirty="0"/>
          </a:p>
        </p:txBody>
      </p:sp>
      <p:pic>
        <p:nvPicPr>
          <p:cNvPr id="2" name="Picture 1"/>
          <p:cNvPicPr>
            <a:picLocks noChangeAspect="1"/>
          </p:cNvPicPr>
          <p:nvPr/>
        </p:nvPicPr>
        <p:blipFill>
          <a:blip r:embed="rId2"/>
          <a:stretch>
            <a:fillRect/>
          </a:stretch>
        </p:blipFill>
        <p:spPr>
          <a:xfrm>
            <a:off x="957532" y="633412"/>
            <a:ext cx="6705600" cy="1019175"/>
          </a:xfrm>
          <a:prstGeom prst="rect">
            <a:avLst/>
          </a:prstGeom>
        </p:spPr>
      </p:pic>
      <p:pic>
        <p:nvPicPr>
          <p:cNvPr id="3" name="Picture 2"/>
          <p:cNvPicPr>
            <a:picLocks noChangeAspect="1"/>
          </p:cNvPicPr>
          <p:nvPr/>
        </p:nvPicPr>
        <p:blipFill rotWithShape="1">
          <a:blip r:embed="rId3"/>
          <a:srcRect l="845"/>
          <a:stretch/>
        </p:blipFill>
        <p:spPr>
          <a:xfrm>
            <a:off x="957532" y="1652587"/>
            <a:ext cx="6705600" cy="1800225"/>
          </a:xfrm>
          <a:prstGeom prst="rect">
            <a:avLst/>
          </a:prstGeom>
        </p:spPr>
      </p:pic>
      <p:pic>
        <p:nvPicPr>
          <p:cNvPr id="7" name="Picture 6"/>
          <p:cNvPicPr>
            <a:picLocks noChangeAspect="1"/>
          </p:cNvPicPr>
          <p:nvPr/>
        </p:nvPicPr>
        <p:blipFill>
          <a:blip r:embed="rId4"/>
          <a:stretch>
            <a:fillRect/>
          </a:stretch>
        </p:blipFill>
        <p:spPr>
          <a:xfrm>
            <a:off x="6935639" y="3505379"/>
            <a:ext cx="4190280" cy="3328049"/>
          </a:xfrm>
          <a:prstGeom prst="rect">
            <a:avLst/>
          </a:prstGeom>
        </p:spPr>
      </p:pic>
    </p:spTree>
    <p:extLst>
      <p:ext uri="{BB962C8B-B14F-4D97-AF65-F5344CB8AC3E}">
        <p14:creationId xmlns:p14="http://schemas.microsoft.com/office/powerpoint/2010/main" val="3875751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r>
              <a:rPr lang="en-US" dirty="0"/>
              <a:t>Support vector machines (SVMs) are linear classifiers which are based on the margin maximization principle. </a:t>
            </a:r>
          </a:p>
          <a:p>
            <a:r>
              <a:rPr lang="en-US" dirty="0"/>
              <a:t>A Supervised model used for classification and regression which can be done by finding the hyperplane in a N-dimensional space where N is the number of features which is used to classify data.</a:t>
            </a:r>
          </a:p>
          <a:p>
            <a:r>
              <a:rPr lang="en-US" dirty="0"/>
              <a:t>SVM classifies either as Hard (linearly </a:t>
            </a:r>
            <a:r>
              <a:rPr lang="en-US" dirty="0" err="1"/>
              <a:t>seperable</a:t>
            </a:r>
            <a:r>
              <a:rPr lang="en-US" dirty="0"/>
              <a:t> data) or Soft  Margin depending on the data.</a:t>
            </a:r>
            <a:endParaRPr lang="en-IN" dirty="0"/>
          </a:p>
        </p:txBody>
      </p:sp>
      <p:sp>
        <p:nvSpPr>
          <p:cNvPr id="9" name="Title 8"/>
          <p:cNvSpPr>
            <a:spLocks noGrp="1"/>
          </p:cNvSpPr>
          <p:nvPr>
            <p:ph type="title"/>
          </p:nvPr>
        </p:nvSpPr>
        <p:spPr/>
        <p:txBody>
          <a:bodyPr/>
          <a:lstStyle/>
          <a:p>
            <a:r>
              <a:rPr lang="en-IN" dirty="0"/>
              <a:t>SUPPORT VECTOR MACHINE</a:t>
            </a:r>
          </a:p>
        </p:txBody>
      </p:sp>
      <p:sp>
        <p:nvSpPr>
          <p:cNvPr id="5" name="Footer Placeholder 4"/>
          <p:cNvSpPr>
            <a:spLocks noGrp="1"/>
          </p:cNvSpPr>
          <p:nvPr>
            <p:ph type="ftr" sz="quarter" idx="10"/>
          </p:nvPr>
        </p:nvSpPr>
        <p:spPr/>
        <p:txBody>
          <a:bodyPr/>
          <a:lstStyle/>
          <a:p>
            <a:r>
              <a:rPr lang="en-US"/>
              <a:t>Add a Footer</a:t>
            </a:r>
            <a:endParaRPr lang="en-US" dirty="0"/>
          </a:p>
        </p:txBody>
      </p:sp>
      <p:sp>
        <p:nvSpPr>
          <p:cNvPr id="6" name="Slide Number Placeholder 5"/>
          <p:cNvSpPr>
            <a:spLocks noGrp="1"/>
          </p:cNvSpPr>
          <p:nvPr>
            <p:ph type="sldNum" sz="quarter" idx="11"/>
          </p:nvPr>
        </p:nvSpPr>
        <p:spPr/>
        <p:txBody>
          <a:bodyPr/>
          <a:lstStyle/>
          <a:p>
            <a:fld id="{8C2E478F-E849-4A8C-AF1F-CBCC78A7CBFA}" type="slidenum">
              <a:rPr lang="en-US" smtClean="0"/>
              <a:pPr/>
              <a:t>25</a:t>
            </a:fld>
            <a:endParaRPr lang="en-US" dirty="0"/>
          </a:p>
        </p:txBody>
      </p:sp>
      <p:pic>
        <p:nvPicPr>
          <p:cNvPr id="2" name="Picture 1"/>
          <p:cNvPicPr>
            <a:picLocks noChangeAspect="1"/>
          </p:cNvPicPr>
          <p:nvPr/>
        </p:nvPicPr>
        <p:blipFill>
          <a:blip r:embed="rId2"/>
          <a:stretch>
            <a:fillRect/>
          </a:stretch>
        </p:blipFill>
        <p:spPr>
          <a:xfrm>
            <a:off x="2016117" y="4762833"/>
            <a:ext cx="2219325" cy="1038225"/>
          </a:xfrm>
          <a:prstGeom prst="rect">
            <a:avLst/>
          </a:prstGeom>
        </p:spPr>
      </p:pic>
      <p:pic>
        <p:nvPicPr>
          <p:cNvPr id="3" name="Picture 2"/>
          <p:cNvPicPr>
            <a:picLocks noChangeAspect="1"/>
          </p:cNvPicPr>
          <p:nvPr/>
        </p:nvPicPr>
        <p:blipFill>
          <a:blip r:embed="rId3"/>
          <a:stretch>
            <a:fillRect/>
          </a:stretch>
        </p:blipFill>
        <p:spPr>
          <a:xfrm>
            <a:off x="7876366" y="4263785"/>
            <a:ext cx="2581275" cy="1504950"/>
          </a:xfrm>
          <a:prstGeom prst="rect">
            <a:avLst/>
          </a:prstGeom>
        </p:spPr>
      </p:pic>
      <p:sp>
        <p:nvSpPr>
          <p:cNvPr id="4" name="TextBox 3"/>
          <p:cNvSpPr txBox="1"/>
          <p:nvPr/>
        </p:nvSpPr>
        <p:spPr>
          <a:xfrm>
            <a:off x="2087592" y="5768735"/>
            <a:ext cx="1628779" cy="369332"/>
          </a:xfrm>
          <a:prstGeom prst="rect">
            <a:avLst/>
          </a:prstGeom>
          <a:noFill/>
        </p:spPr>
        <p:txBody>
          <a:bodyPr wrap="none" rtlCol="0">
            <a:spAutoFit/>
          </a:bodyPr>
          <a:lstStyle/>
          <a:p>
            <a:r>
              <a:rPr lang="en-IN" b="1" dirty="0">
                <a:solidFill>
                  <a:schemeClr val="bg1"/>
                </a:solidFill>
              </a:rPr>
              <a:t>HARD MARGIN</a:t>
            </a:r>
          </a:p>
        </p:txBody>
      </p:sp>
      <p:sp>
        <p:nvSpPr>
          <p:cNvPr id="7" name="TextBox 6"/>
          <p:cNvSpPr txBox="1"/>
          <p:nvPr/>
        </p:nvSpPr>
        <p:spPr>
          <a:xfrm>
            <a:off x="7772401" y="5801058"/>
            <a:ext cx="1551835" cy="369332"/>
          </a:xfrm>
          <a:prstGeom prst="rect">
            <a:avLst/>
          </a:prstGeom>
          <a:noFill/>
        </p:spPr>
        <p:txBody>
          <a:bodyPr wrap="none" rtlCol="0">
            <a:spAutoFit/>
          </a:bodyPr>
          <a:lstStyle/>
          <a:p>
            <a:r>
              <a:rPr lang="en-IN" b="1" dirty="0">
                <a:solidFill>
                  <a:schemeClr val="bg1"/>
                </a:solidFill>
              </a:rPr>
              <a:t>SOFT MARGIN</a:t>
            </a:r>
          </a:p>
        </p:txBody>
      </p:sp>
    </p:spTree>
    <p:extLst>
      <p:ext uri="{BB962C8B-B14F-4D97-AF65-F5344CB8AC3E}">
        <p14:creationId xmlns:p14="http://schemas.microsoft.com/office/powerpoint/2010/main" val="3213416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Add a Footer</a:t>
            </a:r>
            <a:endParaRPr lang="en-US" dirty="0"/>
          </a:p>
        </p:txBody>
      </p:sp>
      <p:sp>
        <p:nvSpPr>
          <p:cNvPr id="5" name="Slide Number Placeholder 4"/>
          <p:cNvSpPr>
            <a:spLocks noGrp="1"/>
          </p:cNvSpPr>
          <p:nvPr>
            <p:ph type="sldNum" sz="quarter" idx="11"/>
          </p:nvPr>
        </p:nvSpPr>
        <p:spPr/>
        <p:txBody>
          <a:bodyPr/>
          <a:lstStyle/>
          <a:p>
            <a:fld id="{8C2E478F-E849-4A8C-AF1F-CBCC78A7CBFA}" type="slidenum">
              <a:rPr lang="en-US" smtClean="0"/>
              <a:pPr/>
              <a:t>26</a:t>
            </a:fld>
            <a:endParaRPr lang="en-US" dirty="0"/>
          </a:p>
        </p:txBody>
      </p:sp>
      <p:pic>
        <p:nvPicPr>
          <p:cNvPr id="6" name="Picture 5"/>
          <p:cNvPicPr>
            <a:picLocks noChangeAspect="1"/>
          </p:cNvPicPr>
          <p:nvPr/>
        </p:nvPicPr>
        <p:blipFill>
          <a:blip r:embed="rId2"/>
          <a:stretch>
            <a:fillRect/>
          </a:stretch>
        </p:blipFill>
        <p:spPr>
          <a:xfrm>
            <a:off x="196968" y="1902123"/>
            <a:ext cx="6924675" cy="1000125"/>
          </a:xfrm>
          <a:prstGeom prst="rect">
            <a:avLst/>
          </a:prstGeom>
        </p:spPr>
      </p:pic>
      <p:pic>
        <p:nvPicPr>
          <p:cNvPr id="7" name="Picture 6"/>
          <p:cNvPicPr>
            <a:picLocks noChangeAspect="1"/>
          </p:cNvPicPr>
          <p:nvPr/>
        </p:nvPicPr>
        <p:blipFill>
          <a:blip r:embed="rId3"/>
          <a:stretch>
            <a:fillRect/>
          </a:stretch>
        </p:blipFill>
        <p:spPr>
          <a:xfrm>
            <a:off x="196967" y="2904854"/>
            <a:ext cx="6924675" cy="1466850"/>
          </a:xfrm>
          <a:prstGeom prst="rect">
            <a:avLst/>
          </a:prstGeom>
        </p:spPr>
      </p:pic>
      <p:pic>
        <p:nvPicPr>
          <p:cNvPr id="9" name="Picture 8"/>
          <p:cNvPicPr>
            <a:picLocks noChangeAspect="1"/>
          </p:cNvPicPr>
          <p:nvPr/>
        </p:nvPicPr>
        <p:blipFill>
          <a:blip r:embed="rId4"/>
          <a:stretch>
            <a:fillRect/>
          </a:stretch>
        </p:blipFill>
        <p:spPr>
          <a:xfrm>
            <a:off x="7121644" y="1264039"/>
            <a:ext cx="4943475" cy="3981450"/>
          </a:xfrm>
          <a:prstGeom prst="rect">
            <a:avLst/>
          </a:prstGeom>
        </p:spPr>
      </p:pic>
    </p:spTree>
    <p:extLst>
      <p:ext uri="{BB962C8B-B14F-4D97-AF65-F5344CB8AC3E}">
        <p14:creationId xmlns:p14="http://schemas.microsoft.com/office/powerpoint/2010/main" val="305462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32583" y="1080416"/>
            <a:ext cx="4956244" cy="573989"/>
          </a:xfrm>
        </p:spPr>
        <p:txBody>
          <a:bodyPr/>
          <a:lstStyle/>
          <a:p>
            <a:r>
              <a:rPr lang="en-US" i="1" dirty="0">
                <a:latin typeface="Segoe UI" panose="020B0502040204020203" pitchFamily="34" charset="0"/>
                <a:cs typeface="Segoe UI" panose="020B0502040204020203" pitchFamily="34" charset="0"/>
              </a:rPr>
              <a:t>K Nearest Neighbor </a:t>
            </a:r>
            <a:br>
              <a:rPr lang="en-US" i="1" dirty="0">
                <a:latin typeface="Segoe UI" panose="020B0502040204020203" pitchFamily="34" charset="0"/>
                <a:cs typeface="Segoe UI" panose="020B0502040204020203" pitchFamily="34" charset="0"/>
              </a:rPr>
            </a:br>
            <a:endParaRPr lang="en-IN" dirty="0"/>
          </a:p>
        </p:txBody>
      </p:sp>
      <p:sp>
        <p:nvSpPr>
          <p:cNvPr id="4" name="Content Placeholder 3"/>
          <p:cNvSpPr>
            <a:spLocks noGrp="1"/>
          </p:cNvSpPr>
          <p:nvPr>
            <p:ph idx="1"/>
          </p:nvPr>
        </p:nvSpPr>
        <p:spPr>
          <a:xfrm>
            <a:off x="177753" y="1654406"/>
            <a:ext cx="4696172" cy="4348158"/>
          </a:xfrm>
        </p:spPr>
        <p:txBody>
          <a:bodyPr>
            <a:normAutofit fontScale="92500" lnSpcReduction="10000"/>
          </a:bodyPr>
          <a:lstStyle/>
          <a:p>
            <a:pPr>
              <a:buFont typeface="Wingdings" panose="05000000000000000000" pitchFamily="2" charset="2"/>
              <a:buChar char="§"/>
            </a:pPr>
            <a:r>
              <a:rPr lang="en-US" dirty="0"/>
              <a:t>Does not make any assumption on underlying data    (Non- Parametric) and is a </a:t>
            </a:r>
            <a:r>
              <a:rPr lang="en-IN" b="1" dirty="0"/>
              <a:t>Lazy learning algorithm.</a:t>
            </a:r>
            <a:endParaRPr lang="en-US" dirty="0"/>
          </a:p>
          <a:p>
            <a:pPr>
              <a:buFont typeface="Wingdings" panose="05000000000000000000" pitchFamily="2" charset="2"/>
              <a:buChar char="§"/>
            </a:pPr>
            <a:r>
              <a:rPr lang="en-US" dirty="0"/>
              <a:t>Assumes the similarity between the new case and data and classifies to </a:t>
            </a:r>
            <a:r>
              <a:rPr lang="en-IN" dirty="0"/>
              <a:t>available categories.</a:t>
            </a:r>
          </a:p>
          <a:p>
            <a:pPr>
              <a:buFont typeface="Wingdings" panose="05000000000000000000" pitchFamily="2" charset="2"/>
              <a:buChar char="§"/>
            </a:pPr>
            <a:r>
              <a:rPr lang="en-US" dirty="0"/>
              <a:t>1</a:t>
            </a:r>
            <a:r>
              <a:rPr lang="en-US" baseline="30000" dirty="0"/>
              <a:t>st</a:t>
            </a:r>
            <a:r>
              <a:rPr lang="en-US" dirty="0"/>
              <a:t> step is to transform data points into feature vectors (mathematical value). The algorithm then works by finding the distance between the mathematical values of these points.</a:t>
            </a:r>
          </a:p>
          <a:p>
            <a:pPr marL="0" indent="0">
              <a:buNone/>
            </a:pPr>
            <a:r>
              <a:rPr lang="en-US" dirty="0"/>
              <a:t>Two such distances are used popularly </a:t>
            </a:r>
          </a:p>
          <a:p>
            <a:pPr lvl="1"/>
            <a:r>
              <a:rPr lang="en-US" dirty="0"/>
              <a:t>Euclidean </a:t>
            </a:r>
          </a:p>
          <a:p>
            <a:pPr lvl="1"/>
            <a:r>
              <a:rPr lang="en-US" dirty="0"/>
              <a:t>Manhattan </a:t>
            </a:r>
            <a:endParaRPr lang="en-IN" dirty="0"/>
          </a:p>
          <a:p>
            <a:endParaRPr lang="en-IN" dirty="0"/>
          </a:p>
        </p:txBody>
      </p:sp>
      <p:sp>
        <p:nvSpPr>
          <p:cNvPr id="5" name="Text Placeholder 4"/>
          <p:cNvSpPr>
            <a:spLocks noGrp="1"/>
          </p:cNvSpPr>
          <p:nvPr>
            <p:ph type="body" idx="13"/>
          </p:nvPr>
        </p:nvSpPr>
        <p:spPr>
          <a:xfrm>
            <a:off x="177753" y="1300859"/>
            <a:ext cx="5598543" cy="407670"/>
          </a:xfrm>
        </p:spPr>
        <p:txBody>
          <a:bodyPr/>
          <a:lstStyle/>
          <a:p>
            <a:r>
              <a:rPr lang="en-IN" sz="1700" dirty="0"/>
              <a:t>Supervised Learning Technique</a:t>
            </a:r>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pPr/>
              <a:t>27</a:t>
            </a:fld>
            <a:endParaRPr lang="en-US" dirty="0"/>
          </a:p>
        </p:txBody>
      </p:sp>
      <p:pic>
        <p:nvPicPr>
          <p:cNvPr id="2050" name="Picture 2" descr="K-NN(K-Nearest Neighbors). K-Nearest Neighbors (K-NN) algorithm is… | by  Pradeep Dhote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7402" y="93197"/>
            <a:ext cx="4709723" cy="410407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K Nearest Neighbor : Step by Step Tutorial"/>
          <p:cNvPicPr>
            <a:picLocks noGrp="1" noChangeAspect="1" noChangeArrowheads="1"/>
          </p:cNvPicPr>
          <p:nvPr>
            <p:ph sz="quarter" idx="16"/>
          </p:nvPr>
        </p:nvPicPr>
        <p:blipFill>
          <a:blip r:embed="rId3">
            <a:extLst>
              <a:ext uri="{28A0092B-C50C-407E-A947-70E740481C1C}">
                <a14:useLocalDpi xmlns:a14="http://schemas.microsoft.com/office/drawing/2010/main" val="0"/>
              </a:ext>
            </a:extLst>
          </a:blip>
          <a:srcRect/>
          <a:stretch>
            <a:fillRect/>
          </a:stretch>
        </p:blipFill>
        <p:spPr bwMode="auto">
          <a:xfrm>
            <a:off x="7822541" y="4268961"/>
            <a:ext cx="2874214" cy="2483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940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normAutofit lnSpcReduction="10000"/>
          </a:bodyPr>
          <a:lstStyle/>
          <a:p>
            <a:pPr marL="514350" indent="-514350">
              <a:buFont typeface="+mj-lt"/>
              <a:buAutoNum type="arabicPeriod"/>
            </a:pPr>
            <a:r>
              <a:rPr lang="en-US" dirty="0"/>
              <a:t>For implementing any algorithm, we load the training as well as test data.</a:t>
            </a:r>
          </a:p>
          <a:p>
            <a:pPr marL="514350" indent="-514350">
              <a:buFont typeface="+mj-lt"/>
              <a:buAutoNum type="arabicPeriod"/>
            </a:pPr>
            <a:r>
              <a:rPr lang="en-US" dirty="0"/>
              <a:t>Next, we choose the value of K i.e. the nearest data points. K can be any integer.</a:t>
            </a:r>
          </a:p>
          <a:p>
            <a:pPr marL="514350" indent="-514350">
              <a:buFont typeface="+mj-lt"/>
              <a:buAutoNum type="arabicPeriod"/>
            </a:pPr>
            <a:r>
              <a:rPr lang="en-US" dirty="0"/>
              <a:t>For each point in the test data</a:t>
            </a:r>
          </a:p>
          <a:p>
            <a:pPr lvl="1"/>
            <a:r>
              <a:rPr lang="en-US" dirty="0"/>
              <a:t>Calculate the distance between test data and each row of training data with the help of any of the method namely: Euclidean, Manhattan or Hamming distance. The most commonly used method to calculate distance is Euclidean.</a:t>
            </a:r>
          </a:p>
          <a:p>
            <a:pPr lvl="1"/>
            <a:r>
              <a:rPr lang="en-US" dirty="0"/>
              <a:t>Now, based on the distance value, sort them in ascending order.</a:t>
            </a:r>
          </a:p>
          <a:p>
            <a:pPr lvl="1"/>
            <a:r>
              <a:rPr lang="en-US" dirty="0"/>
              <a:t>Next, it will choose the top K rows from the sorted array.</a:t>
            </a:r>
          </a:p>
          <a:p>
            <a:pPr lvl="1"/>
            <a:r>
              <a:rPr lang="en-US" dirty="0"/>
              <a:t>Now, it will assign a class to the test point based on most frequent class of these rows.</a:t>
            </a:r>
          </a:p>
          <a:p>
            <a:pPr marL="0" indent="0">
              <a:buNone/>
            </a:pPr>
            <a:r>
              <a:rPr lang="en-US" dirty="0"/>
              <a:t>4.    End</a:t>
            </a:r>
          </a:p>
          <a:p>
            <a:endParaRPr lang="en-IN" dirty="0"/>
          </a:p>
        </p:txBody>
      </p:sp>
      <p:sp>
        <p:nvSpPr>
          <p:cNvPr id="8" name="Title 7"/>
          <p:cNvSpPr>
            <a:spLocks noGrp="1"/>
          </p:cNvSpPr>
          <p:nvPr>
            <p:ph type="title"/>
          </p:nvPr>
        </p:nvSpPr>
        <p:spPr>
          <a:xfrm>
            <a:off x="430618" y="303179"/>
            <a:ext cx="11002962" cy="1189038"/>
          </a:xfrm>
        </p:spPr>
        <p:txBody>
          <a:bodyPr/>
          <a:lstStyle/>
          <a:p>
            <a:r>
              <a:rPr lang="en-IN" dirty="0"/>
              <a:t>Pseudo code:</a:t>
            </a:r>
            <a:br>
              <a:rPr lang="en-IN" dirty="0"/>
            </a:br>
            <a:endParaRPr lang="en-IN" dirty="0"/>
          </a:p>
        </p:txBody>
      </p:sp>
      <p:sp>
        <p:nvSpPr>
          <p:cNvPr id="6" name="Footer Placeholder 5"/>
          <p:cNvSpPr>
            <a:spLocks noGrp="1"/>
          </p:cNvSpPr>
          <p:nvPr>
            <p:ph type="ftr" sz="quarter" idx="10"/>
          </p:nvPr>
        </p:nvSpPr>
        <p:spPr/>
        <p:txBody>
          <a:bodyPr/>
          <a:lstStyle/>
          <a:p>
            <a:r>
              <a:rPr lang="en-US"/>
              <a:t>Add a Footer</a:t>
            </a:r>
            <a:endParaRPr lang="en-US" dirty="0"/>
          </a:p>
        </p:txBody>
      </p:sp>
      <p:sp>
        <p:nvSpPr>
          <p:cNvPr id="7" name="Slide Number Placeholder 6"/>
          <p:cNvSpPr>
            <a:spLocks noGrp="1"/>
          </p:cNvSpPr>
          <p:nvPr>
            <p:ph type="sldNum" sz="quarter" idx="11"/>
          </p:nvPr>
        </p:nvSpPr>
        <p:spPr/>
        <p:txBody>
          <a:bodyPr/>
          <a:lstStyle/>
          <a:p>
            <a:fld id="{8C2E478F-E849-4A8C-AF1F-CBCC78A7CBFA}" type="slidenum">
              <a:rPr lang="en-US" smtClean="0"/>
              <a:pPr/>
              <a:t>28</a:t>
            </a:fld>
            <a:endParaRPr lang="en-US" dirty="0"/>
          </a:p>
        </p:txBody>
      </p:sp>
    </p:spTree>
    <p:extLst>
      <p:ext uri="{BB962C8B-B14F-4D97-AF65-F5344CB8AC3E}">
        <p14:creationId xmlns:p14="http://schemas.microsoft.com/office/powerpoint/2010/main" val="1276714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Add a Footer</a:t>
            </a:r>
            <a:endParaRPr lang="en-US" dirty="0"/>
          </a:p>
        </p:txBody>
      </p:sp>
      <p:sp>
        <p:nvSpPr>
          <p:cNvPr id="6" name="Slide Number Placeholder 5"/>
          <p:cNvSpPr>
            <a:spLocks noGrp="1"/>
          </p:cNvSpPr>
          <p:nvPr>
            <p:ph type="sldNum" sz="quarter" idx="11"/>
          </p:nvPr>
        </p:nvSpPr>
        <p:spPr/>
        <p:txBody>
          <a:bodyPr/>
          <a:lstStyle/>
          <a:p>
            <a:fld id="{8C2E478F-E849-4A8C-AF1F-CBCC78A7CBFA}" type="slidenum">
              <a:rPr lang="en-US" smtClean="0"/>
              <a:pPr/>
              <a:t>29</a:t>
            </a:fld>
            <a:endParaRPr lang="en-US" dirty="0"/>
          </a:p>
        </p:txBody>
      </p:sp>
      <p:pic>
        <p:nvPicPr>
          <p:cNvPr id="2" name="Picture 1"/>
          <p:cNvPicPr>
            <a:picLocks noChangeAspect="1"/>
          </p:cNvPicPr>
          <p:nvPr/>
        </p:nvPicPr>
        <p:blipFill>
          <a:blip r:embed="rId2"/>
          <a:stretch>
            <a:fillRect/>
          </a:stretch>
        </p:blipFill>
        <p:spPr>
          <a:xfrm>
            <a:off x="176302" y="996171"/>
            <a:ext cx="6991350" cy="4210050"/>
          </a:xfrm>
          <a:prstGeom prst="rect">
            <a:avLst/>
          </a:prstGeom>
        </p:spPr>
      </p:pic>
      <p:pic>
        <p:nvPicPr>
          <p:cNvPr id="4" name="Picture 3"/>
          <p:cNvPicPr>
            <a:picLocks noChangeAspect="1"/>
          </p:cNvPicPr>
          <p:nvPr/>
        </p:nvPicPr>
        <p:blipFill>
          <a:blip r:embed="rId3"/>
          <a:stretch>
            <a:fillRect/>
          </a:stretch>
        </p:blipFill>
        <p:spPr>
          <a:xfrm>
            <a:off x="7167652" y="1119996"/>
            <a:ext cx="4929458" cy="3962400"/>
          </a:xfrm>
          <a:prstGeom prst="rect">
            <a:avLst/>
          </a:prstGeom>
        </p:spPr>
      </p:pic>
    </p:spTree>
    <p:extLst>
      <p:ext uri="{BB962C8B-B14F-4D97-AF65-F5344CB8AC3E}">
        <p14:creationId xmlns:p14="http://schemas.microsoft.com/office/powerpoint/2010/main" val="3475872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PRE-PROCESSING</a:t>
            </a:r>
          </a:p>
        </p:txBody>
      </p:sp>
      <p:sp>
        <p:nvSpPr>
          <p:cNvPr id="4" name="Content Placeholder 3"/>
          <p:cNvSpPr>
            <a:spLocks noGrp="1"/>
          </p:cNvSpPr>
          <p:nvPr>
            <p:ph idx="1"/>
          </p:nvPr>
        </p:nvSpPr>
        <p:spPr/>
        <p:txBody>
          <a:bodyPr>
            <a:normAutofit/>
          </a:bodyPr>
          <a:lstStyle/>
          <a:p>
            <a:r>
              <a:rPr lang="en-US" sz="2400" dirty="0"/>
              <a:t>A preliminary processing of data in order to prepare it for the primary processing or for further analysis is called Pre-processing. </a:t>
            </a:r>
          </a:p>
          <a:p>
            <a:r>
              <a:rPr lang="en-IN" sz="2400" dirty="0"/>
              <a:t>The Pre-Processing required for Context Classification include Removal of Punctuation marks and Removal of Stop words.</a:t>
            </a:r>
          </a:p>
          <a:p>
            <a:endParaRPr lang="en-IN" dirty="0"/>
          </a:p>
        </p:txBody>
      </p:sp>
      <p:sp>
        <p:nvSpPr>
          <p:cNvPr id="5" name="Footer Placeholder 4"/>
          <p:cNvSpPr>
            <a:spLocks noGrp="1"/>
          </p:cNvSpPr>
          <p:nvPr>
            <p:ph type="ftr" sz="quarter" idx="16"/>
          </p:nvPr>
        </p:nvSpPr>
        <p:spPr/>
        <p:txBody>
          <a:bodyPr/>
          <a:lstStyle/>
          <a:p>
            <a:r>
              <a:rPr lang="en-US"/>
              <a:t>Add a Footer</a:t>
            </a:r>
            <a:endParaRPr lang="en-US" dirty="0"/>
          </a:p>
        </p:txBody>
      </p:sp>
      <p:sp>
        <p:nvSpPr>
          <p:cNvPr id="6" name="Slide Number Placeholder 5"/>
          <p:cNvSpPr>
            <a:spLocks noGrp="1"/>
          </p:cNvSpPr>
          <p:nvPr>
            <p:ph type="sldNum" sz="quarter" idx="17"/>
          </p:nvPr>
        </p:nvSpPr>
        <p:spPr/>
        <p:txBody>
          <a:bodyPr/>
          <a:lstStyle/>
          <a:p>
            <a:fld id="{8C2E478F-E849-4A8C-AF1F-CBCC78A7CBFA}" type="slidenum">
              <a:rPr lang="en-US" smtClean="0"/>
              <a:pPr/>
              <a:t>3</a:t>
            </a:fld>
            <a:endParaRPr lang="en-US" dirty="0"/>
          </a:p>
        </p:txBody>
      </p:sp>
      <p:pic>
        <p:nvPicPr>
          <p:cNvPr id="1026" name="Picture 2" descr="Data Preprocessing for Condition Monitoring and Predictive Maintenance -  MATLAB &amp; Simul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3127" y="4192418"/>
            <a:ext cx="5641068" cy="1984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7262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811433" y="534576"/>
            <a:ext cx="3464717" cy="823912"/>
          </a:xfrm>
        </p:spPr>
        <p:txBody>
          <a:bodyPr/>
          <a:lstStyle/>
          <a:p>
            <a:r>
              <a:rPr lang="en-IN" dirty="0"/>
              <a:t>Accuracy </a:t>
            </a:r>
          </a:p>
        </p:txBody>
      </p:sp>
      <p:sp>
        <p:nvSpPr>
          <p:cNvPr id="8" name="Content Placeholder 7"/>
          <p:cNvSpPr>
            <a:spLocks noGrp="1"/>
          </p:cNvSpPr>
          <p:nvPr>
            <p:ph sz="half" idx="2"/>
          </p:nvPr>
        </p:nvSpPr>
        <p:spPr>
          <a:xfrm>
            <a:off x="7941891" y="910886"/>
            <a:ext cx="4109211" cy="3684588"/>
          </a:xfrm>
        </p:spPr>
        <p:txBody>
          <a:bodyPr>
            <a:normAutofit/>
          </a:bodyPr>
          <a:lstStyle/>
          <a:p>
            <a:r>
              <a:rPr lang="en-US" dirty="0"/>
              <a:t>Recall quantifies the number of positive class predictions made out of all positive examples in the dataset.</a:t>
            </a:r>
          </a:p>
          <a:p>
            <a:r>
              <a:rPr lang="en-US" dirty="0"/>
              <a:t>For instance, in fraud detection. If a fraudulent transaction (Actual Positive) is predicted as non-fraudulent (Predicted Negative), the consequence can be very bad for the bank.</a:t>
            </a:r>
            <a:endParaRPr lang="en-IN" dirty="0"/>
          </a:p>
        </p:txBody>
      </p:sp>
      <p:sp>
        <p:nvSpPr>
          <p:cNvPr id="6" name="Title 5"/>
          <p:cNvSpPr>
            <a:spLocks noGrp="1"/>
          </p:cNvSpPr>
          <p:nvPr>
            <p:ph type="title"/>
          </p:nvPr>
        </p:nvSpPr>
        <p:spPr>
          <a:xfrm>
            <a:off x="-232255" y="-89770"/>
            <a:ext cx="4778373" cy="1124404"/>
          </a:xfrm>
        </p:spPr>
        <p:txBody>
          <a:bodyPr/>
          <a:lstStyle/>
          <a:p>
            <a:r>
              <a:rPr lang="en-IN" dirty="0"/>
              <a:t>Result Analysis Terms:</a:t>
            </a:r>
          </a:p>
        </p:txBody>
      </p:sp>
      <p:sp>
        <p:nvSpPr>
          <p:cNvPr id="4" name="Footer Placeholder 3"/>
          <p:cNvSpPr>
            <a:spLocks noGrp="1"/>
          </p:cNvSpPr>
          <p:nvPr>
            <p:ph type="ftr" sz="quarter" idx="16"/>
          </p:nvPr>
        </p:nvSpPr>
        <p:spPr/>
        <p:txBody>
          <a:bodyPr/>
          <a:lstStyle/>
          <a:p>
            <a:r>
              <a:rPr lang="en-US"/>
              <a:t>Add a Footer</a:t>
            </a:r>
            <a:endParaRPr lang="en-US" dirty="0"/>
          </a:p>
        </p:txBody>
      </p:sp>
      <p:sp>
        <p:nvSpPr>
          <p:cNvPr id="5" name="Slide Number Placeholder 4"/>
          <p:cNvSpPr>
            <a:spLocks noGrp="1"/>
          </p:cNvSpPr>
          <p:nvPr>
            <p:ph type="sldNum" sz="quarter" idx="17"/>
          </p:nvPr>
        </p:nvSpPr>
        <p:spPr/>
        <p:txBody>
          <a:bodyPr/>
          <a:lstStyle/>
          <a:p>
            <a:fld id="{8C2E478F-E849-4A8C-AF1F-CBCC78A7CBFA}" type="slidenum">
              <a:rPr lang="en-US" smtClean="0"/>
              <a:pPr/>
              <a:t>30</a:t>
            </a:fld>
            <a:endParaRPr lang="en-US" dirty="0"/>
          </a:p>
        </p:txBody>
      </p:sp>
      <p:sp>
        <p:nvSpPr>
          <p:cNvPr id="11" name="Text Placeholder 8"/>
          <p:cNvSpPr txBox="1">
            <a:spLocks/>
          </p:cNvSpPr>
          <p:nvPr/>
        </p:nvSpPr>
        <p:spPr>
          <a:xfrm>
            <a:off x="8012497" y="86974"/>
            <a:ext cx="3464721" cy="823912"/>
          </a:xfrm>
          <a:prstGeom prst="rect">
            <a:avLst/>
          </a:prstGeom>
          <a:ln>
            <a:noFill/>
          </a:ln>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kern="1200" dirty="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Recall</a:t>
            </a:r>
          </a:p>
        </p:txBody>
      </p:sp>
      <p:sp>
        <p:nvSpPr>
          <p:cNvPr id="16" name="Content Placeholder 7"/>
          <p:cNvSpPr>
            <a:spLocks noGrp="1"/>
          </p:cNvSpPr>
          <p:nvPr>
            <p:ph sz="half" idx="2"/>
          </p:nvPr>
        </p:nvSpPr>
        <p:spPr>
          <a:xfrm>
            <a:off x="102327" y="1384450"/>
            <a:ext cx="4109211" cy="3684588"/>
          </a:xfrm>
        </p:spPr>
        <p:txBody>
          <a:bodyPr>
            <a:normAutofit/>
          </a:bodyPr>
          <a:lstStyle/>
          <a:p>
            <a:r>
              <a:rPr lang="en-US" dirty="0"/>
              <a:t> Accuracy is the most intuitive performance measure and it is simply a ratio of correctly predicted observation to the total observations.</a:t>
            </a:r>
          </a:p>
          <a:p>
            <a:r>
              <a:rPr lang="en-US" dirty="0"/>
              <a:t>What if mentioned that the positive here is actually someone who is sick and carrying a virus that can spread very quickly? The cost of having a </a:t>
            </a:r>
            <a:r>
              <a:rPr lang="en-US" dirty="0" err="1"/>
              <a:t>mis</a:t>
            </a:r>
            <a:r>
              <a:rPr lang="en-US" dirty="0"/>
              <a:t>-classified actual positive (or false negative) is very high.</a:t>
            </a:r>
          </a:p>
          <a:p>
            <a:endParaRPr lang="en-IN" dirty="0"/>
          </a:p>
        </p:txBody>
      </p:sp>
      <p:pic>
        <p:nvPicPr>
          <p:cNvPr id="4098"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4464" y="1997735"/>
            <a:ext cx="3384501" cy="245801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4 things you need to know about AI: accuracy, precision, recall and F1  scor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27" y="4848768"/>
            <a:ext cx="4139559" cy="91990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Machine Learning Archives - lawtom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2083" y="4689476"/>
            <a:ext cx="4348825" cy="986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801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30299" y="198933"/>
            <a:ext cx="3464717" cy="823912"/>
          </a:xfrm>
        </p:spPr>
        <p:txBody>
          <a:bodyPr/>
          <a:lstStyle/>
          <a:p>
            <a:r>
              <a:rPr lang="en-IN" dirty="0"/>
              <a:t>Precision </a:t>
            </a:r>
          </a:p>
          <a:p>
            <a:endParaRPr lang="en-IN" dirty="0"/>
          </a:p>
        </p:txBody>
      </p:sp>
      <p:sp>
        <p:nvSpPr>
          <p:cNvPr id="5" name="Footer Placeholder 4"/>
          <p:cNvSpPr>
            <a:spLocks noGrp="1"/>
          </p:cNvSpPr>
          <p:nvPr>
            <p:ph type="ftr" sz="quarter" idx="16"/>
          </p:nvPr>
        </p:nvSpPr>
        <p:spPr/>
        <p:txBody>
          <a:bodyPr/>
          <a:lstStyle/>
          <a:p>
            <a:r>
              <a:rPr lang="en-US"/>
              <a:t>Add a Footer</a:t>
            </a:r>
            <a:endParaRPr lang="en-US" dirty="0"/>
          </a:p>
        </p:txBody>
      </p:sp>
      <p:sp>
        <p:nvSpPr>
          <p:cNvPr id="6" name="Slide Number Placeholder 5"/>
          <p:cNvSpPr>
            <a:spLocks noGrp="1"/>
          </p:cNvSpPr>
          <p:nvPr>
            <p:ph type="sldNum" sz="quarter" idx="17"/>
          </p:nvPr>
        </p:nvSpPr>
        <p:spPr/>
        <p:txBody>
          <a:bodyPr/>
          <a:lstStyle/>
          <a:p>
            <a:fld id="{8C2E478F-E849-4A8C-AF1F-CBCC78A7CBFA}" type="slidenum">
              <a:rPr lang="en-US" smtClean="0"/>
              <a:pPr/>
              <a:t>31</a:t>
            </a:fld>
            <a:endParaRPr lang="en-US" dirty="0"/>
          </a:p>
        </p:txBody>
      </p:sp>
      <p:sp>
        <p:nvSpPr>
          <p:cNvPr id="7" name="Text Placeholder 6"/>
          <p:cNvSpPr>
            <a:spLocks noGrp="1"/>
          </p:cNvSpPr>
          <p:nvPr>
            <p:ph type="body" sz="quarter" idx="3"/>
          </p:nvPr>
        </p:nvSpPr>
        <p:spPr>
          <a:xfrm>
            <a:off x="8153395" y="261268"/>
            <a:ext cx="3464721" cy="823912"/>
          </a:xfrm>
        </p:spPr>
        <p:txBody>
          <a:bodyPr/>
          <a:lstStyle/>
          <a:p>
            <a:r>
              <a:rPr lang="en-IN" dirty="0"/>
              <a:t>F1 Score </a:t>
            </a:r>
          </a:p>
        </p:txBody>
      </p:sp>
      <p:pic>
        <p:nvPicPr>
          <p:cNvPr id="3074"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90" y="4278913"/>
            <a:ext cx="42291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for po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5613" y="4925683"/>
            <a:ext cx="4032820" cy="1001056"/>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p:cNvSpPr txBox="1">
            <a:spLocks/>
          </p:cNvSpPr>
          <p:nvPr/>
        </p:nvSpPr>
        <p:spPr>
          <a:xfrm>
            <a:off x="7938758" y="1185319"/>
            <a:ext cx="3464717" cy="3684588"/>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bg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bg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100" kern="1200">
                <a:solidFill>
                  <a:schemeClr val="bg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F1 Score is needed when you want to seek a balance between Precision and Recall. </a:t>
            </a:r>
          </a:p>
          <a:p>
            <a:r>
              <a:rPr lang="en-US" dirty="0"/>
              <a:t>F1 Score a better measure to use if we need to seek a balance between Precision and Recall and there is an uneven class distribution (large number of Actual Negatives).</a:t>
            </a:r>
            <a:endParaRPr lang="en-IN" dirty="0"/>
          </a:p>
        </p:txBody>
      </p:sp>
      <p:pic>
        <p:nvPicPr>
          <p:cNvPr id="14" name="Picture 4" descr="Image for po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4290" y="1500295"/>
            <a:ext cx="3417934" cy="2398298"/>
          </a:xfrm>
          <a:prstGeom prst="rect">
            <a:avLst/>
          </a:prstGeom>
          <a:noFill/>
          <a:extLst>
            <a:ext uri="{909E8E84-426E-40DD-AFC4-6F175D3DCCD1}">
              <a14:hiddenFill xmlns:a14="http://schemas.microsoft.com/office/drawing/2010/main">
                <a:solidFill>
                  <a:srgbClr val="FFFFFF"/>
                </a:solidFill>
              </a14:hiddenFill>
            </a:ext>
          </a:extLst>
        </p:spPr>
      </p:pic>
      <p:sp>
        <p:nvSpPr>
          <p:cNvPr id="16" name="Content Placeholder 2"/>
          <p:cNvSpPr txBox="1">
            <a:spLocks/>
          </p:cNvSpPr>
          <p:nvPr/>
        </p:nvSpPr>
        <p:spPr>
          <a:xfrm>
            <a:off x="377348" y="1151764"/>
            <a:ext cx="3464717" cy="3684588"/>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bg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bg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100" kern="1200">
                <a:solidFill>
                  <a:schemeClr val="bg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Precision quantifies the number of positive class predictions that actually belong to the positive class.</a:t>
            </a:r>
          </a:p>
          <a:p>
            <a:r>
              <a:rPr lang="en-US" dirty="0"/>
              <a:t>Precision is a good measure to determine, when the costs of False Positive is high. For instance, email spam detection.</a:t>
            </a:r>
            <a:endParaRPr lang="en-IN" dirty="0"/>
          </a:p>
        </p:txBody>
      </p:sp>
    </p:spTree>
    <p:extLst>
      <p:ext uri="{BB962C8B-B14F-4D97-AF65-F5344CB8AC3E}">
        <p14:creationId xmlns:p14="http://schemas.microsoft.com/office/powerpoint/2010/main" val="25052777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IN" dirty="0"/>
              <a:t>RESULT ANALYSIS :</a:t>
            </a:r>
          </a:p>
        </p:txBody>
      </p:sp>
      <p:sp>
        <p:nvSpPr>
          <p:cNvPr id="5" name="Footer Placeholder 4"/>
          <p:cNvSpPr>
            <a:spLocks noGrp="1"/>
          </p:cNvSpPr>
          <p:nvPr>
            <p:ph type="ftr" sz="quarter" idx="10"/>
          </p:nvPr>
        </p:nvSpPr>
        <p:spPr/>
        <p:txBody>
          <a:bodyPr/>
          <a:lstStyle/>
          <a:p>
            <a:r>
              <a:rPr lang="en-US"/>
              <a:t>Add a Footer</a:t>
            </a:r>
            <a:endParaRPr lang="en-US" dirty="0"/>
          </a:p>
        </p:txBody>
      </p:sp>
      <p:sp>
        <p:nvSpPr>
          <p:cNvPr id="6" name="Slide Number Placeholder 5"/>
          <p:cNvSpPr>
            <a:spLocks noGrp="1"/>
          </p:cNvSpPr>
          <p:nvPr>
            <p:ph type="sldNum" sz="quarter" idx="11"/>
          </p:nvPr>
        </p:nvSpPr>
        <p:spPr/>
        <p:txBody>
          <a:bodyPr/>
          <a:lstStyle/>
          <a:p>
            <a:fld id="{8C2E478F-E849-4A8C-AF1F-CBCC78A7CBFA}" type="slidenum">
              <a:rPr lang="en-US" smtClean="0"/>
              <a:pPr/>
              <a:t>32</a:t>
            </a:fld>
            <a:endParaRPr lang="en-US" dirty="0"/>
          </a:p>
        </p:txBody>
      </p:sp>
      <p:pic>
        <p:nvPicPr>
          <p:cNvPr id="3" name="Picture 2">
            <a:extLst>
              <a:ext uri="{FF2B5EF4-FFF2-40B4-BE49-F238E27FC236}">
                <a16:creationId xmlns:a16="http://schemas.microsoft.com/office/drawing/2014/main" id="{9B54493D-DC00-4C0B-9BC6-A1367EE92382}"/>
              </a:ext>
            </a:extLst>
          </p:cNvPr>
          <p:cNvPicPr>
            <a:picLocks noChangeAspect="1"/>
          </p:cNvPicPr>
          <p:nvPr/>
        </p:nvPicPr>
        <p:blipFill>
          <a:blip r:embed="rId2"/>
          <a:stretch>
            <a:fillRect/>
          </a:stretch>
        </p:blipFill>
        <p:spPr>
          <a:xfrm>
            <a:off x="6688766" y="1575869"/>
            <a:ext cx="5172406" cy="3188636"/>
          </a:xfrm>
          <a:prstGeom prst="rect">
            <a:avLst/>
          </a:prstGeom>
        </p:spPr>
      </p:pic>
      <p:pic>
        <p:nvPicPr>
          <p:cNvPr id="7" name="Picture 6">
            <a:extLst>
              <a:ext uri="{FF2B5EF4-FFF2-40B4-BE49-F238E27FC236}">
                <a16:creationId xmlns:a16="http://schemas.microsoft.com/office/drawing/2014/main" id="{0FF06537-D2D8-4B1D-ACB3-2502BBB18AD6}"/>
              </a:ext>
            </a:extLst>
          </p:cNvPr>
          <p:cNvPicPr>
            <a:picLocks noChangeAspect="1"/>
          </p:cNvPicPr>
          <p:nvPr/>
        </p:nvPicPr>
        <p:blipFill>
          <a:blip r:embed="rId3"/>
          <a:stretch>
            <a:fillRect/>
          </a:stretch>
        </p:blipFill>
        <p:spPr>
          <a:xfrm>
            <a:off x="594519" y="1575870"/>
            <a:ext cx="5354882" cy="3188635"/>
          </a:xfrm>
          <a:prstGeom prst="rect">
            <a:avLst/>
          </a:prstGeom>
        </p:spPr>
      </p:pic>
    </p:spTree>
    <p:extLst>
      <p:ext uri="{BB962C8B-B14F-4D97-AF65-F5344CB8AC3E}">
        <p14:creationId xmlns:p14="http://schemas.microsoft.com/office/powerpoint/2010/main" val="29740210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Add a Footer</a:t>
            </a:r>
            <a:endParaRPr lang="en-US" dirty="0"/>
          </a:p>
        </p:txBody>
      </p:sp>
      <p:sp>
        <p:nvSpPr>
          <p:cNvPr id="6" name="Slide Number Placeholder 5"/>
          <p:cNvSpPr>
            <a:spLocks noGrp="1"/>
          </p:cNvSpPr>
          <p:nvPr>
            <p:ph type="sldNum" sz="quarter" idx="15"/>
          </p:nvPr>
        </p:nvSpPr>
        <p:spPr/>
        <p:txBody>
          <a:bodyPr/>
          <a:lstStyle/>
          <a:p>
            <a:fld id="{8C2E478F-E849-4A8C-AF1F-CBCC78A7CBFA}" type="slidenum">
              <a:rPr lang="en-US" smtClean="0"/>
              <a:pPr/>
              <a:t>33</a:t>
            </a:fld>
            <a:endParaRPr lang="en-US" dirty="0"/>
          </a:p>
        </p:txBody>
      </p:sp>
      <p:sp>
        <p:nvSpPr>
          <p:cNvPr id="9" name="Title 8"/>
          <p:cNvSpPr>
            <a:spLocks noGrp="1"/>
          </p:cNvSpPr>
          <p:nvPr>
            <p:ph type="title"/>
          </p:nvPr>
        </p:nvSpPr>
        <p:spPr>
          <a:xfrm>
            <a:off x="695865" y="238253"/>
            <a:ext cx="4101084" cy="979308"/>
          </a:xfrm>
        </p:spPr>
        <p:txBody>
          <a:bodyPr/>
          <a:lstStyle/>
          <a:p>
            <a:r>
              <a:rPr lang="en-IN" dirty="0"/>
              <a:t>Naïve </a:t>
            </a:r>
            <a:r>
              <a:rPr lang="en-IN" dirty="0" err="1"/>
              <a:t>bayes</a:t>
            </a:r>
            <a:endParaRPr lang="en-IN" dirty="0"/>
          </a:p>
        </p:txBody>
      </p:sp>
      <p:sp>
        <p:nvSpPr>
          <p:cNvPr id="12" name="Title 8"/>
          <p:cNvSpPr txBox="1">
            <a:spLocks/>
          </p:cNvSpPr>
          <p:nvPr/>
        </p:nvSpPr>
        <p:spPr>
          <a:xfrm>
            <a:off x="5825707" y="177868"/>
            <a:ext cx="4101084" cy="97930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b="1" kern="1200" cap="all" baseline="0">
                <a:solidFill>
                  <a:schemeClr val="bg1"/>
                </a:solidFill>
                <a:latin typeface="+mn-lt"/>
                <a:ea typeface="+mj-ea"/>
                <a:cs typeface="+mj-cs"/>
              </a:defRPr>
            </a:lvl1pPr>
          </a:lstStyle>
          <a:p>
            <a:r>
              <a:rPr lang="en-IN" dirty="0"/>
              <a:t>Decision tree</a:t>
            </a:r>
          </a:p>
        </p:txBody>
      </p:sp>
      <p:sp>
        <p:nvSpPr>
          <p:cNvPr id="13" name="Content Placeholder 2"/>
          <p:cNvSpPr txBox="1">
            <a:spLocks/>
          </p:cNvSpPr>
          <p:nvPr/>
        </p:nvSpPr>
        <p:spPr>
          <a:xfrm>
            <a:off x="477553" y="1765111"/>
            <a:ext cx="3464717" cy="3684588"/>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IN" dirty="0"/>
              <a:t>Accuracy:</a:t>
            </a:r>
          </a:p>
          <a:p>
            <a:r>
              <a:rPr lang="en-IN" dirty="0"/>
              <a:t>Precision:</a:t>
            </a:r>
          </a:p>
          <a:p>
            <a:r>
              <a:rPr lang="en-IN" dirty="0"/>
              <a:t>Recall:</a:t>
            </a:r>
          </a:p>
          <a:p>
            <a:r>
              <a:rPr lang="en-IN" dirty="0"/>
              <a:t>F1 Score:</a:t>
            </a:r>
          </a:p>
        </p:txBody>
      </p:sp>
      <p:sp>
        <p:nvSpPr>
          <p:cNvPr id="14" name="Content Placeholder 2"/>
          <p:cNvSpPr txBox="1">
            <a:spLocks/>
          </p:cNvSpPr>
          <p:nvPr/>
        </p:nvSpPr>
        <p:spPr>
          <a:xfrm>
            <a:off x="6561416" y="1411428"/>
            <a:ext cx="3464717" cy="3684588"/>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IN" dirty="0"/>
              <a:t>Accuracy:</a:t>
            </a:r>
          </a:p>
          <a:p>
            <a:r>
              <a:rPr lang="en-IN" dirty="0"/>
              <a:t>Precision:</a:t>
            </a:r>
          </a:p>
          <a:p>
            <a:r>
              <a:rPr lang="en-IN" dirty="0"/>
              <a:t>Recall:</a:t>
            </a:r>
          </a:p>
          <a:p>
            <a:r>
              <a:rPr lang="en-IN" dirty="0"/>
              <a:t>F1 Score:</a:t>
            </a:r>
          </a:p>
        </p:txBody>
      </p:sp>
      <p:pic>
        <p:nvPicPr>
          <p:cNvPr id="2" name="Picture 1"/>
          <p:cNvPicPr>
            <a:picLocks noChangeAspect="1"/>
          </p:cNvPicPr>
          <p:nvPr/>
        </p:nvPicPr>
        <p:blipFill>
          <a:blip r:embed="rId2"/>
          <a:stretch>
            <a:fillRect/>
          </a:stretch>
        </p:blipFill>
        <p:spPr>
          <a:xfrm>
            <a:off x="398904" y="1799819"/>
            <a:ext cx="2503864" cy="1935419"/>
          </a:xfrm>
          <a:prstGeom prst="rect">
            <a:avLst/>
          </a:prstGeom>
        </p:spPr>
      </p:pic>
      <p:pic>
        <p:nvPicPr>
          <p:cNvPr id="3" name="Picture 2"/>
          <p:cNvPicPr>
            <a:picLocks noChangeAspect="1"/>
          </p:cNvPicPr>
          <p:nvPr/>
        </p:nvPicPr>
        <p:blipFill>
          <a:blip r:embed="rId3"/>
          <a:stretch>
            <a:fillRect/>
          </a:stretch>
        </p:blipFill>
        <p:spPr>
          <a:xfrm>
            <a:off x="2268579" y="4046743"/>
            <a:ext cx="2472277" cy="1912258"/>
          </a:xfrm>
          <a:prstGeom prst="rect">
            <a:avLst/>
          </a:prstGeom>
        </p:spPr>
      </p:pic>
      <p:pic>
        <p:nvPicPr>
          <p:cNvPr id="4" name="Picture 3"/>
          <p:cNvPicPr>
            <a:picLocks noChangeAspect="1"/>
          </p:cNvPicPr>
          <p:nvPr/>
        </p:nvPicPr>
        <p:blipFill>
          <a:blip r:embed="rId4"/>
          <a:stretch>
            <a:fillRect/>
          </a:stretch>
        </p:blipFill>
        <p:spPr>
          <a:xfrm>
            <a:off x="6531881" y="1476285"/>
            <a:ext cx="4681029" cy="3242364"/>
          </a:xfrm>
          <a:prstGeom prst="rect">
            <a:avLst/>
          </a:prstGeom>
        </p:spPr>
      </p:pic>
    </p:spTree>
    <p:extLst>
      <p:ext uri="{BB962C8B-B14F-4D97-AF65-F5344CB8AC3E}">
        <p14:creationId xmlns:p14="http://schemas.microsoft.com/office/powerpoint/2010/main" val="37939652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Add a Footer</a:t>
            </a:r>
            <a:endParaRPr lang="en-US" dirty="0"/>
          </a:p>
        </p:txBody>
      </p:sp>
      <p:sp>
        <p:nvSpPr>
          <p:cNvPr id="6" name="Slide Number Placeholder 5"/>
          <p:cNvSpPr>
            <a:spLocks noGrp="1"/>
          </p:cNvSpPr>
          <p:nvPr>
            <p:ph type="sldNum" sz="quarter" idx="15"/>
          </p:nvPr>
        </p:nvSpPr>
        <p:spPr/>
        <p:txBody>
          <a:bodyPr/>
          <a:lstStyle/>
          <a:p>
            <a:fld id="{8C2E478F-E849-4A8C-AF1F-CBCC78A7CBFA}" type="slidenum">
              <a:rPr lang="en-US" smtClean="0"/>
              <a:pPr/>
              <a:t>34</a:t>
            </a:fld>
            <a:endParaRPr lang="en-US" dirty="0"/>
          </a:p>
        </p:txBody>
      </p:sp>
      <p:sp>
        <p:nvSpPr>
          <p:cNvPr id="9" name="Title 8"/>
          <p:cNvSpPr>
            <a:spLocks noGrp="1"/>
          </p:cNvSpPr>
          <p:nvPr>
            <p:ph type="title"/>
          </p:nvPr>
        </p:nvSpPr>
        <p:spPr>
          <a:xfrm>
            <a:off x="695865" y="238253"/>
            <a:ext cx="4101084" cy="979308"/>
          </a:xfrm>
        </p:spPr>
        <p:txBody>
          <a:bodyPr/>
          <a:lstStyle/>
          <a:p>
            <a:r>
              <a:rPr lang="en-IN" dirty="0"/>
              <a:t>Random Forest </a:t>
            </a:r>
          </a:p>
        </p:txBody>
      </p:sp>
      <p:sp>
        <p:nvSpPr>
          <p:cNvPr id="12" name="Title 8"/>
          <p:cNvSpPr txBox="1">
            <a:spLocks/>
          </p:cNvSpPr>
          <p:nvPr/>
        </p:nvSpPr>
        <p:spPr>
          <a:xfrm>
            <a:off x="5066582" y="0"/>
            <a:ext cx="5828580" cy="97930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b="1" kern="1200" cap="all" baseline="0">
                <a:solidFill>
                  <a:schemeClr val="bg1"/>
                </a:solidFill>
                <a:latin typeface="+mn-lt"/>
                <a:ea typeface="+mj-ea"/>
                <a:cs typeface="+mj-cs"/>
              </a:defRPr>
            </a:lvl1pPr>
          </a:lstStyle>
          <a:p>
            <a:r>
              <a:rPr lang="en-IN" dirty="0"/>
              <a:t>K Nearest </a:t>
            </a:r>
            <a:r>
              <a:rPr lang="en-IN" dirty="0" err="1"/>
              <a:t>neighbor</a:t>
            </a:r>
            <a:endParaRPr lang="en-IN" dirty="0"/>
          </a:p>
        </p:txBody>
      </p:sp>
      <p:sp>
        <p:nvSpPr>
          <p:cNvPr id="14" name="Content Placeholder 2"/>
          <p:cNvSpPr txBox="1">
            <a:spLocks/>
          </p:cNvSpPr>
          <p:nvPr/>
        </p:nvSpPr>
        <p:spPr>
          <a:xfrm>
            <a:off x="6043830" y="902470"/>
            <a:ext cx="4256110" cy="220303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IN" dirty="0"/>
              <a:t>Accuracy:</a:t>
            </a:r>
          </a:p>
          <a:p>
            <a:r>
              <a:rPr lang="en-IN" dirty="0"/>
              <a:t>Precision:</a:t>
            </a:r>
          </a:p>
          <a:p>
            <a:r>
              <a:rPr lang="en-IN" dirty="0"/>
              <a:t>Recall:</a:t>
            </a:r>
          </a:p>
          <a:p>
            <a:r>
              <a:rPr lang="en-IN" dirty="0"/>
              <a:t>F1 Score:</a:t>
            </a:r>
          </a:p>
        </p:txBody>
      </p:sp>
      <p:sp>
        <p:nvSpPr>
          <p:cNvPr id="10" name="Title 8"/>
          <p:cNvSpPr txBox="1">
            <a:spLocks/>
          </p:cNvSpPr>
          <p:nvPr/>
        </p:nvSpPr>
        <p:spPr>
          <a:xfrm>
            <a:off x="5720689" y="2570201"/>
            <a:ext cx="5828580" cy="97930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b="1" kern="1200" cap="all" baseline="0">
                <a:solidFill>
                  <a:schemeClr val="bg1"/>
                </a:solidFill>
                <a:latin typeface="+mn-lt"/>
                <a:ea typeface="+mj-ea"/>
                <a:cs typeface="+mj-cs"/>
              </a:defRPr>
            </a:lvl1pPr>
          </a:lstStyle>
          <a:p>
            <a:r>
              <a:rPr lang="en-IN" dirty="0"/>
              <a:t>Support Vector machines</a:t>
            </a:r>
          </a:p>
        </p:txBody>
      </p:sp>
      <p:pic>
        <p:nvPicPr>
          <p:cNvPr id="2" name="Picture 1"/>
          <p:cNvPicPr>
            <a:picLocks noChangeAspect="1"/>
          </p:cNvPicPr>
          <p:nvPr/>
        </p:nvPicPr>
        <p:blipFill>
          <a:blip r:embed="rId2"/>
          <a:stretch>
            <a:fillRect/>
          </a:stretch>
        </p:blipFill>
        <p:spPr>
          <a:xfrm>
            <a:off x="6161303" y="979308"/>
            <a:ext cx="2473676" cy="1958327"/>
          </a:xfrm>
          <a:prstGeom prst="rect">
            <a:avLst/>
          </a:prstGeom>
        </p:spPr>
      </p:pic>
      <p:pic>
        <p:nvPicPr>
          <p:cNvPr id="3" name="Picture 2"/>
          <p:cNvPicPr>
            <a:picLocks noChangeAspect="1"/>
          </p:cNvPicPr>
          <p:nvPr/>
        </p:nvPicPr>
        <p:blipFill>
          <a:blip r:embed="rId3"/>
          <a:stretch>
            <a:fillRect/>
          </a:stretch>
        </p:blipFill>
        <p:spPr>
          <a:xfrm>
            <a:off x="526695" y="1979054"/>
            <a:ext cx="4202380" cy="2998573"/>
          </a:xfrm>
          <a:prstGeom prst="rect">
            <a:avLst/>
          </a:prstGeom>
        </p:spPr>
      </p:pic>
      <p:pic>
        <p:nvPicPr>
          <p:cNvPr id="4" name="Picture 3"/>
          <p:cNvPicPr>
            <a:picLocks noChangeAspect="1"/>
          </p:cNvPicPr>
          <p:nvPr/>
        </p:nvPicPr>
        <p:blipFill>
          <a:blip r:embed="rId4"/>
          <a:stretch>
            <a:fillRect/>
          </a:stretch>
        </p:blipFill>
        <p:spPr>
          <a:xfrm>
            <a:off x="6161303" y="3672142"/>
            <a:ext cx="3448452" cy="2610971"/>
          </a:xfrm>
          <a:prstGeom prst="rect">
            <a:avLst/>
          </a:prstGeom>
        </p:spPr>
      </p:pic>
    </p:spTree>
    <p:extLst>
      <p:ext uri="{BB962C8B-B14F-4D97-AF65-F5344CB8AC3E}">
        <p14:creationId xmlns:p14="http://schemas.microsoft.com/office/powerpoint/2010/main" val="14151252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a:t>Add a Footer</a:t>
            </a:r>
            <a:endParaRPr lang="en-US" dirty="0"/>
          </a:p>
        </p:txBody>
      </p:sp>
      <p:sp>
        <p:nvSpPr>
          <p:cNvPr id="3" name="Slide Number Placeholder 2"/>
          <p:cNvSpPr>
            <a:spLocks noGrp="1"/>
          </p:cNvSpPr>
          <p:nvPr>
            <p:ph type="sldNum" sz="quarter" idx="11"/>
          </p:nvPr>
        </p:nvSpPr>
        <p:spPr/>
        <p:txBody>
          <a:bodyPr/>
          <a:lstStyle/>
          <a:p>
            <a:fld id="{8C2E478F-E849-4A8C-AF1F-CBCC78A7CBFA}" type="slidenum">
              <a:rPr lang="en-US" smtClean="0"/>
              <a:pPr/>
              <a:t>35</a:t>
            </a:fld>
            <a:endParaRPr lang="en-US" dirty="0"/>
          </a:p>
        </p:txBody>
      </p:sp>
      <p:sp>
        <p:nvSpPr>
          <p:cNvPr id="12" name="TextBox 11"/>
          <p:cNvSpPr txBox="1"/>
          <p:nvPr/>
        </p:nvSpPr>
        <p:spPr>
          <a:xfrm>
            <a:off x="1976110" y="4105915"/>
            <a:ext cx="2612382" cy="707886"/>
          </a:xfrm>
          <a:prstGeom prst="rect">
            <a:avLst/>
          </a:prstGeom>
          <a:noFill/>
        </p:spPr>
        <p:txBody>
          <a:bodyPr wrap="none" rtlCol="0">
            <a:spAutoFit/>
          </a:bodyPr>
          <a:lstStyle/>
          <a:p>
            <a:r>
              <a:rPr lang="en-IN" sz="4000" b="1" dirty="0">
                <a:solidFill>
                  <a:schemeClr val="bg1"/>
                </a:solidFill>
              </a:rPr>
              <a:t>ACCURACY </a:t>
            </a:r>
          </a:p>
        </p:txBody>
      </p:sp>
      <p:sp>
        <p:nvSpPr>
          <p:cNvPr id="13" name="TextBox 12"/>
          <p:cNvSpPr txBox="1"/>
          <p:nvPr/>
        </p:nvSpPr>
        <p:spPr>
          <a:xfrm>
            <a:off x="8078809" y="4105915"/>
            <a:ext cx="2573653" cy="707886"/>
          </a:xfrm>
          <a:prstGeom prst="rect">
            <a:avLst/>
          </a:prstGeom>
          <a:noFill/>
        </p:spPr>
        <p:txBody>
          <a:bodyPr wrap="none" rtlCol="0">
            <a:spAutoFit/>
          </a:bodyPr>
          <a:lstStyle/>
          <a:p>
            <a:r>
              <a:rPr lang="en-IN" sz="4000" b="1" dirty="0">
                <a:solidFill>
                  <a:schemeClr val="bg1"/>
                </a:solidFill>
              </a:rPr>
              <a:t>PRECISION </a:t>
            </a:r>
          </a:p>
        </p:txBody>
      </p:sp>
      <p:pic>
        <p:nvPicPr>
          <p:cNvPr id="5" name="Picture 4">
            <a:extLst>
              <a:ext uri="{FF2B5EF4-FFF2-40B4-BE49-F238E27FC236}">
                <a16:creationId xmlns:a16="http://schemas.microsoft.com/office/drawing/2014/main" id="{DE3DEBBF-F51E-4A40-8509-787362D7AFA5}"/>
              </a:ext>
            </a:extLst>
          </p:cNvPr>
          <p:cNvPicPr>
            <a:picLocks noChangeAspect="1"/>
          </p:cNvPicPr>
          <p:nvPr/>
        </p:nvPicPr>
        <p:blipFill>
          <a:blip r:embed="rId2"/>
          <a:stretch>
            <a:fillRect/>
          </a:stretch>
        </p:blipFill>
        <p:spPr>
          <a:xfrm>
            <a:off x="539187" y="452254"/>
            <a:ext cx="5233242" cy="3298614"/>
          </a:xfrm>
          <a:prstGeom prst="rect">
            <a:avLst/>
          </a:prstGeom>
        </p:spPr>
      </p:pic>
      <p:pic>
        <p:nvPicPr>
          <p:cNvPr id="8" name="Picture 7">
            <a:extLst>
              <a:ext uri="{FF2B5EF4-FFF2-40B4-BE49-F238E27FC236}">
                <a16:creationId xmlns:a16="http://schemas.microsoft.com/office/drawing/2014/main" id="{3A0CB380-9894-4290-B54E-91274F140650}"/>
              </a:ext>
            </a:extLst>
          </p:cNvPr>
          <p:cNvPicPr>
            <a:picLocks noChangeAspect="1"/>
          </p:cNvPicPr>
          <p:nvPr/>
        </p:nvPicPr>
        <p:blipFill>
          <a:blip r:embed="rId3"/>
          <a:stretch>
            <a:fillRect/>
          </a:stretch>
        </p:blipFill>
        <p:spPr>
          <a:xfrm>
            <a:off x="6550194" y="478000"/>
            <a:ext cx="5102619" cy="3247121"/>
          </a:xfrm>
          <a:prstGeom prst="rect">
            <a:avLst/>
          </a:prstGeom>
        </p:spPr>
      </p:pic>
      <p:pic>
        <p:nvPicPr>
          <p:cNvPr id="14" name="Picture 13">
            <a:extLst>
              <a:ext uri="{FF2B5EF4-FFF2-40B4-BE49-F238E27FC236}">
                <a16:creationId xmlns:a16="http://schemas.microsoft.com/office/drawing/2014/main" id="{C4AB88B3-7D3F-4CC2-A9C6-8B7AE10EF5D4}"/>
              </a:ext>
            </a:extLst>
          </p:cNvPr>
          <p:cNvPicPr>
            <a:picLocks noChangeAspect="1"/>
          </p:cNvPicPr>
          <p:nvPr/>
        </p:nvPicPr>
        <p:blipFill>
          <a:blip r:embed="rId4"/>
          <a:stretch>
            <a:fillRect/>
          </a:stretch>
        </p:blipFill>
        <p:spPr>
          <a:xfrm>
            <a:off x="1976110" y="5026314"/>
            <a:ext cx="8609383" cy="1275463"/>
          </a:xfrm>
          <a:prstGeom prst="rect">
            <a:avLst/>
          </a:prstGeom>
        </p:spPr>
      </p:pic>
    </p:spTree>
    <p:extLst>
      <p:ext uri="{BB962C8B-B14F-4D97-AF65-F5344CB8AC3E}">
        <p14:creationId xmlns:p14="http://schemas.microsoft.com/office/powerpoint/2010/main" val="13797809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ceiling">
            <a:extLst>
              <a:ext uri="{FF2B5EF4-FFF2-40B4-BE49-F238E27FC236}">
                <a16:creationId xmlns:a16="http://schemas.microsoft.com/office/drawing/2014/main" id="{ECE6809B-9586-4FFC-9D20-26C51CA9653B}"/>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71015" y="36547"/>
            <a:ext cx="12192000"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 uri="{C183D7F6-B498-43B3-948B-1728B52AA6E4}">
                  <adec:decorative xmlns:adec="http://schemas.microsoft.com/office/drawing/2017/decorative"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CBF662F-A198-4AD3-8EBC-0EC9A52B2994}"/>
                </a:ext>
                <a:ext uri="{C183D7F6-B498-43B3-948B-1728B52AA6E4}">
                  <adec:decorative xmlns:adec="http://schemas.microsoft.com/office/drawing/2017/decorative"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 uri="{C183D7F6-B498-43B3-948B-1728B52AA6E4}">
                  <adec:decorative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a:xfrm>
            <a:off x="1273123" y="1374276"/>
            <a:ext cx="6609256" cy="1508126"/>
          </a:xfrm>
        </p:spPr>
        <p:txBody>
          <a:bodyPr anchor="ctr"/>
          <a:lstStyle/>
          <a:p>
            <a:r>
              <a:rPr lang="en-US" dirty="0"/>
              <a:t>THANK YOU</a:t>
            </a:r>
          </a:p>
        </p:txBody>
      </p:sp>
      <p:sp>
        <p:nvSpPr>
          <p:cNvPr id="10" name="Subtitle 9">
            <a:extLst>
              <a:ext uri="{FF2B5EF4-FFF2-40B4-BE49-F238E27FC236}">
                <a16:creationId xmlns:a16="http://schemas.microsoft.com/office/drawing/2014/main" id="{3E9BAE4F-16CE-4F5D-9BC7-2CB992790F2F}"/>
              </a:ext>
            </a:extLst>
          </p:cNvPr>
          <p:cNvSpPr>
            <a:spLocks noGrp="1"/>
          </p:cNvSpPr>
          <p:nvPr>
            <p:ph type="subTitle" idx="1"/>
          </p:nvPr>
        </p:nvSpPr>
        <p:spPr>
          <a:xfrm>
            <a:off x="2076202" y="2426533"/>
            <a:ext cx="7275654" cy="2831266"/>
          </a:xfrm>
        </p:spPr>
        <p:txBody>
          <a:bodyPr>
            <a:normAutofit/>
          </a:bodyPr>
          <a:lstStyle/>
          <a:p>
            <a:pPr algn="r"/>
            <a:r>
              <a:rPr lang="en-US" dirty="0"/>
              <a:t>ADITHYAN SUKUMAR(19004)  </a:t>
            </a:r>
          </a:p>
          <a:p>
            <a:pPr algn="r"/>
            <a:r>
              <a:rPr lang="en-US" dirty="0" err="1"/>
              <a:t>A</a:t>
            </a:r>
            <a:r>
              <a:rPr lang="en-US" sz="3200" dirty="0" err="1"/>
              <a:t>ssw</a:t>
            </a:r>
            <a:r>
              <a:rPr lang="en-US" dirty="0" err="1"/>
              <a:t>IN</a:t>
            </a:r>
            <a:r>
              <a:rPr lang="en-US" dirty="0"/>
              <a:t> C R(19016) </a:t>
            </a:r>
          </a:p>
          <a:p>
            <a:pPr algn="r"/>
            <a:r>
              <a:rPr lang="en-US" dirty="0"/>
              <a:t>SREE SAMHITHA K(19034)</a:t>
            </a:r>
          </a:p>
          <a:p>
            <a:pPr algn="r"/>
            <a:r>
              <a:rPr lang="en-US" dirty="0"/>
              <a:t>VENKAT VIKASH V(19066)</a:t>
            </a:r>
          </a:p>
          <a:p>
            <a:pPr algn="r"/>
            <a:r>
              <a:rPr lang="en-US"/>
              <a:t>MITHRA K(19070)</a:t>
            </a:r>
            <a:endParaRPr lang="en-US" dirty="0"/>
          </a:p>
        </p:txBody>
      </p:sp>
      <p:sp>
        <p:nvSpPr>
          <p:cNvPr id="2" name="Footer Placeholder 1">
            <a:extLst>
              <a:ext uri="{FF2B5EF4-FFF2-40B4-BE49-F238E27FC236}">
                <a16:creationId xmlns:a16="http://schemas.microsoft.com/office/drawing/2014/main" id="{9FE3A4F2-29CE-4C57-A172-6A0D63EFD700}"/>
              </a:ext>
            </a:extLst>
          </p:cNvPr>
          <p:cNvSpPr>
            <a:spLocks noGrp="1"/>
          </p:cNvSpPr>
          <p:nvPr>
            <p:ph type="ftr" sz="quarter" idx="4294967295"/>
          </p:nvPr>
        </p:nvSpPr>
        <p:spPr>
          <a:xfrm>
            <a:off x="595884" y="6468303"/>
            <a:ext cx="4114800" cy="365125"/>
          </a:xfrm>
        </p:spPr>
        <p:txBody>
          <a:bodyPr/>
          <a:lstStyle/>
          <a:p>
            <a:r>
              <a:rPr lang="en-US" dirty="0"/>
              <a:t>Add a Footer</a:t>
            </a:r>
          </a:p>
        </p:txBody>
      </p:sp>
      <p:sp>
        <p:nvSpPr>
          <p:cNvPr id="25" name="Rectangle: Single Corner Snipped 24" descr="Footer accent box">
            <a:extLst>
              <a:ext uri="{FF2B5EF4-FFF2-40B4-BE49-F238E27FC236}">
                <a16:creationId xmlns:a16="http://schemas.microsoft.com/office/drawing/2014/main" id="{ADA66B68-D364-4C11-9AA9-052CEAC914E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Slide Number Placeholder 5">
            <a:extLst>
              <a:ext uri="{FF2B5EF4-FFF2-40B4-BE49-F238E27FC236}">
                <a16:creationId xmlns:a16="http://schemas.microsoft.com/office/drawing/2014/main" id="{7B17F9E2-0E31-4010-80D8-F343F24E6E14}"/>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36</a:t>
            </a:fld>
            <a:endParaRPr lang="en-US" dirty="0"/>
          </a:p>
        </p:txBody>
      </p:sp>
    </p:spTree>
    <p:extLst>
      <p:ext uri="{BB962C8B-B14F-4D97-AF65-F5344CB8AC3E}">
        <p14:creationId xmlns:p14="http://schemas.microsoft.com/office/powerpoint/2010/main" val="207078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STOPWORDS</a:t>
            </a:r>
          </a:p>
        </p:txBody>
      </p:sp>
      <p:sp>
        <p:nvSpPr>
          <p:cNvPr id="4" name="Content Placeholder 3"/>
          <p:cNvSpPr>
            <a:spLocks noGrp="1"/>
          </p:cNvSpPr>
          <p:nvPr>
            <p:ph idx="1"/>
          </p:nvPr>
        </p:nvSpPr>
        <p:spPr/>
        <p:txBody>
          <a:bodyPr/>
          <a:lstStyle/>
          <a:p>
            <a:r>
              <a:rPr lang="en-IN" sz="2400" dirty="0"/>
              <a:t>Stop words are unnecessary for the algorithm because it does not contain any information and used just to connect them. They also occupy space and processing time. </a:t>
            </a:r>
          </a:p>
          <a:p>
            <a:endParaRPr lang="en-IN" dirty="0"/>
          </a:p>
        </p:txBody>
      </p:sp>
      <p:sp>
        <p:nvSpPr>
          <p:cNvPr id="5" name="Footer Placeholder 4"/>
          <p:cNvSpPr>
            <a:spLocks noGrp="1"/>
          </p:cNvSpPr>
          <p:nvPr>
            <p:ph type="ftr" sz="quarter" idx="16"/>
          </p:nvPr>
        </p:nvSpPr>
        <p:spPr/>
        <p:txBody>
          <a:bodyPr/>
          <a:lstStyle/>
          <a:p>
            <a:r>
              <a:rPr lang="en-US"/>
              <a:t>Add a Footer</a:t>
            </a:r>
            <a:endParaRPr lang="en-US" dirty="0"/>
          </a:p>
        </p:txBody>
      </p:sp>
      <p:sp>
        <p:nvSpPr>
          <p:cNvPr id="6" name="Slide Number Placeholder 5"/>
          <p:cNvSpPr>
            <a:spLocks noGrp="1"/>
          </p:cNvSpPr>
          <p:nvPr>
            <p:ph type="sldNum" sz="quarter" idx="17"/>
          </p:nvPr>
        </p:nvSpPr>
        <p:spPr/>
        <p:txBody>
          <a:bodyPr/>
          <a:lstStyle/>
          <a:p>
            <a:fld id="{8C2E478F-E849-4A8C-AF1F-CBCC78A7CBFA}" type="slidenum">
              <a:rPr lang="en-US" smtClean="0"/>
              <a:pPr/>
              <a:t>4</a:t>
            </a:fld>
            <a:endParaRPr lang="en-US" dirty="0"/>
          </a:p>
        </p:txBody>
      </p:sp>
      <p:pic>
        <p:nvPicPr>
          <p:cNvPr id="2050" name="Picture 2" descr="Example of stop words. | Download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2576" y="3657313"/>
            <a:ext cx="2648435"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379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STEMWORDS</a:t>
            </a:r>
          </a:p>
        </p:txBody>
      </p:sp>
      <p:sp>
        <p:nvSpPr>
          <p:cNvPr id="4" name="Content Placeholder 3"/>
          <p:cNvSpPr>
            <a:spLocks noGrp="1"/>
          </p:cNvSpPr>
          <p:nvPr>
            <p:ph idx="1"/>
          </p:nvPr>
        </p:nvSpPr>
        <p:spPr/>
        <p:txBody>
          <a:bodyPr>
            <a:normAutofit/>
          </a:bodyPr>
          <a:lstStyle/>
          <a:p>
            <a:r>
              <a:rPr lang="en-US" sz="2000" dirty="0"/>
              <a:t>Stemming is the process of producing morphological variants of a root/base word. Stemming programs are commonly referred to as stemming algorithms or stemmers. </a:t>
            </a:r>
          </a:p>
          <a:p>
            <a:r>
              <a:rPr lang="en-US" sz="2000" dirty="0"/>
              <a:t>Example: </a:t>
            </a:r>
          </a:p>
          <a:p>
            <a:pPr marL="0" indent="0">
              <a:buNone/>
            </a:pPr>
            <a:r>
              <a:rPr lang="en-US" sz="2000" dirty="0"/>
              <a:t>A stemming algorithm reduces the words “chocolates”, “</a:t>
            </a:r>
            <a:r>
              <a:rPr lang="en-US" sz="2000" dirty="0" err="1"/>
              <a:t>chocolatey</a:t>
            </a:r>
            <a:r>
              <a:rPr lang="en-US" sz="2000" dirty="0"/>
              <a:t>”, “</a:t>
            </a:r>
            <a:r>
              <a:rPr lang="en-US" sz="2000" dirty="0" err="1"/>
              <a:t>choco</a:t>
            </a:r>
            <a:r>
              <a:rPr lang="en-US" sz="2000" dirty="0"/>
              <a:t>” to the root word, “chocolate” and “retrieval”, “retrieved”, “retrieves” reduce to the stem “retrieve”.</a:t>
            </a:r>
            <a:endParaRPr lang="en-IN" sz="2000" dirty="0"/>
          </a:p>
        </p:txBody>
      </p:sp>
      <p:sp>
        <p:nvSpPr>
          <p:cNvPr id="5" name="Footer Placeholder 4"/>
          <p:cNvSpPr>
            <a:spLocks noGrp="1"/>
          </p:cNvSpPr>
          <p:nvPr>
            <p:ph type="ftr" sz="quarter" idx="16"/>
          </p:nvPr>
        </p:nvSpPr>
        <p:spPr/>
        <p:txBody>
          <a:bodyPr/>
          <a:lstStyle/>
          <a:p>
            <a:r>
              <a:rPr lang="en-US"/>
              <a:t>Add a Footer</a:t>
            </a:r>
            <a:endParaRPr lang="en-US" dirty="0"/>
          </a:p>
        </p:txBody>
      </p:sp>
      <p:sp>
        <p:nvSpPr>
          <p:cNvPr id="6" name="Slide Number Placeholder 5"/>
          <p:cNvSpPr>
            <a:spLocks noGrp="1"/>
          </p:cNvSpPr>
          <p:nvPr>
            <p:ph type="sldNum" sz="quarter" idx="17"/>
          </p:nvPr>
        </p:nvSpPr>
        <p:spPr/>
        <p:txBody>
          <a:bodyPr/>
          <a:lstStyle/>
          <a:p>
            <a:fld id="{8C2E478F-E849-4A8C-AF1F-CBCC78A7CBFA}" type="slidenum">
              <a:rPr lang="en-US" smtClean="0"/>
              <a:pPr/>
              <a:t>5</a:t>
            </a:fld>
            <a:endParaRPr lang="en-US" dirty="0"/>
          </a:p>
        </p:txBody>
      </p:sp>
    </p:spTree>
    <p:extLst>
      <p:ext uri="{BB962C8B-B14F-4D97-AF65-F5344CB8AC3E}">
        <p14:creationId xmlns:p14="http://schemas.microsoft.com/office/powerpoint/2010/main" val="3194138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EC012C-8A5D-4982-95F8-839CB8CBBEB4}"/>
              </a:ext>
            </a:extLst>
          </p:cNvPr>
          <p:cNvSpPr>
            <a:spLocks noGrp="1"/>
          </p:cNvSpPr>
          <p:nvPr>
            <p:ph type="title"/>
          </p:nvPr>
        </p:nvSpPr>
        <p:spPr/>
        <p:txBody>
          <a:bodyPr/>
          <a:lstStyle/>
          <a:p>
            <a:r>
              <a:rPr lang="en-US" dirty="0"/>
              <a:t>Bag of words</a:t>
            </a:r>
            <a:endParaRPr lang="en-IN" dirty="0"/>
          </a:p>
        </p:txBody>
      </p:sp>
      <p:sp>
        <p:nvSpPr>
          <p:cNvPr id="4" name="Content Placeholder 3">
            <a:extLst>
              <a:ext uri="{FF2B5EF4-FFF2-40B4-BE49-F238E27FC236}">
                <a16:creationId xmlns:a16="http://schemas.microsoft.com/office/drawing/2014/main" id="{F4E5E172-7082-4A46-ABCD-E656D169A446}"/>
              </a:ext>
            </a:extLst>
          </p:cNvPr>
          <p:cNvSpPr>
            <a:spLocks noGrp="1"/>
          </p:cNvSpPr>
          <p:nvPr>
            <p:ph idx="1"/>
          </p:nvPr>
        </p:nvSpPr>
        <p:spPr>
          <a:xfrm>
            <a:off x="5634046" y="365125"/>
            <a:ext cx="6120150" cy="5811838"/>
          </a:xfrm>
        </p:spPr>
        <p:txBody>
          <a:bodyPr>
            <a:normAutofit/>
          </a:bodyPr>
          <a:lstStyle/>
          <a:p>
            <a:r>
              <a:rPr lang="en-US" sz="2000" b="0" i="0" dirty="0">
                <a:effectLst/>
                <a:latin typeface="charter"/>
              </a:rPr>
              <a:t>Is a commonly used model that allows you to count all words in a piece of text. Basically it creates an occurrence matrix for the sentence or document, disregarding grammar and word order. These word frequencies or occurrences are then used as features for training a classifier.</a:t>
            </a:r>
          </a:p>
          <a:p>
            <a:r>
              <a:rPr lang="en-IN" sz="2000" b="1" u="sng" dirty="0">
                <a:latin typeface="charter"/>
              </a:rPr>
              <a:t>Example:</a:t>
            </a:r>
            <a:endParaRPr lang="en-US" sz="2000" b="1" u="sng" dirty="0">
              <a:latin typeface="charter"/>
            </a:endParaRPr>
          </a:p>
        </p:txBody>
      </p:sp>
      <p:sp>
        <p:nvSpPr>
          <p:cNvPr id="5" name="Footer Placeholder 4">
            <a:extLst>
              <a:ext uri="{FF2B5EF4-FFF2-40B4-BE49-F238E27FC236}">
                <a16:creationId xmlns:a16="http://schemas.microsoft.com/office/drawing/2014/main" id="{3B34D4EE-F9F5-4B81-9DB3-E36315AA1497}"/>
              </a:ext>
            </a:extLst>
          </p:cNvPr>
          <p:cNvSpPr>
            <a:spLocks noGrp="1"/>
          </p:cNvSpPr>
          <p:nvPr>
            <p:ph type="ftr" sz="quarter" idx="16"/>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AF97EFE5-0BA9-4ADA-86C1-AD48FA9ED1D9}"/>
              </a:ext>
            </a:extLst>
          </p:cNvPr>
          <p:cNvSpPr>
            <a:spLocks noGrp="1"/>
          </p:cNvSpPr>
          <p:nvPr>
            <p:ph type="sldNum" sz="quarter" idx="17"/>
          </p:nvPr>
        </p:nvSpPr>
        <p:spPr/>
        <p:txBody>
          <a:bodyPr/>
          <a:lstStyle/>
          <a:p>
            <a:fld id="{8C2E478F-E849-4A8C-AF1F-CBCC78A7CBFA}" type="slidenum">
              <a:rPr lang="en-US" smtClean="0"/>
              <a:pPr/>
              <a:t>6</a:t>
            </a:fld>
            <a:endParaRPr lang="en-US" dirty="0"/>
          </a:p>
        </p:txBody>
      </p:sp>
      <p:pic>
        <p:nvPicPr>
          <p:cNvPr id="8" name="Picture 7">
            <a:extLst>
              <a:ext uri="{FF2B5EF4-FFF2-40B4-BE49-F238E27FC236}">
                <a16:creationId xmlns:a16="http://schemas.microsoft.com/office/drawing/2014/main" id="{1305410E-C536-46E8-B5AF-6415F1E71334}"/>
              </a:ext>
            </a:extLst>
          </p:cNvPr>
          <p:cNvPicPr>
            <a:picLocks noChangeAspect="1"/>
          </p:cNvPicPr>
          <p:nvPr/>
        </p:nvPicPr>
        <p:blipFill>
          <a:blip r:embed="rId2"/>
          <a:stretch>
            <a:fillRect/>
          </a:stretch>
        </p:blipFill>
        <p:spPr>
          <a:xfrm>
            <a:off x="5910621" y="2800090"/>
            <a:ext cx="5258219" cy="941907"/>
          </a:xfrm>
          <a:prstGeom prst="rect">
            <a:avLst/>
          </a:prstGeom>
        </p:spPr>
      </p:pic>
      <p:pic>
        <p:nvPicPr>
          <p:cNvPr id="10" name="Picture 9">
            <a:extLst>
              <a:ext uri="{FF2B5EF4-FFF2-40B4-BE49-F238E27FC236}">
                <a16:creationId xmlns:a16="http://schemas.microsoft.com/office/drawing/2014/main" id="{B624392B-CEB9-4A2F-BD6D-90D4DB13BCB4}"/>
              </a:ext>
            </a:extLst>
          </p:cNvPr>
          <p:cNvPicPr>
            <a:picLocks noChangeAspect="1"/>
          </p:cNvPicPr>
          <p:nvPr/>
        </p:nvPicPr>
        <p:blipFill>
          <a:blip r:embed="rId3"/>
          <a:stretch>
            <a:fillRect/>
          </a:stretch>
        </p:blipFill>
        <p:spPr>
          <a:xfrm>
            <a:off x="5910621" y="4436470"/>
            <a:ext cx="5843575" cy="1469290"/>
          </a:xfrm>
          <a:prstGeom prst="rect">
            <a:avLst/>
          </a:prstGeom>
        </p:spPr>
      </p:pic>
    </p:spTree>
    <p:extLst>
      <p:ext uri="{BB962C8B-B14F-4D97-AF65-F5344CB8AC3E}">
        <p14:creationId xmlns:p14="http://schemas.microsoft.com/office/powerpoint/2010/main" val="2240048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9D6C37-8A2E-4717-800A-C6F31F919C75}"/>
              </a:ext>
            </a:extLst>
          </p:cNvPr>
          <p:cNvSpPr>
            <a:spLocks noGrp="1"/>
          </p:cNvSpPr>
          <p:nvPr>
            <p:ph type="title"/>
          </p:nvPr>
        </p:nvSpPr>
        <p:spPr/>
        <p:txBody>
          <a:bodyPr/>
          <a:lstStyle/>
          <a:p>
            <a:r>
              <a:rPr lang="en-US" dirty="0" err="1"/>
              <a:t>Tf-idf</a:t>
            </a:r>
            <a:endParaRPr lang="en-IN" dirty="0"/>
          </a:p>
        </p:txBody>
      </p:sp>
      <p:sp>
        <p:nvSpPr>
          <p:cNvPr id="4" name="Content Placeholder 3">
            <a:extLst>
              <a:ext uri="{FF2B5EF4-FFF2-40B4-BE49-F238E27FC236}">
                <a16:creationId xmlns:a16="http://schemas.microsoft.com/office/drawing/2014/main" id="{D3FEA63E-5B34-4C3F-8A5C-F5CE557EE9C6}"/>
              </a:ext>
            </a:extLst>
          </p:cNvPr>
          <p:cNvSpPr>
            <a:spLocks noGrp="1"/>
          </p:cNvSpPr>
          <p:nvPr>
            <p:ph idx="1"/>
          </p:nvPr>
        </p:nvSpPr>
        <p:spPr>
          <a:xfrm>
            <a:off x="6096000" y="365125"/>
            <a:ext cx="5658195" cy="5811838"/>
          </a:xfrm>
        </p:spPr>
        <p:txBody>
          <a:bodyPr>
            <a:normAutofit/>
          </a:bodyPr>
          <a:lstStyle/>
          <a:p>
            <a:r>
              <a:rPr lang="en-US" sz="2000" b="1" i="0" dirty="0">
                <a:effectLst/>
                <a:latin typeface="arial" panose="020B0604020202020204" pitchFamily="34" charset="0"/>
              </a:rPr>
              <a:t>TF</a:t>
            </a:r>
            <a:r>
              <a:rPr lang="en-US" sz="2000" b="0" i="0" dirty="0">
                <a:effectLst/>
                <a:latin typeface="arial" panose="020B0604020202020204" pitchFamily="34" charset="0"/>
              </a:rPr>
              <a:t>-</a:t>
            </a:r>
            <a:r>
              <a:rPr lang="en-US" sz="2000" b="1" i="0" dirty="0">
                <a:effectLst/>
                <a:latin typeface="arial" panose="020B0604020202020204" pitchFamily="34" charset="0"/>
              </a:rPr>
              <a:t>IDF</a:t>
            </a:r>
            <a:r>
              <a:rPr lang="en-US" sz="2000" b="0" i="0" dirty="0">
                <a:effectLst/>
                <a:latin typeface="arial" panose="020B0604020202020204" pitchFamily="34" charset="0"/>
              </a:rPr>
              <a:t> is a statistical measure that evaluates how relevant a word is to a document in a collection of documents. This is done by multiplying two metrics: how many times a word appears in a document, and the inverse document frequency of the word across a set of documents</a:t>
            </a:r>
            <a:endParaRPr lang="en-IN" sz="2000" dirty="0"/>
          </a:p>
        </p:txBody>
      </p:sp>
      <p:sp>
        <p:nvSpPr>
          <p:cNvPr id="5" name="Footer Placeholder 4">
            <a:extLst>
              <a:ext uri="{FF2B5EF4-FFF2-40B4-BE49-F238E27FC236}">
                <a16:creationId xmlns:a16="http://schemas.microsoft.com/office/drawing/2014/main" id="{EFFEAC6E-5C0C-49FA-90BB-814C7249C987}"/>
              </a:ext>
            </a:extLst>
          </p:cNvPr>
          <p:cNvSpPr>
            <a:spLocks noGrp="1"/>
          </p:cNvSpPr>
          <p:nvPr>
            <p:ph type="ftr" sz="quarter" idx="16"/>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E0BE099A-9ECD-4202-9424-0B6273D65F1B}"/>
              </a:ext>
            </a:extLst>
          </p:cNvPr>
          <p:cNvSpPr>
            <a:spLocks noGrp="1"/>
          </p:cNvSpPr>
          <p:nvPr>
            <p:ph type="sldNum" sz="quarter" idx="17"/>
          </p:nvPr>
        </p:nvSpPr>
        <p:spPr/>
        <p:txBody>
          <a:bodyPr/>
          <a:lstStyle/>
          <a:p>
            <a:fld id="{8C2E478F-E849-4A8C-AF1F-CBCC78A7CBFA}" type="slidenum">
              <a:rPr lang="en-US" smtClean="0"/>
              <a:pPr/>
              <a:t>7</a:t>
            </a:fld>
            <a:endParaRPr lang="en-US" dirty="0"/>
          </a:p>
        </p:txBody>
      </p:sp>
      <p:pic>
        <p:nvPicPr>
          <p:cNvPr id="8" name="Picture 7">
            <a:extLst>
              <a:ext uri="{FF2B5EF4-FFF2-40B4-BE49-F238E27FC236}">
                <a16:creationId xmlns:a16="http://schemas.microsoft.com/office/drawing/2014/main" id="{D32AAA2E-C1F4-4BAD-9489-BAA3D72AB4A6}"/>
              </a:ext>
            </a:extLst>
          </p:cNvPr>
          <p:cNvPicPr>
            <a:picLocks noChangeAspect="1"/>
          </p:cNvPicPr>
          <p:nvPr/>
        </p:nvPicPr>
        <p:blipFill>
          <a:blip r:embed="rId2"/>
          <a:stretch>
            <a:fillRect/>
          </a:stretch>
        </p:blipFill>
        <p:spPr>
          <a:xfrm>
            <a:off x="6446670" y="3202460"/>
            <a:ext cx="3814537" cy="2240284"/>
          </a:xfrm>
          <a:prstGeom prst="rect">
            <a:avLst/>
          </a:prstGeom>
        </p:spPr>
      </p:pic>
    </p:spTree>
    <p:extLst>
      <p:ext uri="{BB962C8B-B14F-4D97-AF65-F5344CB8AC3E}">
        <p14:creationId xmlns:p14="http://schemas.microsoft.com/office/powerpoint/2010/main" val="2240792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Add a Footer</a:t>
            </a:r>
            <a:endParaRPr lang="en-US" dirty="0"/>
          </a:p>
        </p:txBody>
      </p:sp>
      <p:sp>
        <p:nvSpPr>
          <p:cNvPr id="6" name="Slide Number Placeholder 5"/>
          <p:cNvSpPr>
            <a:spLocks noGrp="1"/>
          </p:cNvSpPr>
          <p:nvPr>
            <p:ph type="sldNum" sz="quarter" idx="11"/>
          </p:nvPr>
        </p:nvSpPr>
        <p:spPr/>
        <p:txBody>
          <a:bodyPr/>
          <a:lstStyle/>
          <a:p>
            <a:fld id="{8C2E478F-E849-4A8C-AF1F-CBCC78A7CBFA}" type="slidenum">
              <a:rPr lang="en-US" smtClean="0"/>
              <a:pPr/>
              <a:t>8</a:t>
            </a:fld>
            <a:endParaRPr lang="en-US" dirty="0"/>
          </a:p>
        </p:txBody>
      </p:sp>
      <p:pic>
        <p:nvPicPr>
          <p:cNvPr id="7" name="Picture 6"/>
          <p:cNvPicPr>
            <a:picLocks noChangeAspect="1"/>
          </p:cNvPicPr>
          <p:nvPr/>
        </p:nvPicPr>
        <p:blipFill>
          <a:blip r:embed="rId2"/>
          <a:stretch>
            <a:fillRect/>
          </a:stretch>
        </p:blipFill>
        <p:spPr>
          <a:xfrm>
            <a:off x="1664475" y="392561"/>
            <a:ext cx="8263860" cy="385082"/>
          </a:xfrm>
          <a:prstGeom prst="rect">
            <a:avLst/>
          </a:prstGeom>
        </p:spPr>
      </p:pic>
      <p:pic>
        <p:nvPicPr>
          <p:cNvPr id="11" name="Picture 10"/>
          <p:cNvPicPr>
            <a:picLocks noChangeAspect="1"/>
          </p:cNvPicPr>
          <p:nvPr/>
        </p:nvPicPr>
        <p:blipFill>
          <a:blip r:embed="rId3"/>
          <a:stretch>
            <a:fillRect/>
          </a:stretch>
        </p:blipFill>
        <p:spPr>
          <a:xfrm>
            <a:off x="1080607" y="1145843"/>
            <a:ext cx="10468662" cy="4829146"/>
          </a:xfrm>
          <a:prstGeom prst="rect">
            <a:avLst/>
          </a:prstGeom>
        </p:spPr>
      </p:pic>
    </p:spTree>
    <p:extLst>
      <p:ext uri="{BB962C8B-B14F-4D97-AF65-F5344CB8AC3E}">
        <p14:creationId xmlns:p14="http://schemas.microsoft.com/office/powerpoint/2010/main" val="1655299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noProof="0"/>
              <a:t>Add a Footer</a:t>
            </a:r>
          </a:p>
        </p:txBody>
      </p:sp>
      <p:sp>
        <p:nvSpPr>
          <p:cNvPr id="3" name="Slide Number Placeholder 2"/>
          <p:cNvSpPr>
            <a:spLocks noGrp="1"/>
          </p:cNvSpPr>
          <p:nvPr>
            <p:ph type="sldNum" sz="quarter" idx="11"/>
          </p:nvPr>
        </p:nvSpPr>
        <p:spPr/>
        <p:txBody>
          <a:bodyPr/>
          <a:lstStyle/>
          <a:p>
            <a:fld id="{8C2E478F-E849-4A8C-AF1F-CBCC78A7CBFA}" type="slidenum">
              <a:rPr lang="en-US" noProof="0" smtClean="0"/>
              <a:pPr/>
              <a:t>9</a:t>
            </a:fld>
            <a:endParaRPr lang="en-US" noProof="0"/>
          </a:p>
        </p:txBody>
      </p:sp>
      <p:pic>
        <p:nvPicPr>
          <p:cNvPr id="5" name="Picture 4"/>
          <p:cNvPicPr>
            <a:picLocks noChangeAspect="1"/>
          </p:cNvPicPr>
          <p:nvPr/>
        </p:nvPicPr>
        <p:blipFill>
          <a:blip r:embed="rId2"/>
          <a:stretch>
            <a:fillRect/>
          </a:stretch>
        </p:blipFill>
        <p:spPr>
          <a:xfrm>
            <a:off x="1810576" y="117122"/>
            <a:ext cx="8395369" cy="3652222"/>
          </a:xfrm>
          <a:prstGeom prst="rect">
            <a:avLst/>
          </a:prstGeom>
        </p:spPr>
      </p:pic>
      <p:pic>
        <p:nvPicPr>
          <p:cNvPr id="6" name="Picture 5"/>
          <p:cNvPicPr>
            <a:picLocks noChangeAspect="1"/>
          </p:cNvPicPr>
          <p:nvPr/>
        </p:nvPicPr>
        <p:blipFill>
          <a:blip r:embed="rId3"/>
          <a:stretch>
            <a:fillRect/>
          </a:stretch>
        </p:blipFill>
        <p:spPr>
          <a:xfrm>
            <a:off x="1155954" y="4058404"/>
            <a:ext cx="9704615" cy="2547266"/>
          </a:xfrm>
          <a:prstGeom prst="rect">
            <a:avLst/>
          </a:prstGeom>
        </p:spPr>
      </p:pic>
    </p:spTree>
    <p:extLst>
      <p:ext uri="{BB962C8B-B14F-4D97-AF65-F5344CB8AC3E}">
        <p14:creationId xmlns:p14="http://schemas.microsoft.com/office/powerpoint/2010/main" val="2364372590"/>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357351_Dark modernist presentation_mlw -v2" id="{02C8D846-7DC8-4EFF-94D8-823DF779E3A7}" vid="{402D83F6-A512-43E7-B905-390BB489C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834546-CF5A-40F0-B105-33C88EC059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71340EA-4D3D-470F-B5D6-C0F62307940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6A0F1FB-B1B3-48EC-BFEE-FC0094A34C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Dark modernist presentation</Template>
  <TotalTime>0</TotalTime>
  <Words>1721</Words>
  <Application>Microsoft Office PowerPoint</Application>
  <PresentationFormat>Widescreen</PresentationFormat>
  <Paragraphs>235</Paragraphs>
  <Slides>36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Arial</vt:lpstr>
      <vt:lpstr>Arial</vt:lpstr>
      <vt:lpstr>Calibri</vt:lpstr>
      <vt:lpstr>Calibri (Body)</vt:lpstr>
      <vt:lpstr>Calibri (Heading)</vt:lpstr>
      <vt:lpstr>charter</vt:lpstr>
      <vt:lpstr>medium-content-sans-serif-font</vt:lpstr>
      <vt:lpstr>Segoe UI</vt:lpstr>
      <vt:lpstr>Source Sans Pro</vt:lpstr>
      <vt:lpstr>Wingdings</vt:lpstr>
      <vt:lpstr>Office Theme</vt:lpstr>
      <vt:lpstr>CONTEXT CITATION CLASSIFIER</vt:lpstr>
      <vt:lpstr>NLP</vt:lpstr>
      <vt:lpstr>PRE-PROCESSING</vt:lpstr>
      <vt:lpstr>STOPWORDS</vt:lpstr>
      <vt:lpstr>STEMWORDS</vt:lpstr>
      <vt:lpstr>Bag of words</vt:lpstr>
      <vt:lpstr>Tf-idf</vt:lpstr>
      <vt:lpstr>PowerPoint Presentation</vt:lpstr>
      <vt:lpstr>PowerPoint Presentation</vt:lpstr>
      <vt:lpstr>WORD CLOUD REPRESENTATION:-</vt:lpstr>
      <vt:lpstr>PowerPoint Presentation</vt:lpstr>
      <vt:lpstr>PowerPoint Presentation</vt:lpstr>
      <vt:lpstr>PowerPoint Presentation</vt:lpstr>
      <vt:lpstr>PowerPoint Presentation</vt:lpstr>
      <vt:lpstr>PowerPoint Presentation</vt:lpstr>
      <vt:lpstr>PowerPoint Presentation</vt:lpstr>
      <vt:lpstr> Decision Tree </vt:lpstr>
      <vt:lpstr>PowerPoint Presentation</vt:lpstr>
      <vt:lpstr>PowerPoint Presentation</vt:lpstr>
      <vt:lpstr>PowerPoint Presentation</vt:lpstr>
      <vt:lpstr>PowerPoint Presentation</vt:lpstr>
      <vt:lpstr>Random Forest  </vt:lpstr>
      <vt:lpstr>RF- Pseudo code:</vt:lpstr>
      <vt:lpstr>PowerPoint Presentation</vt:lpstr>
      <vt:lpstr>SUPPORT VECTOR MACHINE</vt:lpstr>
      <vt:lpstr>PowerPoint Presentation</vt:lpstr>
      <vt:lpstr>K Nearest Neighbor  </vt:lpstr>
      <vt:lpstr>Pseudo code: </vt:lpstr>
      <vt:lpstr>PowerPoint Presentation</vt:lpstr>
      <vt:lpstr>Result Analysis Terms:</vt:lpstr>
      <vt:lpstr>PowerPoint Presentation</vt:lpstr>
      <vt:lpstr>RESULT ANALYSIS :</vt:lpstr>
      <vt:lpstr>Naïve bayes</vt:lpstr>
      <vt:lpstr>Random Forest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2020-12-06T05:32:32Z</dcterms:created>
  <dcterms:modified xsi:type="dcterms:W3CDTF">2020-12-08T06:35:47Z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