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38" r:id="rId6"/>
    <p:sldId id="310" r:id="rId7"/>
    <p:sldId id="311" r:id="rId8"/>
    <p:sldId id="312" r:id="rId9"/>
    <p:sldId id="313" r:id="rId10"/>
    <p:sldId id="314" r:id="rId11"/>
    <p:sldId id="315" r:id="rId12"/>
    <p:sldId id="316" r:id="rId13"/>
    <p:sldId id="317" r:id="rId14"/>
    <p:sldId id="318" r:id="rId15"/>
    <p:sldId id="319" r:id="rId16"/>
    <p:sldId id="320" r:id="rId17"/>
    <p:sldId id="328" r:id="rId18"/>
    <p:sldId id="331" r:id="rId19"/>
    <p:sldId id="329" r:id="rId20"/>
    <p:sldId id="334" r:id="rId21"/>
    <p:sldId id="335" r:id="rId22"/>
    <p:sldId id="332" r:id="rId23"/>
    <p:sldId id="333" r:id="rId24"/>
    <p:sldId id="337" r:id="rId25"/>
    <p:sldId id="339" r:id="rId26"/>
    <p:sldId id="341" r:id="rId27"/>
    <p:sldId id="342" r:id="rId28"/>
    <p:sldId id="346" r:id="rId29"/>
    <p:sldId id="345" r:id="rId30"/>
    <p:sldId id="344" r:id="rId31"/>
    <p:sldId id="34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19" autoAdjust="0"/>
  </p:normalViewPr>
  <p:slideViewPr>
    <p:cSldViewPr snapToGrid="0">
      <p:cViewPr varScale="1">
        <p:scale>
          <a:sx n="91" d="100"/>
          <a:sy n="91" d="100"/>
        </p:scale>
        <p:origin x="61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14.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16.bin"/><Relationship Id="rId4" Type="http://schemas.openxmlformats.org/officeDocument/2006/relationships/image" Target="../media/image37.wmf"/></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18.bin"/><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hyperlink" Target="https://towardsdatascience.com/optimization-techniques-simulated-annealing-d6a4785a1de7"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slideLayout" Target="../slideLayouts/slideLayout2.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8.png"/><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36367" y="406457"/>
            <a:ext cx="7524915" cy="3353806"/>
          </a:xfrm>
        </p:spPr>
        <p:txBody>
          <a:bodyPr>
            <a:normAutofit/>
          </a:bodyPr>
          <a:lstStyle/>
          <a:p>
            <a:r>
              <a:rPr lang="en-US" sz="2800" dirty="0"/>
              <a:t>MRF for Image segmentation &amp; Denoising </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85127" y="4498925"/>
            <a:ext cx="6269347" cy="1021498"/>
          </a:xfrm>
        </p:spPr>
        <p:txBody>
          <a:bodyPr>
            <a:normAutofit/>
          </a:bodyPr>
          <a:lstStyle/>
          <a:p>
            <a:r>
              <a:rPr lang="en-US" sz="1800" dirty="0">
                <a:solidFill>
                  <a:schemeClr val="tx1">
                    <a:lumMod val="85000"/>
                    <a:lumOff val="15000"/>
                  </a:schemeClr>
                </a:solidFill>
              </a:rPr>
              <a:t>Mathematics for intelligent systems </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8" name="TextBox 7">
            <a:extLst>
              <a:ext uri="{FF2B5EF4-FFF2-40B4-BE49-F238E27FC236}">
                <a16:creationId xmlns:a16="http://schemas.microsoft.com/office/drawing/2014/main" id="{9823BE77-858E-42F1-99D1-B99C6A8AD99C}"/>
              </a:ext>
            </a:extLst>
          </p:cNvPr>
          <p:cNvSpPr txBox="1"/>
          <p:nvPr/>
        </p:nvSpPr>
        <p:spPr>
          <a:xfrm>
            <a:off x="429936" y="5129386"/>
            <a:ext cx="6094602" cy="1354217"/>
          </a:xfrm>
          <a:prstGeom prst="rect">
            <a:avLst/>
          </a:prstGeom>
          <a:noFill/>
        </p:spPr>
        <p:txBody>
          <a:bodyPr wrap="square">
            <a:spAutoFit/>
          </a:bodyPr>
          <a:lstStyle/>
          <a:p>
            <a:pPr marL="0" lvl="0" indent="0" algn="l" rtl="0">
              <a:spcBef>
                <a:spcPts val="0"/>
              </a:spcBef>
              <a:spcAft>
                <a:spcPts val="0"/>
              </a:spcAft>
              <a:buNone/>
            </a:pPr>
            <a:r>
              <a:rPr lang="en" b="1" dirty="0">
                <a:latin typeface="Share Tech" panose="020B0604020202020204" charset="0"/>
              </a:rPr>
              <a:t>TEAM 13</a:t>
            </a:r>
          </a:p>
          <a:p>
            <a:pPr marL="0" lvl="0" indent="0" algn="l" rtl="0">
              <a:spcBef>
                <a:spcPts val="0"/>
              </a:spcBef>
              <a:spcAft>
                <a:spcPts val="0"/>
              </a:spcAft>
              <a:buNone/>
            </a:pPr>
            <a:r>
              <a:rPr lang="en-IN" sz="1600" dirty="0">
                <a:solidFill>
                  <a:schemeClr val="tx2"/>
                </a:solidFill>
                <a:latin typeface="Share Tech" panose="020B0604020202020204" charset="0"/>
              </a:rPr>
              <a:t>CB.EN.U4AIE19016 – ASSWIN C R</a:t>
            </a:r>
          </a:p>
          <a:p>
            <a:pPr marL="0" lvl="0" indent="0" algn="l" rtl="0">
              <a:spcBef>
                <a:spcPts val="0"/>
              </a:spcBef>
              <a:spcAft>
                <a:spcPts val="0"/>
              </a:spcAft>
              <a:buNone/>
            </a:pPr>
            <a:r>
              <a:rPr lang="en-IN" sz="1600" dirty="0">
                <a:solidFill>
                  <a:schemeClr val="tx2"/>
                </a:solidFill>
                <a:latin typeface="Share Tech" panose="020B0604020202020204" charset="0"/>
              </a:rPr>
              <a:t>CB.EN.U4AIE19024 – DHARSHAN KUMAR K S</a:t>
            </a:r>
          </a:p>
          <a:p>
            <a:pPr marL="0" indent="0" algn="l"/>
            <a:r>
              <a:rPr lang="en-IN" sz="1600" dirty="0">
                <a:solidFill>
                  <a:schemeClr val="tx2"/>
                </a:solidFill>
                <a:latin typeface="Share Tech" panose="020B0604020202020204" charset="0"/>
              </a:rPr>
              <a:t>CB.EN.U4AIE19028 – AVINASH DORA</a:t>
            </a:r>
          </a:p>
          <a:p>
            <a:pPr marL="0" lvl="0" indent="0" algn="l" rtl="0">
              <a:spcBef>
                <a:spcPts val="0"/>
              </a:spcBef>
              <a:spcAft>
                <a:spcPts val="0"/>
              </a:spcAft>
              <a:buNone/>
            </a:pPr>
            <a:r>
              <a:rPr lang="en-IN" sz="1600" dirty="0">
                <a:solidFill>
                  <a:schemeClr val="tx2"/>
                </a:solidFill>
                <a:latin typeface="Share Tech" panose="020B0604020202020204" charset="0"/>
              </a:rPr>
              <a:t>CB.EN.U4AIE19060 – SIVA PRAKASH R</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2846-1815-4927-84EA-3CEAFD4E14C8}"/>
              </a:ext>
            </a:extLst>
          </p:cNvPr>
          <p:cNvSpPr>
            <a:spLocks noGrp="1"/>
          </p:cNvSpPr>
          <p:nvPr>
            <p:ph type="title"/>
          </p:nvPr>
        </p:nvSpPr>
        <p:spPr/>
        <p:txBody>
          <a:bodyPr/>
          <a:lstStyle/>
          <a:p>
            <a:r>
              <a:rPr lang="en-IN" dirty="0"/>
              <a:t>Property 2 : Conditioning</a:t>
            </a:r>
          </a:p>
        </p:txBody>
      </p:sp>
      <p:sp>
        <p:nvSpPr>
          <p:cNvPr id="3" name="Content Placeholder 2">
            <a:extLst>
              <a:ext uri="{FF2B5EF4-FFF2-40B4-BE49-F238E27FC236}">
                <a16:creationId xmlns:a16="http://schemas.microsoft.com/office/drawing/2014/main" id="{1799F864-2BD7-4232-82E9-1D378CDFD820}"/>
              </a:ext>
            </a:extLst>
          </p:cNvPr>
          <p:cNvSpPr>
            <a:spLocks noGrp="1"/>
          </p:cNvSpPr>
          <p:nvPr>
            <p:ph idx="1"/>
          </p:nvPr>
        </p:nvSpPr>
        <p:spPr>
          <a:xfrm>
            <a:off x="1030778" y="2052009"/>
            <a:ext cx="10058400" cy="3760891"/>
          </a:xfrm>
        </p:spPr>
        <p:txBody>
          <a:bodyPr>
            <a:normAutofit lnSpcReduction="10000"/>
          </a:bodyPr>
          <a:lstStyle/>
          <a:p>
            <a:r>
              <a:rPr lang="en-IN" dirty="0"/>
              <a:t>- Conditioning on c makes a and b independent</a:t>
            </a:r>
          </a:p>
          <a:p>
            <a:endParaRPr lang="en-IN" dirty="0"/>
          </a:p>
          <a:p>
            <a:endParaRPr lang="en-IN" dirty="0"/>
          </a:p>
          <a:p>
            <a:endParaRPr lang="en-IN" dirty="0"/>
          </a:p>
          <a:p>
            <a:endParaRPr lang="en-IN" dirty="0"/>
          </a:p>
          <a:p>
            <a:endParaRPr lang="en-IN" dirty="0"/>
          </a:p>
          <a:p>
            <a:endParaRPr lang="en-IN" dirty="0"/>
          </a:p>
          <a:p>
            <a:r>
              <a:rPr lang="en-IN" dirty="0"/>
              <a:t>- above expression can be proved by following the same approach as Property 1.</a:t>
            </a:r>
          </a:p>
        </p:txBody>
      </p:sp>
      <p:pic>
        <p:nvPicPr>
          <p:cNvPr id="5" name="Picture 4">
            <a:extLst>
              <a:ext uri="{FF2B5EF4-FFF2-40B4-BE49-F238E27FC236}">
                <a16:creationId xmlns:a16="http://schemas.microsoft.com/office/drawing/2014/main" id="{01E1ED8C-428C-43CA-8288-1805DEF064DD}"/>
              </a:ext>
            </a:extLst>
          </p:cNvPr>
          <p:cNvPicPr>
            <a:picLocks noChangeAspect="1"/>
          </p:cNvPicPr>
          <p:nvPr/>
        </p:nvPicPr>
        <p:blipFill>
          <a:blip r:embed="rId2"/>
          <a:stretch>
            <a:fillRect/>
          </a:stretch>
        </p:blipFill>
        <p:spPr>
          <a:xfrm>
            <a:off x="2126987" y="2757394"/>
            <a:ext cx="5410955" cy="1343212"/>
          </a:xfrm>
          <a:prstGeom prst="rect">
            <a:avLst/>
          </a:prstGeom>
        </p:spPr>
      </p:pic>
      <p:pic>
        <p:nvPicPr>
          <p:cNvPr id="7" name="Picture 6">
            <a:extLst>
              <a:ext uri="{FF2B5EF4-FFF2-40B4-BE49-F238E27FC236}">
                <a16:creationId xmlns:a16="http://schemas.microsoft.com/office/drawing/2014/main" id="{21A2F77C-C2D0-47B8-AADF-D3476F8EBA46}"/>
              </a:ext>
            </a:extLst>
          </p:cNvPr>
          <p:cNvPicPr>
            <a:picLocks noChangeAspect="1"/>
          </p:cNvPicPr>
          <p:nvPr/>
        </p:nvPicPr>
        <p:blipFill>
          <a:blip r:embed="rId3"/>
          <a:stretch>
            <a:fillRect/>
          </a:stretch>
        </p:blipFill>
        <p:spPr>
          <a:xfrm>
            <a:off x="5829262" y="3855997"/>
            <a:ext cx="1010339" cy="244609"/>
          </a:xfrm>
          <a:prstGeom prst="rect">
            <a:avLst/>
          </a:prstGeom>
        </p:spPr>
      </p:pic>
      <p:pic>
        <p:nvPicPr>
          <p:cNvPr id="10" name="Picture 9">
            <a:extLst>
              <a:ext uri="{FF2B5EF4-FFF2-40B4-BE49-F238E27FC236}">
                <a16:creationId xmlns:a16="http://schemas.microsoft.com/office/drawing/2014/main" id="{52398D46-E9C7-4B5B-8E40-DA402468D5A1}"/>
              </a:ext>
            </a:extLst>
          </p:cNvPr>
          <p:cNvPicPr>
            <a:picLocks noChangeAspect="1"/>
          </p:cNvPicPr>
          <p:nvPr/>
        </p:nvPicPr>
        <p:blipFill>
          <a:blip r:embed="rId4"/>
          <a:stretch>
            <a:fillRect/>
          </a:stretch>
        </p:blipFill>
        <p:spPr>
          <a:xfrm>
            <a:off x="3399981" y="4832123"/>
            <a:ext cx="2934451" cy="370780"/>
          </a:xfrm>
          <a:prstGeom prst="rect">
            <a:avLst/>
          </a:prstGeom>
        </p:spPr>
      </p:pic>
    </p:spTree>
    <p:extLst>
      <p:ext uri="{BB962C8B-B14F-4D97-AF65-F5344CB8AC3E}">
        <p14:creationId xmlns:p14="http://schemas.microsoft.com/office/powerpoint/2010/main" val="178154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8577-E57A-4CFF-8A30-330315E1854D}"/>
              </a:ext>
            </a:extLst>
          </p:cNvPr>
          <p:cNvSpPr>
            <a:spLocks noGrp="1"/>
          </p:cNvSpPr>
          <p:nvPr>
            <p:ph type="title"/>
          </p:nvPr>
        </p:nvSpPr>
        <p:spPr/>
        <p:txBody>
          <a:bodyPr/>
          <a:lstStyle/>
          <a:p>
            <a:r>
              <a:rPr lang="en-IN" dirty="0"/>
              <a:t>Global Markov Property</a:t>
            </a:r>
          </a:p>
        </p:txBody>
      </p:sp>
      <p:sp>
        <p:nvSpPr>
          <p:cNvPr id="3" name="Content Placeholder 2">
            <a:extLst>
              <a:ext uri="{FF2B5EF4-FFF2-40B4-BE49-F238E27FC236}">
                <a16:creationId xmlns:a16="http://schemas.microsoft.com/office/drawing/2014/main" id="{571E93AE-B8DD-43E4-92A8-51926810F8CB}"/>
              </a:ext>
            </a:extLst>
          </p:cNvPr>
          <p:cNvSpPr>
            <a:spLocks noGrp="1"/>
          </p:cNvSpPr>
          <p:nvPr>
            <p:ph idx="1"/>
          </p:nvPr>
        </p:nvSpPr>
        <p:spPr/>
        <p:txBody>
          <a:bodyPr>
            <a:normAutofit fontScale="92500"/>
          </a:bodyPr>
          <a:lstStyle/>
          <a:p>
            <a:pPr marL="0" indent="0">
              <a:buNone/>
            </a:pPr>
            <a:endParaRPr lang="en-IN" dirty="0"/>
          </a:p>
          <a:p>
            <a:pPr>
              <a:lnSpc>
                <a:spcPct val="107000"/>
              </a:lnSpc>
              <a:spcAft>
                <a:spcPts val="800"/>
              </a:spcAft>
            </a:pP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Separation: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 subset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separates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from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if every path from a member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to any member of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passes through S.</a:t>
            </a:r>
          </a:p>
          <a:p>
            <a:pPr>
              <a:lnSpc>
                <a:spcPct val="107000"/>
              </a:lnSpc>
              <a:spcAft>
                <a:spcPts val="800"/>
              </a:spcAft>
              <a:buFont typeface="Arial" panose="020B0604020202020204" pitchFamily="34" charset="0"/>
              <a:buChar char="•"/>
            </a:pPr>
            <a:r>
              <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rPr>
              <a:t>Global Markov Property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For disjoint sets of variables (A,B,S) where S separates A from B, we have  A    B|S </a:t>
            </a:r>
            <a:endParaRPr lang="en-IN" dirty="0"/>
          </a:p>
          <a:p>
            <a:pPr>
              <a:buFont typeface="Arial" panose="020B0604020202020204" pitchFamily="34" charset="0"/>
              <a:buChar char="•"/>
            </a:pPr>
            <a:r>
              <a:rPr lang="en-IN" dirty="0"/>
              <a:t>which means, if we conditioning x4, then x2 becomes conditionally independent of x5 or x1|| x5 or x3|| x5  etc..   </a:t>
            </a:r>
          </a:p>
          <a:p>
            <a:pPr>
              <a:buFont typeface="Arial" panose="020B0604020202020204" pitchFamily="34" charset="0"/>
              <a:buChar char="•"/>
            </a:pPr>
            <a:r>
              <a:rPr lang="en-IN" dirty="0"/>
              <a:t>Collection of random variable, x1,x2,x3 || x5,x6,x7</a:t>
            </a:r>
          </a:p>
        </p:txBody>
      </p:sp>
      <p:pic>
        <p:nvPicPr>
          <p:cNvPr id="7" name="Picture 6">
            <a:extLst>
              <a:ext uri="{FF2B5EF4-FFF2-40B4-BE49-F238E27FC236}">
                <a16:creationId xmlns:a16="http://schemas.microsoft.com/office/drawing/2014/main" id="{9352BC2C-C0E4-42DC-ADA1-9285FBAAB6A1}"/>
              </a:ext>
            </a:extLst>
          </p:cNvPr>
          <p:cNvPicPr>
            <a:picLocks noChangeAspect="1"/>
          </p:cNvPicPr>
          <p:nvPr/>
        </p:nvPicPr>
        <p:blipFill>
          <a:blip r:embed="rId3"/>
          <a:stretch>
            <a:fillRect/>
          </a:stretch>
        </p:blipFill>
        <p:spPr>
          <a:xfrm>
            <a:off x="8544561" y="102959"/>
            <a:ext cx="3232016" cy="1878609"/>
          </a:xfrm>
          <a:prstGeom prst="rect">
            <a:avLst/>
          </a:prstGeom>
        </p:spPr>
      </p:pic>
      <p:sp>
        <p:nvSpPr>
          <p:cNvPr id="14" name="Oval 13">
            <a:extLst>
              <a:ext uri="{FF2B5EF4-FFF2-40B4-BE49-F238E27FC236}">
                <a16:creationId xmlns:a16="http://schemas.microsoft.com/office/drawing/2014/main" id="{22ABAAE4-F959-44A7-90DC-ED24E29C6CE6}"/>
              </a:ext>
            </a:extLst>
          </p:cNvPr>
          <p:cNvSpPr/>
          <p:nvPr/>
        </p:nvSpPr>
        <p:spPr>
          <a:xfrm>
            <a:off x="8252460" y="65551"/>
            <a:ext cx="1653540" cy="2042650"/>
          </a:xfrm>
          <a:prstGeom prst="ellipse">
            <a:avLst/>
          </a:prstGeom>
          <a:noFill/>
          <a:ln w="3810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76200">
                <a:solidFill>
                  <a:schemeClr val="tx1"/>
                </a:solidFill>
              </a:ln>
            </a:endParaRPr>
          </a:p>
        </p:txBody>
      </p:sp>
      <p:sp>
        <p:nvSpPr>
          <p:cNvPr id="16" name="Oval 15">
            <a:extLst>
              <a:ext uri="{FF2B5EF4-FFF2-40B4-BE49-F238E27FC236}">
                <a16:creationId xmlns:a16="http://schemas.microsoft.com/office/drawing/2014/main" id="{8436CC74-1A52-41D1-94DE-730D3783046D}"/>
              </a:ext>
            </a:extLst>
          </p:cNvPr>
          <p:cNvSpPr/>
          <p:nvPr/>
        </p:nvSpPr>
        <p:spPr>
          <a:xfrm>
            <a:off x="10198101" y="20938"/>
            <a:ext cx="1653540" cy="2042650"/>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F5FB4E3F-0696-481D-9675-C8104988438B}"/>
              </a:ext>
            </a:extLst>
          </p:cNvPr>
          <p:cNvSpPr txBox="1"/>
          <p:nvPr/>
        </p:nvSpPr>
        <p:spPr>
          <a:xfrm>
            <a:off x="8801100" y="2145609"/>
            <a:ext cx="281940"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dirty="0">
                <a:ln w="0"/>
                <a:effectLst>
                  <a:outerShdw blurRad="38100" dist="19050" dir="2700000" algn="tl" rotWithShape="0">
                    <a:schemeClr val="dk1">
                      <a:alpha val="40000"/>
                    </a:schemeClr>
                  </a:outerShdw>
                </a:effectLst>
              </a:rPr>
              <a:t>A</a:t>
            </a:r>
            <a:endParaRPr lang="en-IN" dirty="0"/>
          </a:p>
        </p:txBody>
      </p:sp>
      <p:sp>
        <p:nvSpPr>
          <p:cNvPr id="49" name="TextBox 48">
            <a:extLst>
              <a:ext uri="{FF2B5EF4-FFF2-40B4-BE49-F238E27FC236}">
                <a16:creationId xmlns:a16="http://schemas.microsoft.com/office/drawing/2014/main" id="{210BB437-A4DD-4FE3-AE02-99F7C3C48FF9}"/>
              </a:ext>
            </a:extLst>
          </p:cNvPr>
          <p:cNvSpPr txBox="1"/>
          <p:nvPr/>
        </p:nvSpPr>
        <p:spPr>
          <a:xfrm>
            <a:off x="11330940" y="2122424"/>
            <a:ext cx="32766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dirty="0">
                <a:ln w="0"/>
                <a:effectLst>
                  <a:outerShdw blurRad="38100" dist="19050" dir="2700000" algn="tl" rotWithShape="0">
                    <a:schemeClr val="dk1">
                      <a:alpha val="40000"/>
                    </a:schemeClr>
                  </a:outerShdw>
                </a:effectLst>
              </a:rPr>
              <a:t>B</a:t>
            </a:r>
            <a:endParaRPr lang="en-IN" dirty="0"/>
          </a:p>
        </p:txBody>
      </p:sp>
      <p:sp>
        <p:nvSpPr>
          <p:cNvPr id="50" name="TextBox 49">
            <a:extLst>
              <a:ext uri="{FF2B5EF4-FFF2-40B4-BE49-F238E27FC236}">
                <a16:creationId xmlns:a16="http://schemas.microsoft.com/office/drawing/2014/main" id="{8720FC3C-23B4-4DBA-BD82-5A21B7192C39}"/>
              </a:ext>
            </a:extLst>
          </p:cNvPr>
          <p:cNvSpPr txBox="1"/>
          <p:nvPr/>
        </p:nvSpPr>
        <p:spPr>
          <a:xfrm>
            <a:off x="9906568" y="1368028"/>
            <a:ext cx="30988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IN" dirty="0"/>
              <a:t>S</a:t>
            </a:r>
          </a:p>
        </p:txBody>
      </p:sp>
      <p:sp>
        <p:nvSpPr>
          <p:cNvPr id="31" name="Rectangle 22">
            <a:extLst>
              <a:ext uri="{FF2B5EF4-FFF2-40B4-BE49-F238E27FC236}">
                <a16:creationId xmlns:a16="http://schemas.microsoft.com/office/drawing/2014/main" id="{8343649C-9F7F-4B7E-ACBF-78BB6D4292E5}"/>
              </a:ext>
            </a:extLst>
          </p:cNvPr>
          <p:cNvSpPr>
            <a:spLocks noChangeArrowheads="1"/>
          </p:cNvSpPr>
          <p:nvPr/>
        </p:nvSpPr>
        <p:spPr bwMode="auto">
          <a:xfrm>
            <a:off x="7132320" y="3535680"/>
            <a:ext cx="4681715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2" name="Object 31">
            <a:extLst>
              <a:ext uri="{FF2B5EF4-FFF2-40B4-BE49-F238E27FC236}">
                <a16:creationId xmlns:a16="http://schemas.microsoft.com/office/drawing/2014/main" id="{C263AAB3-F8F7-4D84-BC75-44DDADC2AE9D}"/>
              </a:ext>
            </a:extLst>
          </p:cNvPr>
          <p:cNvGraphicFramePr>
            <a:graphicFrameLocks noChangeAspect="1"/>
          </p:cNvGraphicFramePr>
          <p:nvPr>
            <p:extLst>
              <p:ext uri="{D42A27DB-BD31-4B8C-83A1-F6EECF244321}">
                <p14:modId xmlns:p14="http://schemas.microsoft.com/office/powerpoint/2010/main" val="2591517281"/>
              </p:ext>
            </p:extLst>
          </p:nvPr>
        </p:nvGraphicFramePr>
        <p:xfrm>
          <a:off x="7828281" y="4328160"/>
          <a:ext cx="470374" cy="195155"/>
        </p:xfrm>
        <a:graphic>
          <a:graphicData uri="http://schemas.openxmlformats.org/presentationml/2006/ole">
            <mc:AlternateContent xmlns:mc="http://schemas.openxmlformats.org/markup-compatibility/2006">
              <mc:Choice xmlns:v="urn:schemas-microsoft-com:vml" Requires="v">
                <p:oleObj spid="_x0000_s10272" name="Equation" r:id="rId4" imgW="177480" imgH="190440" progId="Equation.DSMT4">
                  <p:embed/>
                </p:oleObj>
              </mc:Choice>
              <mc:Fallback>
                <p:oleObj name="Equation" r:id="rId4" imgW="177480" imgH="190440" progId="Equation.DSMT4">
                  <p:embed/>
                  <p:pic>
                    <p:nvPicPr>
                      <p:cNvPr id="0" name="Object 21"/>
                      <p:cNvPicPr>
                        <a:picLocks noChangeAspect="1" noChangeArrowheads="1"/>
                      </p:cNvPicPr>
                      <p:nvPr/>
                    </p:nvPicPr>
                    <p:blipFill>
                      <a:blip r:embed="rId5"/>
                      <a:srcRect/>
                      <a:stretch>
                        <a:fillRect/>
                      </a:stretch>
                    </p:blipFill>
                    <p:spPr bwMode="auto">
                      <a:xfrm>
                        <a:off x="7828281" y="4328160"/>
                        <a:ext cx="470374" cy="195155"/>
                      </a:xfrm>
                      <a:prstGeom prst="rect">
                        <a:avLst/>
                      </a:prstGeom>
                      <a:noFill/>
                    </p:spPr>
                  </p:pic>
                </p:oleObj>
              </mc:Fallback>
            </mc:AlternateContent>
          </a:graphicData>
        </a:graphic>
      </p:graphicFrame>
    </p:spTree>
    <p:extLst>
      <p:ext uri="{BB962C8B-B14F-4D97-AF65-F5344CB8AC3E}">
        <p14:creationId xmlns:p14="http://schemas.microsoft.com/office/powerpoint/2010/main" val="192184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6F96-3CA4-4C53-9CC3-930B84B3F154}"/>
              </a:ext>
            </a:extLst>
          </p:cNvPr>
          <p:cNvSpPr>
            <a:spLocks noGrp="1"/>
          </p:cNvSpPr>
          <p:nvPr>
            <p:ph type="title"/>
          </p:nvPr>
        </p:nvSpPr>
        <p:spPr/>
        <p:txBody>
          <a:bodyPr/>
          <a:lstStyle/>
          <a:p>
            <a:r>
              <a:rPr lang="en-IN" dirty="0"/>
              <a:t>Local Markov Property.</a:t>
            </a:r>
          </a:p>
        </p:txBody>
      </p:sp>
      <p:sp>
        <p:nvSpPr>
          <p:cNvPr id="3" name="Content Placeholder 2">
            <a:extLst>
              <a:ext uri="{FF2B5EF4-FFF2-40B4-BE49-F238E27FC236}">
                <a16:creationId xmlns:a16="http://schemas.microsoft.com/office/drawing/2014/main" id="{C49173E4-FFA2-402C-B4F7-37253420B8C2}"/>
              </a:ext>
            </a:extLst>
          </p:cNvPr>
          <p:cNvSpPr>
            <a:spLocks noGrp="1"/>
          </p:cNvSpPr>
          <p:nvPr>
            <p:ph idx="1"/>
          </p:nvPr>
        </p:nvSpPr>
        <p:spPr/>
        <p:txBody>
          <a:bodyPr/>
          <a:lstStyle/>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When Conditioned on its neighbours, x becomes independent of the remaining variables of the graph.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marL="0" indent="0">
              <a:buNone/>
            </a:pPr>
            <a:endParaRPr lang="en-IN" dirty="0"/>
          </a:p>
          <a:p>
            <a:pPr marL="0" indent="0">
              <a:buNone/>
            </a:pPr>
            <a:endParaRPr lang="en-IN" dirty="0"/>
          </a:p>
          <a:p>
            <a:pPr>
              <a:buFont typeface="Arial" panose="020B0604020202020204" pitchFamily="34" charset="0"/>
              <a:buChar char="•"/>
            </a:pPr>
            <a:r>
              <a:rPr lang="en-IN" dirty="0"/>
              <a:t>for </a:t>
            </a:r>
            <a:r>
              <a:rPr lang="en-IN" dirty="0" err="1"/>
              <a:t>eg</a:t>
            </a:r>
            <a:r>
              <a:rPr lang="en-IN" dirty="0"/>
              <a:t> x1 conditioned on other random variables x2,x3,x4,x5,x6,x7 is equal to x1 conditioned on x2 and x3, because x2 and x3 shield x1 from remaining variables.( separation property).</a:t>
            </a:r>
          </a:p>
          <a:p>
            <a:pPr>
              <a:buFont typeface="Arial" panose="020B0604020202020204" pitchFamily="34" charset="0"/>
              <a:buChar char="•"/>
            </a:pPr>
            <a:r>
              <a:rPr lang="en-IN" dirty="0"/>
              <a:t>-Set of neighbouring nodes ne(x) is called as </a:t>
            </a:r>
            <a:r>
              <a:rPr lang="en-IN" b="1" u="sng" dirty="0"/>
              <a:t>Markov Blanket</a:t>
            </a:r>
            <a:r>
              <a:rPr lang="en-IN" b="1" dirty="0"/>
              <a:t>.</a:t>
            </a:r>
          </a:p>
        </p:txBody>
      </p:sp>
      <p:pic>
        <p:nvPicPr>
          <p:cNvPr id="5" name="Picture 4">
            <a:extLst>
              <a:ext uri="{FF2B5EF4-FFF2-40B4-BE49-F238E27FC236}">
                <a16:creationId xmlns:a16="http://schemas.microsoft.com/office/drawing/2014/main" id="{BA247405-4A1D-4065-BCE2-8CEF31FDCF32}"/>
              </a:ext>
            </a:extLst>
          </p:cNvPr>
          <p:cNvPicPr>
            <a:picLocks noChangeAspect="1"/>
          </p:cNvPicPr>
          <p:nvPr/>
        </p:nvPicPr>
        <p:blipFill>
          <a:blip r:embed="rId3"/>
          <a:stretch>
            <a:fillRect/>
          </a:stretch>
        </p:blipFill>
        <p:spPr>
          <a:xfrm>
            <a:off x="9269360" y="149848"/>
            <a:ext cx="2679789" cy="1666811"/>
          </a:xfrm>
          <a:prstGeom prst="rect">
            <a:avLst/>
          </a:prstGeom>
        </p:spPr>
      </p:pic>
      <p:sp>
        <p:nvSpPr>
          <p:cNvPr id="4" name="Rectangle 2">
            <a:extLst>
              <a:ext uri="{FF2B5EF4-FFF2-40B4-BE49-F238E27FC236}">
                <a16:creationId xmlns:a16="http://schemas.microsoft.com/office/drawing/2014/main" id="{2ACD16F5-80C8-45AD-BD6F-B31CE061B9EA}"/>
              </a:ext>
            </a:extLst>
          </p:cNvPr>
          <p:cNvSpPr>
            <a:spLocks noChangeArrowheads="1"/>
          </p:cNvSpPr>
          <p:nvPr/>
        </p:nvSpPr>
        <p:spPr bwMode="auto">
          <a:xfrm>
            <a:off x="2773679" y="2945752"/>
            <a:ext cx="147641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B18CB549-5974-419A-85FB-05C6835AAC3F}"/>
              </a:ext>
            </a:extLst>
          </p:cNvPr>
          <p:cNvGraphicFramePr>
            <a:graphicFrameLocks noChangeAspect="1"/>
          </p:cNvGraphicFramePr>
          <p:nvPr>
            <p:extLst>
              <p:ext uri="{D42A27DB-BD31-4B8C-83A1-F6EECF244321}">
                <p14:modId xmlns:p14="http://schemas.microsoft.com/office/powerpoint/2010/main" val="1956405534"/>
              </p:ext>
            </p:extLst>
          </p:nvPr>
        </p:nvGraphicFramePr>
        <p:xfrm>
          <a:off x="3078480" y="2945753"/>
          <a:ext cx="3761908" cy="447027"/>
        </p:xfrm>
        <a:graphic>
          <a:graphicData uri="http://schemas.openxmlformats.org/presentationml/2006/ole">
            <mc:AlternateContent xmlns:mc="http://schemas.openxmlformats.org/markup-compatibility/2006">
              <mc:Choice xmlns:v="urn:schemas-microsoft-com:vml" Requires="v">
                <p:oleObj spid="_x0000_s11275" name="Equation" r:id="rId4" imgW="1739900" imgH="203200" progId="Equation.DSMT4">
                  <p:embed/>
                </p:oleObj>
              </mc:Choice>
              <mc:Fallback>
                <p:oleObj name="Equation" r:id="rId4" imgW="1739900" imgH="203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480" y="2945753"/>
                        <a:ext cx="3761908" cy="447027"/>
                      </a:xfrm>
                      <a:prstGeom prst="rect">
                        <a:avLst/>
                      </a:prstGeom>
                      <a:noFill/>
                    </p:spPr>
                  </p:pic>
                </p:oleObj>
              </mc:Fallback>
            </mc:AlternateContent>
          </a:graphicData>
        </a:graphic>
      </p:graphicFrame>
    </p:spTree>
    <p:extLst>
      <p:ext uri="{BB962C8B-B14F-4D97-AF65-F5344CB8AC3E}">
        <p14:creationId xmlns:p14="http://schemas.microsoft.com/office/powerpoint/2010/main" val="229990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5F4E-ADB6-4126-8F1B-0D9C428A4352}"/>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C26C721-EA0D-4C8A-9940-7F404923DEC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AEF5441-83B5-4FD7-9A19-600928854C20}"/>
              </a:ext>
            </a:extLst>
          </p:cNvPr>
          <p:cNvPicPr>
            <a:picLocks noChangeAspect="1"/>
          </p:cNvPicPr>
          <p:nvPr/>
        </p:nvPicPr>
        <p:blipFill>
          <a:blip r:embed="rId2"/>
          <a:stretch>
            <a:fillRect/>
          </a:stretch>
        </p:blipFill>
        <p:spPr>
          <a:xfrm>
            <a:off x="1361676" y="2108201"/>
            <a:ext cx="6830378" cy="3734321"/>
          </a:xfrm>
          <a:prstGeom prst="rect">
            <a:avLst/>
          </a:prstGeom>
        </p:spPr>
      </p:pic>
    </p:spTree>
    <p:extLst>
      <p:ext uri="{BB962C8B-B14F-4D97-AF65-F5344CB8AC3E}">
        <p14:creationId xmlns:p14="http://schemas.microsoft.com/office/powerpoint/2010/main" val="402341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54480" y="747096"/>
            <a:ext cx="7524915" cy="3686015"/>
          </a:xfrm>
        </p:spPr>
        <p:txBody>
          <a:bodyPr>
            <a:normAutofit/>
          </a:bodyPr>
          <a:lstStyle/>
          <a:p>
            <a:r>
              <a:rPr lang="en-US" sz="3600" dirty="0"/>
              <a:t>MRF for Image Segmentation</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5" name="Subtitle 4">
            <a:extLst>
              <a:ext uri="{FF2B5EF4-FFF2-40B4-BE49-F238E27FC236}">
                <a16:creationId xmlns:a16="http://schemas.microsoft.com/office/drawing/2014/main" id="{EE53F238-BB25-4795-9F0E-E5895401A40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7455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1352-BFE6-48E7-B298-F9EDA32329A0}"/>
              </a:ext>
            </a:extLst>
          </p:cNvPr>
          <p:cNvSpPr>
            <a:spLocks noGrp="1"/>
          </p:cNvSpPr>
          <p:nvPr>
            <p:ph type="title"/>
          </p:nvPr>
        </p:nvSpPr>
        <p:spPr/>
        <p:txBody>
          <a:bodyPr/>
          <a:lstStyle/>
          <a:p>
            <a:r>
              <a:rPr lang="en-IN" dirty="0"/>
              <a:t>Image Segmentation</a:t>
            </a:r>
          </a:p>
        </p:txBody>
      </p:sp>
      <p:sp>
        <p:nvSpPr>
          <p:cNvPr id="3" name="Content Placeholder 2">
            <a:extLst>
              <a:ext uri="{FF2B5EF4-FFF2-40B4-BE49-F238E27FC236}">
                <a16:creationId xmlns:a16="http://schemas.microsoft.com/office/drawing/2014/main" id="{397E0D88-BBE4-494C-9335-5802F4FE40A6}"/>
              </a:ext>
            </a:extLst>
          </p:cNvPr>
          <p:cNvSpPr>
            <a:spLocks noGrp="1"/>
          </p:cNvSpPr>
          <p:nvPr>
            <p:ph idx="1"/>
          </p:nvPr>
        </p:nvSpPr>
        <p:spPr/>
        <p:txBody>
          <a:bodyPr>
            <a:normAutofit/>
          </a:bodyPr>
          <a:lstStyle/>
          <a:p>
            <a:pPr algn="l">
              <a:buFont typeface="Arial" panose="020B0604020202020204" pitchFamily="34" charset="0"/>
              <a:buChar char="•"/>
            </a:pPr>
            <a:r>
              <a:rPr lang="en-US" sz="1800" dirty="0">
                <a:latin typeface="Caladea" panose="02040503050406030204" pitchFamily="18" charset="0"/>
              </a:rPr>
              <a:t>I</a:t>
            </a:r>
            <a:r>
              <a:rPr lang="en-US" sz="1800" b="0" i="0" u="none" strike="noStrike" baseline="0" dirty="0">
                <a:latin typeface="Caladea" panose="02040503050406030204" pitchFamily="18" charset="0"/>
              </a:rPr>
              <a:t>mage segmentation is the process of partitioning a digital image into multiple segments (sets of pixels, also known as super pixels). The goal of segmentations to simplify and/or change the representation of an image into something that is more meaningful and easier to analyze. Typically, image segmentation is used to locate objects and boundaries (lines, curves, etc.) in images.</a:t>
            </a:r>
          </a:p>
          <a:p>
            <a:pPr>
              <a:buFont typeface="Arial" panose="020B0604020202020204" pitchFamily="34" charset="0"/>
              <a:buChar char="•"/>
            </a:pPr>
            <a:r>
              <a:rPr lang="en-US" sz="1800" dirty="0">
                <a:latin typeface="Caladea" panose="02040503050406030204" pitchFamily="18" charset="0"/>
              </a:rPr>
              <a:t>I</a:t>
            </a:r>
            <a:r>
              <a:rPr lang="en-US" sz="1800" b="0" i="0" u="none" strike="noStrike" baseline="0" dirty="0">
                <a:latin typeface="Caladea" panose="02040503050406030204" pitchFamily="18" charset="0"/>
              </a:rPr>
              <a:t>mage segmentation is the process of assigning a label to every pixel in an image such that pixels with the same label share </a:t>
            </a:r>
            <a:r>
              <a:rPr lang="en-IN" sz="1800" b="0" i="0" u="none" strike="noStrike" baseline="0" dirty="0">
                <a:latin typeface="Caladea" panose="02040503050406030204" pitchFamily="18" charset="0"/>
              </a:rPr>
              <a:t>certain characteristics.</a:t>
            </a:r>
          </a:p>
        </p:txBody>
      </p:sp>
      <p:pic>
        <p:nvPicPr>
          <p:cNvPr id="6146" name="Picture 2" descr="Three techniques for Image Segmentation | by Valentina Alto | DataSeries |  Medium">
            <a:extLst>
              <a:ext uri="{FF2B5EF4-FFF2-40B4-BE49-F238E27FC236}">
                <a16:creationId xmlns:a16="http://schemas.microsoft.com/office/drawing/2014/main" id="{0F12DEE6-BA98-4231-8847-2A206B4B0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325" y="4402241"/>
            <a:ext cx="3902110" cy="183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54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0577-F70B-4768-87BD-232B3104B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442766-326A-41D6-AE46-2D14CCDC3414}"/>
              </a:ext>
            </a:extLst>
          </p:cNvPr>
          <p:cNvSpPr>
            <a:spLocks noGrp="1"/>
          </p:cNvSpPr>
          <p:nvPr>
            <p:ph idx="1"/>
          </p:nvPr>
        </p:nvSpPr>
        <p:spPr/>
        <p:txBody>
          <a:bodyPr>
            <a:normAutofit/>
          </a:bodyPr>
          <a:lstStyle/>
          <a:p>
            <a:pPr>
              <a:buFont typeface="Arial" panose="020B0604020202020204" pitchFamily="34" charset="0"/>
              <a:buChar char="•"/>
            </a:pPr>
            <a:r>
              <a:rPr lang="en-IN" dirty="0"/>
              <a:t>Probabilistic graphical models are widely used in various low-level to mid level tasks in image processing and computer vision.</a:t>
            </a:r>
          </a:p>
          <a:p>
            <a:pPr>
              <a:buFont typeface="Arial" panose="020B0604020202020204" pitchFamily="34" charset="0"/>
              <a:buChar char="•"/>
            </a:pPr>
            <a:r>
              <a:rPr lang="en-US" dirty="0"/>
              <a:t>MRF characterize the each pixel and the relationship among neighbors using unary function, and pairwise </a:t>
            </a:r>
            <a:r>
              <a:rPr lang="en-IN" dirty="0"/>
              <a:t>potential functions, respectively.</a:t>
            </a:r>
          </a:p>
          <a:p>
            <a:pPr>
              <a:lnSpc>
                <a:spcPct val="120000"/>
              </a:lnSpc>
              <a:buFont typeface="Arial" panose="020B0604020202020204" pitchFamily="34" charset="0"/>
              <a:buChar char="•"/>
            </a:pPr>
            <a:r>
              <a:rPr lang="en-IN" dirty="0"/>
              <a:t>Therefore, the tasks are </a:t>
            </a:r>
            <a:r>
              <a:rPr lang="en-US" dirty="0"/>
              <a:t>transformed into an optimization problem, where an objective function representing the total energy is to be minimized.</a:t>
            </a:r>
            <a:endParaRPr lang="en-IN" dirty="0"/>
          </a:p>
        </p:txBody>
      </p:sp>
    </p:spTree>
    <p:extLst>
      <p:ext uri="{BB962C8B-B14F-4D97-AF65-F5344CB8AC3E}">
        <p14:creationId xmlns:p14="http://schemas.microsoft.com/office/powerpoint/2010/main" val="104956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29A7-13AB-4B69-B62F-4735FB561359}"/>
              </a:ext>
            </a:extLst>
          </p:cNvPr>
          <p:cNvSpPr>
            <a:spLocks noGrp="1"/>
          </p:cNvSpPr>
          <p:nvPr>
            <p:ph type="title"/>
          </p:nvPr>
        </p:nvSpPr>
        <p:spPr/>
        <p:txBody>
          <a:bodyPr/>
          <a:lstStyle/>
          <a:p>
            <a:r>
              <a:rPr lang="en-IN" dirty="0" err="1"/>
              <a:t>Ising</a:t>
            </a:r>
            <a:r>
              <a:rPr lang="en-IN" dirty="0"/>
              <a:t> Model</a:t>
            </a:r>
          </a:p>
        </p:txBody>
      </p:sp>
      <p:sp>
        <p:nvSpPr>
          <p:cNvPr id="3" name="Content Placeholder 2">
            <a:extLst>
              <a:ext uri="{FF2B5EF4-FFF2-40B4-BE49-F238E27FC236}">
                <a16:creationId xmlns:a16="http://schemas.microsoft.com/office/drawing/2014/main" id="{16746206-1BC9-4381-B542-633B0F072D7E}"/>
              </a:ext>
            </a:extLst>
          </p:cNvPr>
          <p:cNvSpPr>
            <a:spLocks noGrp="1"/>
          </p:cNvSpPr>
          <p:nvPr>
            <p:ph idx="1"/>
          </p:nvPr>
        </p:nvSpPr>
        <p:spPr/>
        <p:txBody>
          <a:bodyPr/>
          <a:lstStyle/>
          <a:p>
            <a:pPr>
              <a:buFont typeface="Arial" panose="020B0604020202020204" pitchFamily="34" charset="0"/>
              <a:buChar char="•"/>
            </a:pPr>
            <a:r>
              <a:rPr lang="en-US" dirty="0"/>
              <a:t>Consider a sequence, 0,1,2,...,n on the line.</a:t>
            </a:r>
          </a:p>
          <a:p>
            <a:pPr>
              <a:buFont typeface="Arial" panose="020B0604020202020204" pitchFamily="34" charset="0"/>
              <a:buChar char="•"/>
            </a:pPr>
            <a:r>
              <a:rPr lang="en-US" dirty="0"/>
              <a:t>At each point, there is a small spin which is either up or down at any given moment ( from the above figure).</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Now, we define a probability measure on the set Ω of all possible configurations ω = (ω0,ω1,...,</a:t>
            </a:r>
            <a:r>
              <a:rPr lang="en-IN" sz="1800" dirty="0" err="1">
                <a:effectLst/>
                <a:latin typeface="Times New Roman" panose="02020603050405020304" pitchFamily="18" charset="0"/>
                <a:ea typeface="Times New Roman" panose="02020603050405020304" pitchFamily="18" charset="0"/>
              </a:rPr>
              <a:t>ωn</a:t>
            </a:r>
            <a:r>
              <a:rPr lang="en-IN" sz="1800" dirty="0">
                <a:effectLst/>
                <a:latin typeface="Times New Roman" panose="02020603050405020304" pitchFamily="18" charset="0"/>
                <a:ea typeface="Times New Roman" panose="02020603050405020304" pitchFamily="18" charset="0"/>
              </a:rPr>
              <a:t>). In this context, each spin is a function given by equation </a:t>
            </a:r>
            <a:endParaRPr lang="en-US"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FBA51098-2B06-455C-9A7D-9E7B29D93A45}"/>
              </a:ext>
            </a:extLst>
          </p:cNvPr>
          <p:cNvPicPr>
            <a:picLocks noChangeAspect="1"/>
          </p:cNvPicPr>
          <p:nvPr/>
        </p:nvPicPr>
        <p:blipFill>
          <a:blip r:embed="rId3"/>
          <a:stretch>
            <a:fillRect/>
          </a:stretch>
        </p:blipFill>
        <p:spPr>
          <a:xfrm>
            <a:off x="9168585" y="286603"/>
            <a:ext cx="2572109" cy="1028844"/>
          </a:xfrm>
          <a:prstGeom prst="rect">
            <a:avLst/>
          </a:prstGeom>
        </p:spPr>
      </p:pic>
      <p:sp>
        <p:nvSpPr>
          <p:cNvPr id="16" name="Rectangle 4">
            <a:extLst>
              <a:ext uri="{FF2B5EF4-FFF2-40B4-BE49-F238E27FC236}">
                <a16:creationId xmlns:a16="http://schemas.microsoft.com/office/drawing/2014/main" id="{84F09C99-B113-4EFE-B375-8D9ABE098F3D}"/>
              </a:ext>
            </a:extLst>
          </p:cNvPr>
          <p:cNvSpPr>
            <a:spLocks noChangeArrowheads="1"/>
          </p:cNvSpPr>
          <p:nvPr/>
        </p:nvSpPr>
        <p:spPr bwMode="auto">
          <a:xfrm>
            <a:off x="2895600" y="3428999"/>
            <a:ext cx="173947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2" name="Rectangle 6">
            <a:extLst>
              <a:ext uri="{FF2B5EF4-FFF2-40B4-BE49-F238E27FC236}">
                <a16:creationId xmlns:a16="http://schemas.microsoft.com/office/drawing/2014/main" id="{DB00898E-92E5-44A7-BF77-9A9B7163F5B7}"/>
              </a:ext>
            </a:extLst>
          </p:cNvPr>
          <p:cNvSpPr>
            <a:spLocks noChangeArrowheads="1"/>
          </p:cNvSpPr>
          <p:nvPr/>
        </p:nvSpPr>
        <p:spPr bwMode="auto">
          <a:xfrm>
            <a:off x="2895599" y="3474717"/>
            <a:ext cx="152217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23" name="Object 22">
            <a:extLst>
              <a:ext uri="{FF2B5EF4-FFF2-40B4-BE49-F238E27FC236}">
                <a16:creationId xmlns:a16="http://schemas.microsoft.com/office/drawing/2014/main" id="{B2FFFB1F-695B-4AED-A0B6-EAE176FD9032}"/>
              </a:ext>
            </a:extLst>
          </p:cNvPr>
          <p:cNvGraphicFramePr>
            <a:graphicFrameLocks noChangeAspect="1"/>
          </p:cNvGraphicFramePr>
          <p:nvPr>
            <p:extLst>
              <p:ext uri="{D42A27DB-BD31-4B8C-83A1-F6EECF244321}">
                <p14:modId xmlns:p14="http://schemas.microsoft.com/office/powerpoint/2010/main" val="88405723"/>
              </p:ext>
            </p:extLst>
          </p:nvPr>
        </p:nvGraphicFramePr>
        <p:xfrm>
          <a:off x="3542581" y="4489703"/>
          <a:ext cx="2928828" cy="777246"/>
        </p:xfrm>
        <a:graphic>
          <a:graphicData uri="http://schemas.openxmlformats.org/presentationml/2006/ole">
            <mc:AlternateContent xmlns:mc="http://schemas.openxmlformats.org/markup-compatibility/2006">
              <mc:Choice xmlns:v="urn:schemas-microsoft-com:vml" Requires="v">
                <p:oleObj spid="_x0000_s1070" name="Equation" r:id="rId4" imgW="1803400" imgH="482600" progId="Equation.DSMT4">
                  <p:embed/>
                </p:oleObj>
              </mc:Choice>
              <mc:Fallback>
                <p:oleObj name="Equation" r:id="rId4" imgW="1803400" imgH="482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2581" y="4489703"/>
                        <a:ext cx="2928828" cy="777246"/>
                      </a:xfrm>
                      <a:prstGeom prst="rect">
                        <a:avLst/>
                      </a:prstGeom>
                      <a:noFill/>
                    </p:spPr>
                  </p:pic>
                </p:oleObj>
              </mc:Fallback>
            </mc:AlternateContent>
          </a:graphicData>
        </a:graphic>
      </p:graphicFrame>
    </p:spTree>
    <p:extLst>
      <p:ext uri="{BB962C8B-B14F-4D97-AF65-F5344CB8AC3E}">
        <p14:creationId xmlns:p14="http://schemas.microsoft.com/office/powerpoint/2010/main" val="156209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BC8E-BC39-4F16-8CE8-3F8B51617330}"/>
              </a:ext>
            </a:extLst>
          </p:cNvPr>
          <p:cNvSpPr>
            <a:spLocks noGrp="1"/>
          </p:cNvSpPr>
          <p:nvPr>
            <p:ph type="title"/>
          </p:nvPr>
        </p:nvSpPr>
        <p:spPr>
          <a:xfrm>
            <a:off x="1066800" y="-99929"/>
            <a:ext cx="10058400" cy="1450757"/>
          </a:xfrm>
        </p:spPr>
        <p:txBody>
          <a:bodyPr/>
          <a:lstStyle/>
          <a:p>
            <a:endParaRPr lang="en-IN" dirty="0"/>
          </a:p>
        </p:txBody>
      </p:sp>
      <p:sp>
        <p:nvSpPr>
          <p:cNvPr id="3" name="Content Placeholder 2">
            <a:extLst>
              <a:ext uri="{FF2B5EF4-FFF2-40B4-BE49-F238E27FC236}">
                <a16:creationId xmlns:a16="http://schemas.microsoft.com/office/drawing/2014/main" id="{C81E364A-AE59-4E45-A18F-3E447DFD4911}"/>
              </a:ext>
            </a:extLst>
          </p:cNvPr>
          <p:cNvSpPr>
            <a:spLocks noGrp="1"/>
          </p:cNvSpPr>
          <p:nvPr>
            <p:ph idx="1"/>
          </p:nvPr>
        </p:nvSpPr>
        <p:spPr/>
        <p:txBody>
          <a:bodyPr>
            <a:normAutofit fontScale="92500" lnSpcReduction="10000"/>
          </a:bodyPr>
          <a:lstStyle/>
          <a:p>
            <a:pPr marL="0" indent="0">
              <a:buNone/>
            </a:pPr>
            <a:endParaRPr lang="en-IN" dirty="0"/>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This above term represents the energy caused by the spin-interactions. </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 the first sum, </a:t>
            </a:r>
            <a:r>
              <a:rPr lang="en-IN" sz="1800" dirty="0" err="1">
                <a:effectLst/>
                <a:latin typeface="Times New Roman" panose="02020603050405020304" pitchFamily="18" charset="0"/>
                <a:ea typeface="Times New Roman" panose="02020603050405020304" pitchFamily="18" charset="0"/>
              </a:rPr>
              <a:t>Ising</a:t>
            </a:r>
            <a:r>
              <a:rPr lang="en-IN" sz="1800" dirty="0">
                <a:effectLst/>
                <a:latin typeface="Times New Roman" panose="02020603050405020304" pitchFamily="18" charset="0"/>
                <a:ea typeface="Times New Roman" panose="02020603050405020304" pitchFamily="18" charset="0"/>
              </a:rPr>
              <a:t> made a simplifying assumption that only interactions of points with one unit apart need to be taken into account. </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constant J is a property of the material. If J &gt; 0, the interactions tend to keep neighbouring spins in the same directions (attractive case). If J &lt; 0, neighbouring spins with opposite orientation are favoured (repulsive case). </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second term represents the influence of an external magnetic field of intensity H and m &gt; 0 is a property of the material. </a:t>
            </a:r>
          </a:p>
          <a:p>
            <a:pPr>
              <a:buFont typeface="Arial" panose="020B0604020202020204" pitchFamily="34" charset="0"/>
              <a:buChar char="•"/>
            </a:pPr>
            <a:r>
              <a:rPr lang="en-IN" sz="1800" dirty="0">
                <a:latin typeface="Times New Roman" panose="02020603050405020304" pitchFamily="18" charset="0"/>
              </a:rPr>
              <a:t>Finally these spins are arranged on a lattice, which are represented by two coordinates and a point having 4 neighbours.</a:t>
            </a:r>
          </a:p>
          <a:p>
            <a:pPr>
              <a:buFont typeface="Arial" panose="020B0604020202020204" pitchFamily="34" charset="0"/>
              <a:buChar char="•"/>
            </a:pPr>
            <a:endParaRPr lang="en-IN" dirty="0"/>
          </a:p>
        </p:txBody>
      </p:sp>
      <p:sp>
        <p:nvSpPr>
          <p:cNvPr id="12" name="Rectangle 2">
            <a:extLst>
              <a:ext uri="{FF2B5EF4-FFF2-40B4-BE49-F238E27FC236}">
                <a16:creationId xmlns:a16="http://schemas.microsoft.com/office/drawing/2014/main" id="{9561E6D4-EC34-4083-8230-83681A0DC3C5}"/>
              </a:ext>
            </a:extLst>
          </p:cNvPr>
          <p:cNvSpPr>
            <a:spLocks noChangeArrowheads="1"/>
          </p:cNvSpPr>
          <p:nvPr/>
        </p:nvSpPr>
        <p:spPr bwMode="auto">
          <a:xfrm>
            <a:off x="1767840" y="2682239"/>
            <a:ext cx="139179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3" name="Object 12">
            <a:extLst>
              <a:ext uri="{FF2B5EF4-FFF2-40B4-BE49-F238E27FC236}">
                <a16:creationId xmlns:a16="http://schemas.microsoft.com/office/drawing/2014/main" id="{2B9A8400-CAE2-408F-97AF-CF1701D02E97}"/>
              </a:ext>
            </a:extLst>
          </p:cNvPr>
          <p:cNvGraphicFramePr>
            <a:graphicFrameLocks noChangeAspect="1"/>
          </p:cNvGraphicFramePr>
          <p:nvPr>
            <p:extLst>
              <p:ext uri="{D42A27DB-BD31-4B8C-83A1-F6EECF244321}">
                <p14:modId xmlns:p14="http://schemas.microsoft.com/office/powerpoint/2010/main" val="4205875040"/>
              </p:ext>
            </p:extLst>
          </p:nvPr>
        </p:nvGraphicFramePr>
        <p:xfrm>
          <a:off x="1210320" y="2010102"/>
          <a:ext cx="4169400" cy="586901"/>
        </p:xfrm>
        <a:graphic>
          <a:graphicData uri="http://schemas.openxmlformats.org/presentationml/2006/ole">
            <mc:AlternateContent xmlns:mc="http://schemas.openxmlformats.org/markup-compatibility/2006">
              <mc:Choice xmlns:v="urn:schemas-microsoft-com:vml" Requires="v">
                <p:oleObj spid="_x0000_s2091" name="Equation" r:id="rId3" imgW="2552400" imgH="355320" progId="Equation.DSMT4">
                  <p:embed/>
                </p:oleObj>
              </mc:Choice>
              <mc:Fallback>
                <p:oleObj name="Equation" r:id="rId3" imgW="2552400" imgH="355320" progId="Equation.DSMT4">
                  <p:embed/>
                  <p:pic>
                    <p:nvPicPr>
                      <p:cNvPr id="0" name="Object 1"/>
                      <p:cNvPicPr>
                        <a:picLocks noChangeAspect="1" noChangeArrowheads="1"/>
                      </p:cNvPicPr>
                      <p:nvPr/>
                    </p:nvPicPr>
                    <p:blipFill>
                      <a:blip r:embed="rId4"/>
                      <a:srcRect/>
                      <a:stretch>
                        <a:fillRect/>
                      </a:stretch>
                    </p:blipFill>
                    <p:spPr bwMode="auto">
                      <a:xfrm>
                        <a:off x="1210320" y="2010102"/>
                        <a:ext cx="4169400" cy="586901"/>
                      </a:xfrm>
                      <a:prstGeom prst="rect">
                        <a:avLst/>
                      </a:prstGeom>
                      <a:noFill/>
                    </p:spPr>
                  </p:pic>
                </p:oleObj>
              </mc:Fallback>
            </mc:AlternateContent>
          </a:graphicData>
        </a:graphic>
      </p:graphicFrame>
    </p:spTree>
    <p:extLst>
      <p:ext uri="{BB962C8B-B14F-4D97-AF65-F5344CB8AC3E}">
        <p14:creationId xmlns:p14="http://schemas.microsoft.com/office/powerpoint/2010/main" val="678803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E439-6C44-4704-BA57-9747DA9C3F3C}"/>
              </a:ext>
            </a:extLst>
          </p:cNvPr>
          <p:cNvSpPr>
            <a:spLocks noGrp="1"/>
          </p:cNvSpPr>
          <p:nvPr>
            <p:ph type="title"/>
          </p:nvPr>
        </p:nvSpPr>
        <p:spPr/>
        <p:txBody>
          <a:bodyPr/>
          <a:lstStyle/>
          <a:p>
            <a:r>
              <a:rPr lang="en-IN" dirty="0"/>
              <a:t>Pair-wise MRF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810B80-A328-40AE-B048-CD2C5D377293}"/>
                  </a:ext>
                </a:extLst>
              </p:cNvPr>
              <p:cNvSpPr>
                <a:spLocks noGrp="1"/>
              </p:cNvSpPr>
              <p:nvPr>
                <p:ph idx="1"/>
              </p:nvPr>
            </p:nvSpPr>
            <p:spPr/>
            <p:txBody>
              <a:bodyPr>
                <a:normAutofit/>
              </a:bodyPr>
              <a:lstStyle/>
              <a:p>
                <a:r>
                  <a:rPr lang="en-IN" sz="2000" b="1" u="sng" dirty="0"/>
                  <a:t>Extract Features from Input Image:</a:t>
                </a:r>
              </a:p>
              <a:p>
                <a:pPr>
                  <a:buFont typeface="Arial" panose="020B0604020202020204" pitchFamily="34" charset="0"/>
                  <a:buChar char="•"/>
                </a:pPr>
                <a:r>
                  <a:rPr lang="en-IN" sz="2000" dirty="0"/>
                  <a:t>Suppose X is the Label of a pixel, In Segmentation X represents Foreground or Background</a:t>
                </a:r>
              </a:p>
              <a:p>
                <a:pPr>
                  <a:buFont typeface="Arial" panose="020B0604020202020204" pitchFamily="34" charset="0"/>
                  <a:buChar char="•"/>
                </a:pPr>
                <a:r>
                  <a:rPr lang="en-IN" sz="2000" dirty="0"/>
                  <a:t>.Y – represents the value of observation.</a:t>
                </a:r>
              </a:p>
              <a:p>
                <a:pPr>
                  <a:buFont typeface="Arial" panose="020B0604020202020204" pitchFamily="34" charset="0"/>
                  <a:buChar char="•"/>
                </a:pPr>
                <a:r>
                  <a:rPr lang="en-IN" sz="2000" dirty="0"/>
                  <a:t>Relationship of X is described by Clique Potential (</a:t>
                </a:r>
                <a14:m>
                  <m:oMath xmlns:m="http://schemas.openxmlformats.org/officeDocument/2006/math">
                    <m:r>
                      <a:rPr lang="en-IN" sz="2000" i="1" smtClean="0">
                        <a:latin typeface="Cambria Math" panose="02040503050406030204" pitchFamily="18" charset="0"/>
                      </a:rPr>
                      <m:t>𝛹</m:t>
                    </m:r>
                  </m:oMath>
                </a14:m>
                <a:r>
                  <a:rPr lang="en-IN" sz="2000" dirty="0"/>
                  <a:t>)</a:t>
                </a:r>
              </a:p>
              <a:p>
                <a:pPr>
                  <a:buFont typeface="Arial" panose="020B0604020202020204" pitchFamily="34" charset="0"/>
                  <a:buChar char="•"/>
                </a:pPr>
                <a:r>
                  <a:rPr lang="en-IN" sz="2000" dirty="0"/>
                  <a:t>Relationship of Y and X is described the Unary Potential Function (</a:t>
                </a:r>
                <a14:m>
                  <m:oMath xmlns:m="http://schemas.openxmlformats.org/officeDocument/2006/math">
                    <m:r>
                      <a:rPr lang="en-IN" sz="2000" i="1" smtClean="0">
                        <a:latin typeface="Cambria Math" panose="02040503050406030204" pitchFamily="18" charset="0"/>
                      </a:rPr>
                      <m:t>𝛷</m:t>
                    </m:r>
                  </m:oMath>
                </a14:m>
                <a:r>
                  <a:rPr lang="en-IN" sz="2000" dirty="0"/>
                  <a:t>).</a:t>
                </a:r>
              </a:p>
              <a:p>
                <a:pPr>
                  <a:buFont typeface="Arial" panose="020B0604020202020204" pitchFamily="34" charset="0"/>
                  <a:buChar char="•"/>
                </a:pPr>
                <a:endParaRPr lang="en-IN" sz="2000" dirty="0"/>
              </a:p>
              <a:p>
                <a:endParaRPr lang="en-IN" sz="2000" dirty="0"/>
              </a:p>
            </p:txBody>
          </p:sp>
        </mc:Choice>
        <mc:Fallback>
          <p:sp>
            <p:nvSpPr>
              <p:cNvPr id="3" name="Content Placeholder 2">
                <a:extLst>
                  <a:ext uri="{FF2B5EF4-FFF2-40B4-BE49-F238E27FC236}">
                    <a16:creationId xmlns:a16="http://schemas.microsoft.com/office/drawing/2014/main" id="{E1810B80-A328-40AE-B048-CD2C5D377293}"/>
                  </a:ext>
                </a:extLst>
              </p:cNvPr>
              <p:cNvSpPr>
                <a:spLocks noGrp="1" noRot="1" noChangeAspect="1" noMove="1" noResize="1" noEditPoints="1" noAdjustHandles="1" noChangeArrowheads="1" noChangeShapeType="1" noTextEdit="1"/>
              </p:cNvSpPr>
              <p:nvPr>
                <p:ph idx="1"/>
              </p:nvPr>
            </p:nvSpPr>
            <p:spPr>
              <a:blipFill>
                <a:blip r:embed="rId2"/>
                <a:stretch>
                  <a:fillRect l="-1455" t="-81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771B6ED1-FC8F-444E-926E-C90D12D23370}"/>
              </a:ext>
            </a:extLst>
          </p:cNvPr>
          <p:cNvPicPr>
            <a:picLocks noChangeAspect="1"/>
          </p:cNvPicPr>
          <p:nvPr/>
        </p:nvPicPr>
        <p:blipFill>
          <a:blip r:embed="rId3"/>
          <a:stretch>
            <a:fillRect/>
          </a:stretch>
        </p:blipFill>
        <p:spPr>
          <a:xfrm>
            <a:off x="10456456" y="286603"/>
            <a:ext cx="1276528" cy="1276528"/>
          </a:xfrm>
          <a:prstGeom prst="rect">
            <a:avLst/>
          </a:prstGeom>
        </p:spPr>
      </p:pic>
      <p:pic>
        <p:nvPicPr>
          <p:cNvPr id="7" name="Picture 6">
            <a:extLst>
              <a:ext uri="{FF2B5EF4-FFF2-40B4-BE49-F238E27FC236}">
                <a16:creationId xmlns:a16="http://schemas.microsoft.com/office/drawing/2014/main" id="{E24A7AC7-92F6-4225-A627-EA7727CEDDF2}"/>
              </a:ext>
            </a:extLst>
          </p:cNvPr>
          <p:cNvPicPr>
            <a:picLocks noChangeAspect="1"/>
          </p:cNvPicPr>
          <p:nvPr/>
        </p:nvPicPr>
        <p:blipFill>
          <a:blip r:embed="rId4"/>
          <a:stretch>
            <a:fillRect/>
          </a:stretch>
        </p:blipFill>
        <p:spPr>
          <a:xfrm>
            <a:off x="7334082" y="0"/>
            <a:ext cx="2400635" cy="2114845"/>
          </a:xfrm>
          <a:prstGeom prst="rect">
            <a:avLst/>
          </a:prstGeom>
        </p:spPr>
      </p:pic>
    </p:spTree>
    <p:extLst>
      <p:ext uri="{BB962C8B-B14F-4D97-AF65-F5344CB8AC3E}">
        <p14:creationId xmlns:p14="http://schemas.microsoft.com/office/powerpoint/2010/main" val="171700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54480" y="747096"/>
            <a:ext cx="7524915" cy="3686015"/>
          </a:xfrm>
        </p:spPr>
        <p:txBody>
          <a:bodyPr>
            <a:normAutofit/>
          </a:bodyPr>
          <a:lstStyle/>
          <a:p>
            <a:r>
              <a:rPr lang="en-US" sz="3600" dirty="0"/>
              <a:t>Introduction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1800" dirty="0">
                <a:solidFill>
                  <a:schemeClr val="tx1">
                    <a:lumMod val="85000"/>
                    <a:lumOff val="15000"/>
                  </a:schemeClr>
                </a:solidFill>
              </a:rPr>
              <a:t>Markov Random Fields</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202129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6AC3-FC1B-4890-8906-C7EB22D53C25}"/>
              </a:ext>
            </a:extLst>
          </p:cNvPr>
          <p:cNvSpPr>
            <a:spLocks noGrp="1"/>
          </p:cNvSpPr>
          <p:nvPr>
            <p:ph type="title"/>
          </p:nvPr>
        </p:nvSpPr>
        <p:spPr/>
        <p:txBody>
          <a:bodyPr/>
          <a:lstStyle/>
          <a:p>
            <a:r>
              <a:rPr lang="en-IN" dirty="0"/>
              <a:t>Pair-wise MRF</a:t>
            </a:r>
          </a:p>
        </p:txBody>
      </p:sp>
      <p:sp>
        <p:nvSpPr>
          <p:cNvPr id="3" name="Content Placeholder 2">
            <a:extLst>
              <a:ext uri="{FF2B5EF4-FFF2-40B4-BE49-F238E27FC236}">
                <a16:creationId xmlns:a16="http://schemas.microsoft.com/office/drawing/2014/main" id="{17CBE821-CCC0-4E2D-BF48-7176BA1AF635}"/>
              </a:ext>
            </a:extLst>
          </p:cNvPr>
          <p:cNvSpPr>
            <a:spLocks noGrp="1"/>
          </p:cNvSpPr>
          <p:nvPr>
            <p:ph idx="1"/>
          </p:nvPr>
        </p:nvSpPr>
        <p:spPr/>
        <p:txBody>
          <a:bodyPr>
            <a:normAutofit/>
          </a:bodyPr>
          <a:lstStyle/>
          <a:p>
            <a:r>
              <a:rPr lang="en-US" sz="1800" b="0" i="0" u="none" strike="noStrike" baseline="0" dirty="0">
                <a:latin typeface="Caladea" panose="02040503050406030204" pitchFamily="18" charset="0"/>
              </a:rPr>
              <a:t>Pairwise MRF only considers pairwise neighborhood, which means the local interactions of the nodes in MRF is defined by pairwise potential Ψ(</a:t>
            </a:r>
            <a:r>
              <a:rPr lang="en-US" sz="1800" b="0" i="1" u="none" strike="noStrike" baseline="0" dirty="0">
                <a:latin typeface="Caladea" panose="02040503050406030204" pitchFamily="18" charset="0"/>
              </a:rPr>
              <a:t>xi, </a:t>
            </a:r>
            <a:r>
              <a:rPr lang="en-US" sz="1800" b="0" i="1" u="none" strike="noStrike" baseline="0" dirty="0" err="1">
                <a:latin typeface="Caladea" panose="02040503050406030204" pitchFamily="18" charset="0"/>
              </a:rPr>
              <a:t>xj</a:t>
            </a:r>
            <a:r>
              <a:rPr lang="en-US" sz="1800" b="0" i="0" u="none" strike="noStrike" baseline="0" dirty="0">
                <a:latin typeface="Caladea" panose="02040503050406030204" pitchFamily="18" charset="0"/>
              </a:rPr>
              <a:t>), where </a:t>
            </a:r>
            <a:r>
              <a:rPr lang="en-US" sz="1800" b="0" i="1" u="none" strike="noStrike" baseline="0" dirty="0">
                <a:latin typeface="Caladea" panose="02040503050406030204" pitchFamily="18" charset="0"/>
              </a:rPr>
              <a:t>xi </a:t>
            </a:r>
            <a:r>
              <a:rPr lang="en-US" sz="1800" b="0" i="0" u="none" strike="noStrike" baseline="0" dirty="0">
                <a:latin typeface="Caladea" panose="02040503050406030204" pitchFamily="18" charset="0"/>
              </a:rPr>
              <a:t>and </a:t>
            </a:r>
            <a:r>
              <a:rPr lang="en-US" sz="1800" b="0" i="1" u="none" strike="noStrike" baseline="0" dirty="0" err="1">
                <a:latin typeface="Caladea" panose="02040503050406030204" pitchFamily="18" charset="0"/>
              </a:rPr>
              <a:t>xj</a:t>
            </a:r>
            <a:r>
              <a:rPr lang="en-US" sz="1800" b="0" i="1" u="none" strike="noStrike" baseline="0" dirty="0">
                <a:latin typeface="Caladea" panose="02040503050406030204" pitchFamily="18" charset="0"/>
              </a:rPr>
              <a:t> </a:t>
            </a:r>
            <a:r>
              <a:rPr lang="en-US" sz="1800" b="0" i="0" u="none" strike="noStrike" baseline="0" dirty="0">
                <a:latin typeface="Caladea" panose="02040503050406030204" pitchFamily="18" charset="0"/>
              </a:rPr>
              <a:t>are </a:t>
            </a:r>
            <a:r>
              <a:rPr lang="en-IN" sz="1800" b="0" i="0" u="none" strike="noStrike" baseline="0" dirty="0" err="1">
                <a:latin typeface="Caladea" panose="02040503050406030204" pitchFamily="18" charset="0"/>
              </a:rPr>
              <a:t>neighboring</a:t>
            </a:r>
            <a:r>
              <a:rPr lang="en-IN" sz="1800" b="0" i="0" u="none" strike="noStrike" baseline="0" dirty="0">
                <a:latin typeface="Caladea" panose="02040503050406030204" pitchFamily="18" charset="0"/>
              </a:rPr>
              <a:t> nodes,</a:t>
            </a:r>
            <a:r>
              <a:rPr lang="en-US" sz="1600" b="0" i="0" u="none" strike="noStrike" baseline="0" dirty="0">
                <a:latin typeface="NimbusRomNo9L-Regu"/>
              </a:rPr>
              <a:t> </a:t>
            </a:r>
            <a:r>
              <a:rPr lang="en-US" sz="1800" dirty="0">
                <a:latin typeface="Caladea" panose="02040503050406030204" pitchFamily="18" charset="0"/>
              </a:rPr>
              <a:t>where xi and </a:t>
            </a:r>
            <a:r>
              <a:rPr lang="en-US" sz="1800" dirty="0" err="1">
                <a:latin typeface="Caladea" panose="02040503050406030204" pitchFamily="18" charset="0"/>
              </a:rPr>
              <a:t>xj</a:t>
            </a:r>
            <a:r>
              <a:rPr lang="en-US" sz="1800" dirty="0">
                <a:latin typeface="Caladea" panose="02040503050406030204" pitchFamily="18" charset="0"/>
              </a:rPr>
              <a:t> are</a:t>
            </a:r>
            <a:r>
              <a:rPr lang="en-IN" sz="1800" dirty="0" err="1">
                <a:latin typeface="Caladea" panose="02040503050406030204" pitchFamily="18" charset="0"/>
              </a:rPr>
              <a:t>neighboring</a:t>
            </a:r>
            <a:r>
              <a:rPr lang="en-IN" sz="1800" dirty="0">
                <a:latin typeface="Caladea" panose="02040503050406030204" pitchFamily="18" charset="0"/>
              </a:rPr>
              <a:t> nodes. </a:t>
            </a:r>
          </a:p>
          <a:p>
            <a:pPr algn="l"/>
            <a:r>
              <a:rPr lang="en-US" sz="1600" dirty="0">
                <a:latin typeface="Caladea" panose="02040503050406030204" pitchFamily="18" charset="0"/>
              </a:rPr>
              <a:t>The joint distribution of X and Y is given </a:t>
            </a:r>
            <a:r>
              <a:rPr lang="en-IN" sz="1600" dirty="0">
                <a:latin typeface="Caladea" panose="02040503050406030204" pitchFamily="18" charset="0"/>
              </a:rPr>
              <a:t>by: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19DD9E-E3F2-47A0-9714-16BBD19109EF}"/>
                  </a:ext>
                </a:extLst>
              </p:cNvPr>
              <p:cNvSpPr txBox="1"/>
              <p:nvPr/>
            </p:nvSpPr>
            <p:spPr>
              <a:xfrm>
                <a:off x="2270760" y="3674072"/>
                <a:ext cx="6781800" cy="6291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m:t>
                      </m:r>
                      <m:d>
                        <m:dPr>
                          <m:sepChr m:val=","/>
                          <m:ctrlPr>
                            <a:rPr lang="en-IN" i="1">
                              <a:latin typeface="Cambria Math" panose="02040503050406030204" pitchFamily="18" charset="0"/>
                            </a:rPr>
                          </m:ctrlPr>
                        </m:dPr>
                        <m:e>
                          <m:r>
                            <a:rPr lang="en-IN" i="1">
                              <a:latin typeface="Cambria Math" panose="02040503050406030204" pitchFamily="18" charset="0"/>
                            </a:rPr>
                            <m:t>𝑋</m:t>
                          </m:r>
                        </m:e>
                        <m:e>
                          <m:r>
                            <a:rPr lang="en-IN" i="1">
                              <a:latin typeface="Cambria Math" panose="02040503050406030204" pitchFamily="18" charset="0"/>
                            </a:rPr>
                            <m:t>𝑌</m:t>
                          </m:r>
                        </m:e>
                      </m:d>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𝑍</m:t>
                          </m:r>
                        </m:den>
                      </m:f>
                      <m:limLow>
                        <m:limLowPr>
                          <m:ctrlPr>
                            <a:rPr lang="en-IN" i="1">
                              <a:solidFill>
                                <a:srgbClr val="836967"/>
                              </a:solidFill>
                              <a:latin typeface="Cambria Math" panose="02040503050406030204" pitchFamily="18" charset="0"/>
                            </a:rPr>
                          </m:ctrlPr>
                        </m:limLowPr>
                        <m:e>
                          <m:r>
                            <a:rPr lang="en-IN" i="1">
                              <a:latin typeface="Cambria Math" panose="02040503050406030204" pitchFamily="18" charset="0"/>
                            </a:rPr>
                            <m:t>𝛱</m:t>
                          </m:r>
                        </m:e>
                        <m:lim>
                          <m:r>
                            <a:rPr lang="en-IN" i="1">
                              <a:latin typeface="Cambria Math" panose="02040503050406030204" pitchFamily="18" charset="0"/>
                            </a:rPr>
                            <m:t>𝑖</m:t>
                          </m:r>
                          <m:r>
                            <a:rPr lang="en-IN" i="0">
                              <a:latin typeface="Cambria Math" panose="02040503050406030204" pitchFamily="18" charset="0"/>
                            </a:rPr>
                            <m:t>,</m:t>
                          </m:r>
                          <m:r>
                            <a:rPr lang="en-IN" i="1">
                              <a:latin typeface="Cambria Math" panose="02040503050406030204" pitchFamily="18" charset="0"/>
                            </a:rPr>
                            <m:t>𝑗</m:t>
                          </m:r>
                        </m:lim>
                      </m:limLow>
                      <m:r>
                        <a:rPr lang="en-IN" i="1">
                          <a:latin typeface="Cambria Math" panose="02040503050406030204" pitchFamily="18" charset="0"/>
                        </a:rPr>
                        <m:t>𝛹</m:t>
                      </m:r>
                      <m:d>
                        <m:dPr>
                          <m:sepChr m:val=","/>
                          <m:ctrlPr>
                            <a:rPr lang="en-IN" i="1">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𝑗</m:t>
                              </m:r>
                            </m:sub>
                          </m:sSub>
                        </m:e>
                      </m:d>
                      <m:limLow>
                        <m:limLowPr>
                          <m:ctrlPr>
                            <a:rPr lang="en-IN" i="1">
                              <a:solidFill>
                                <a:srgbClr val="836967"/>
                              </a:solidFill>
                              <a:latin typeface="Cambria Math" panose="02040503050406030204" pitchFamily="18" charset="0"/>
                            </a:rPr>
                          </m:ctrlPr>
                        </m:limLowPr>
                        <m:e>
                          <m:r>
                            <a:rPr lang="en-IN" i="1">
                              <a:latin typeface="Cambria Math" panose="02040503050406030204" pitchFamily="18" charset="0"/>
                            </a:rPr>
                            <m:t>𝛱</m:t>
                          </m:r>
                        </m:e>
                        <m:lim>
                          <m:r>
                            <a:rPr lang="en-IN" i="1">
                              <a:latin typeface="Cambria Math" panose="02040503050406030204" pitchFamily="18" charset="0"/>
                            </a:rPr>
                            <m:t>𝑖</m:t>
                          </m:r>
                        </m:lim>
                      </m:limLow>
                      <m:r>
                        <a:rPr lang="en-IN" i="1">
                          <a:latin typeface="Cambria Math" panose="02040503050406030204" pitchFamily="18" charset="0"/>
                        </a:rPr>
                        <m:t>𝛷</m:t>
                      </m:r>
                      <m:d>
                        <m:dPr>
                          <m:sepChr m:val=","/>
                          <m:ctrlPr>
                            <a:rPr lang="en-IN" i="1">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e>
                      </m:d>
                    </m:oMath>
                  </m:oMathPara>
                </a14:m>
                <a:endParaRPr lang="en-IN" dirty="0"/>
              </a:p>
            </p:txBody>
          </p:sp>
        </mc:Choice>
        <mc:Fallback xmlns="">
          <p:sp>
            <p:nvSpPr>
              <p:cNvPr id="5" name="TextBox 4">
                <a:extLst>
                  <a:ext uri="{FF2B5EF4-FFF2-40B4-BE49-F238E27FC236}">
                    <a16:creationId xmlns:a16="http://schemas.microsoft.com/office/drawing/2014/main" id="{7919DD9E-E3F2-47A0-9714-16BBD19109EF}"/>
                  </a:ext>
                </a:extLst>
              </p:cNvPr>
              <p:cNvSpPr txBox="1">
                <a:spLocks noRot="1" noChangeAspect="1" noMove="1" noResize="1" noEditPoints="1" noAdjustHandles="1" noChangeArrowheads="1" noChangeShapeType="1" noTextEdit="1"/>
              </p:cNvSpPr>
              <p:nvPr/>
            </p:nvSpPr>
            <p:spPr>
              <a:xfrm>
                <a:off x="2270760" y="3674072"/>
                <a:ext cx="6781800" cy="629147"/>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71261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BB2A-813D-42E1-B222-7CF6A1B1BC7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F0019B0-B3BE-4EE2-8B1B-17DB76E533AA}"/>
              </a:ext>
            </a:extLst>
          </p:cNvPr>
          <p:cNvSpPr>
            <a:spLocks noGrp="1"/>
          </p:cNvSpPr>
          <p:nvPr>
            <p:ph idx="1"/>
          </p:nvPr>
        </p:nvSpPr>
        <p:spPr/>
        <p:txBody>
          <a:bodyPr>
            <a:normAutofit fontScale="92500" lnSpcReduction="20000"/>
          </a:bodyPr>
          <a:lstStyle/>
          <a:p>
            <a:r>
              <a:rPr lang="en-IN" dirty="0"/>
              <a:t>According to </a:t>
            </a:r>
            <a:r>
              <a:rPr lang="en-IN" dirty="0" err="1"/>
              <a:t>Ising</a:t>
            </a:r>
            <a:r>
              <a:rPr lang="en-IN" dirty="0"/>
              <a:t> Model, each node only has two states.</a:t>
            </a:r>
            <a:r>
              <a:rPr lang="en-IN" sz="1800" dirty="0">
                <a:effectLst/>
                <a:latin typeface="Times New Roman" panose="02020603050405020304" pitchFamily="18" charset="0"/>
                <a:ea typeface="Gungsuh" panose="02030600000101010101" pitchFamily="18" charset="-127"/>
              </a:rPr>
              <a:t> In  particular with MRF , xi </a:t>
            </a:r>
            <a:r>
              <a:rPr lang="en-IN" sz="1800" dirty="0">
                <a:effectLst/>
                <a:latin typeface="Cambria Math" panose="02040503050406030204" pitchFamily="18" charset="0"/>
                <a:ea typeface="Gungsuh" panose="02030600000101010101" pitchFamily="18" charset="-127"/>
                <a:cs typeface="Cambria Math" panose="02040503050406030204" pitchFamily="18" charset="0"/>
              </a:rPr>
              <a:t>∈</a:t>
            </a:r>
            <a:r>
              <a:rPr lang="en-IN" sz="1800" dirty="0">
                <a:effectLst/>
                <a:latin typeface="Times New Roman" panose="02020603050405020304" pitchFamily="18" charset="0"/>
                <a:ea typeface="Gungsuh" panose="02030600000101010101" pitchFamily="18" charset="-127"/>
              </a:rPr>
              <a:t> {0.255} , and the </a:t>
            </a:r>
            <a:r>
              <a:rPr lang="en-IN" sz="1800" b="1" dirty="0">
                <a:effectLst/>
                <a:latin typeface="Times New Roman" panose="02020603050405020304" pitchFamily="18" charset="0"/>
                <a:ea typeface="Gungsuh" panose="02030600000101010101" pitchFamily="18" charset="-127"/>
              </a:rPr>
              <a:t>pair-wise potential function c</a:t>
            </a:r>
            <a:r>
              <a:rPr lang="en-IN" sz="1800" dirty="0">
                <a:effectLst/>
                <a:latin typeface="Times New Roman" panose="02020603050405020304" pitchFamily="18" charset="0"/>
                <a:ea typeface="Gungsuh" panose="02030600000101010101" pitchFamily="18" charset="-127"/>
              </a:rPr>
              <a:t>an be written as </a:t>
            </a:r>
          </a:p>
          <a:p>
            <a:endParaRPr lang="en-IN" sz="1800" dirty="0">
              <a:latin typeface="Times New Roman" panose="02020603050405020304" pitchFamily="18" charset="0"/>
              <a:ea typeface="Gungsuh" panose="02030600000101010101" pitchFamily="18" charset="-127"/>
            </a:endParaRPr>
          </a:p>
          <a:p>
            <a:endParaRPr lang="en-IN" sz="1800" dirty="0">
              <a:latin typeface="Times New Roman" panose="02020603050405020304" pitchFamily="18" charset="0"/>
              <a:ea typeface="Gungsuh" panose="02030600000101010101" pitchFamily="18" charset="-127"/>
            </a:endParaRP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 δ is the delta impulse function.</a:t>
            </a:r>
          </a:p>
          <a:p>
            <a:pPr marL="0" indent="0">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And its corresponding unary potential function can be defined as :</a:t>
            </a: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Times New Roman" panose="02020603050405020304" pitchFamily="18" charset="0"/>
              </a:rPr>
              <a:t>where </a:t>
            </a:r>
            <a:r>
              <a:rPr lang="en-IN" sz="1800" dirty="0" err="1">
                <a:effectLst/>
                <a:latin typeface="Times New Roman" panose="02020603050405020304" pitchFamily="18" charset="0"/>
                <a:ea typeface="Times New Roman" panose="02020603050405020304" pitchFamily="18" charset="0"/>
              </a:rPr>
              <a:t>μx</a:t>
            </a:r>
            <a:r>
              <a:rPr lang="en-IN" sz="1800" dirty="0">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σx</a:t>
            </a:r>
            <a:r>
              <a:rPr lang="en-IN" sz="1800" dirty="0">
                <a:effectLst/>
                <a:latin typeface="Times New Roman" panose="02020603050405020304" pitchFamily="18" charset="0"/>
                <a:ea typeface="Times New Roman" panose="02020603050405020304" pitchFamily="18" charset="0"/>
              </a:rPr>
              <a:t> are the mean and standard deviation of the Gaussian distribution of Y for background and foreground respectively</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Rectangle 4">
            <a:extLst>
              <a:ext uri="{FF2B5EF4-FFF2-40B4-BE49-F238E27FC236}">
                <a16:creationId xmlns:a16="http://schemas.microsoft.com/office/drawing/2014/main" id="{D811B796-29F6-4D87-B32B-ED6BAD23ECCD}"/>
              </a:ext>
            </a:extLst>
          </p:cNvPr>
          <p:cNvSpPr>
            <a:spLocks noChangeArrowheads="1"/>
          </p:cNvSpPr>
          <p:nvPr/>
        </p:nvSpPr>
        <p:spPr bwMode="auto">
          <a:xfrm>
            <a:off x="2590800" y="2932221"/>
            <a:ext cx="204165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12351D92-8B5C-4E15-BB03-63186AD7E1FB}"/>
              </a:ext>
            </a:extLst>
          </p:cNvPr>
          <p:cNvGraphicFramePr>
            <a:graphicFrameLocks noChangeAspect="1"/>
          </p:cNvGraphicFramePr>
          <p:nvPr>
            <p:extLst>
              <p:ext uri="{D42A27DB-BD31-4B8C-83A1-F6EECF244321}">
                <p14:modId xmlns:p14="http://schemas.microsoft.com/office/powerpoint/2010/main" val="2315654876"/>
              </p:ext>
            </p:extLst>
          </p:nvPr>
        </p:nvGraphicFramePr>
        <p:xfrm>
          <a:off x="2513162" y="2770072"/>
          <a:ext cx="3050875" cy="770747"/>
        </p:xfrm>
        <a:graphic>
          <a:graphicData uri="http://schemas.openxmlformats.org/presentationml/2006/ole">
            <mc:AlternateContent xmlns:mc="http://schemas.openxmlformats.org/markup-compatibility/2006">
              <mc:Choice xmlns:v="urn:schemas-microsoft-com:vml" Requires="v">
                <p:oleObj spid="_x0000_s3153" name="Equation" r:id="rId3" imgW="2108200" imgH="533400" progId="Equation.DSMT4">
                  <p:embed/>
                </p:oleObj>
              </mc:Choice>
              <mc:Fallback>
                <p:oleObj name="Equation" r:id="rId3" imgW="2108200" imgH="533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162" y="2770072"/>
                        <a:ext cx="3050875" cy="770747"/>
                      </a:xfrm>
                      <a:prstGeom prst="rect">
                        <a:avLst/>
                      </a:prstGeom>
                      <a:noFill/>
                    </p:spPr>
                  </p:pic>
                </p:oleObj>
              </mc:Fallback>
            </mc:AlternateContent>
          </a:graphicData>
        </a:graphic>
      </p:graphicFrame>
      <p:sp>
        <p:nvSpPr>
          <p:cNvPr id="17" name="Rectangle 8">
            <a:extLst>
              <a:ext uri="{FF2B5EF4-FFF2-40B4-BE49-F238E27FC236}">
                <a16:creationId xmlns:a16="http://schemas.microsoft.com/office/drawing/2014/main" id="{470511B2-6E6C-4166-88FB-135144301D72}"/>
              </a:ext>
            </a:extLst>
          </p:cNvPr>
          <p:cNvSpPr>
            <a:spLocks noChangeArrowheads="1"/>
          </p:cNvSpPr>
          <p:nvPr/>
        </p:nvSpPr>
        <p:spPr bwMode="auto">
          <a:xfrm>
            <a:off x="2324099" y="4905487"/>
            <a:ext cx="132757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8" name="Object 17">
            <a:extLst>
              <a:ext uri="{FF2B5EF4-FFF2-40B4-BE49-F238E27FC236}">
                <a16:creationId xmlns:a16="http://schemas.microsoft.com/office/drawing/2014/main" id="{E3D41854-C0F9-4859-A794-42927D10161F}"/>
              </a:ext>
            </a:extLst>
          </p:cNvPr>
          <p:cNvGraphicFramePr>
            <a:graphicFrameLocks noChangeAspect="1"/>
          </p:cNvGraphicFramePr>
          <p:nvPr>
            <p:extLst>
              <p:ext uri="{D42A27DB-BD31-4B8C-83A1-F6EECF244321}">
                <p14:modId xmlns:p14="http://schemas.microsoft.com/office/powerpoint/2010/main" val="2040371636"/>
              </p:ext>
            </p:extLst>
          </p:nvPr>
        </p:nvGraphicFramePr>
        <p:xfrm>
          <a:off x="2393111" y="4326049"/>
          <a:ext cx="3860800" cy="1158875"/>
        </p:xfrm>
        <a:graphic>
          <a:graphicData uri="http://schemas.openxmlformats.org/presentationml/2006/ole">
            <mc:AlternateContent xmlns:mc="http://schemas.openxmlformats.org/markup-compatibility/2006">
              <mc:Choice xmlns:v="urn:schemas-microsoft-com:vml" Requires="v">
                <p:oleObj spid="_x0000_s3154" name="Equation" r:id="rId5" imgW="3416040" imgH="1028520" progId="Equation.DSMT4">
                  <p:embed/>
                </p:oleObj>
              </mc:Choice>
              <mc:Fallback>
                <p:oleObj name="Equation" r:id="rId5" imgW="3416040" imgH="1028520" progId="Equation.DSMT4">
                  <p:embed/>
                  <p:pic>
                    <p:nvPicPr>
                      <p:cNvPr id="0" name="Object 7"/>
                      <p:cNvPicPr>
                        <a:picLocks noChangeAspect="1" noChangeArrowheads="1"/>
                      </p:cNvPicPr>
                      <p:nvPr/>
                    </p:nvPicPr>
                    <p:blipFill>
                      <a:blip r:embed="rId6"/>
                      <a:srcRect/>
                      <a:stretch>
                        <a:fillRect/>
                      </a:stretch>
                    </p:blipFill>
                    <p:spPr bwMode="auto">
                      <a:xfrm>
                        <a:off x="2393111" y="4326049"/>
                        <a:ext cx="3860800" cy="1158875"/>
                      </a:xfrm>
                      <a:prstGeom prst="rect">
                        <a:avLst/>
                      </a:prstGeom>
                      <a:noFill/>
                    </p:spPr>
                  </p:pic>
                </p:oleObj>
              </mc:Fallback>
            </mc:AlternateContent>
          </a:graphicData>
        </a:graphic>
      </p:graphicFrame>
      <p:pic>
        <p:nvPicPr>
          <p:cNvPr id="20" name="Picture 19">
            <a:extLst>
              <a:ext uri="{FF2B5EF4-FFF2-40B4-BE49-F238E27FC236}">
                <a16:creationId xmlns:a16="http://schemas.microsoft.com/office/drawing/2014/main" id="{ED31F37D-9683-438E-AC6F-ADBDA8473BBF}"/>
              </a:ext>
            </a:extLst>
          </p:cNvPr>
          <p:cNvPicPr>
            <a:picLocks noChangeAspect="1"/>
          </p:cNvPicPr>
          <p:nvPr/>
        </p:nvPicPr>
        <p:blipFill>
          <a:blip r:embed="rId7"/>
          <a:stretch>
            <a:fillRect/>
          </a:stretch>
        </p:blipFill>
        <p:spPr>
          <a:xfrm>
            <a:off x="10149685" y="60127"/>
            <a:ext cx="1890070" cy="1978542"/>
          </a:xfrm>
          <a:prstGeom prst="rect">
            <a:avLst/>
          </a:prstGeom>
        </p:spPr>
      </p:pic>
    </p:spTree>
    <p:extLst>
      <p:ext uri="{BB962C8B-B14F-4D97-AF65-F5344CB8AC3E}">
        <p14:creationId xmlns:p14="http://schemas.microsoft.com/office/powerpoint/2010/main" val="280018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FE4E-CFFD-49D3-BC6A-10454C4A11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254D41-BE2B-48AC-9613-77788780DDCB}"/>
              </a:ext>
            </a:extLst>
          </p:cNvPr>
          <p:cNvSpPr>
            <a:spLocks noGrp="1"/>
          </p:cNvSpPr>
          <p:nvPr>
            <p:ph idx="1"/>
          </p:nvPr>
        </p:nvSpPr>
        <p:spPr/>
        <p:txBody>
          <a:bodyPr/>
          <a:lstStyle/>
          <a:p>
            <a:pPr>
              <a:buFont typeface="Arial" panose="020B0604020202020204" pitchFamily="34" charset="0"/>
              <a:buChar char="•"/>
            </a:pPr>
            <a:r>
              <a:rPr lang="en-IN" sz="1800" dirty="0">
                <a:effectLst/>
                <a:latin typeface="Times New Roman" panose="02020603050405020304" pitchFamily="18" charset="0"/>
                <a:ea typeface="Gungsuh" panose="02030600000101010101" pitchFamily="18" charset="-127"/>
                <a:cs typeface="Times New Roman" panose="02020603050405020304" pitchFamily="18" charset="0"/>
              </a:rPr>
              <a:t>The Segmentation problems can be regarded as an optimization function. We want to find x</a:t>
            </a:r>
            <a:r>
              <a:rPr lang="en-IN" sz="1800" dirty="0">
                <a:effectLst/>
                <a:latin typeface="Cambria Math" panose="02040503050406030204" pitchFamily="18" charset="0"/>
                <a:ea typeface="Gungsuh" panose="02030600000101010101" pitchFamily="18" charset="-127"/>
                <a:cs typeface="Cambria Math" panose="02040503050406030204" pitchFamily="18" charset="0"/>
              </a:rPr>
              <a:t>∗</a:t>
            </a:r>
            <a:r>
              <a:rPr lang="en-IN" sz="1800" dirty="0">
                <a:effectLst/>
                <a:latin typeface="Times New Roman" panose="02020603050405020304" pitchFamily="18" charset="0"/>
                <a:ea typeface="Gungsuh" panose="02030600000101010101" pitchFamily="18" charset="-127"/>
                <a:cs typeface="Times New Roman" panose="02020603050405020304" pitchFamily="18" charset="0"/>
              </a:rPr>
              <a:t> that maximizes the objective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pPr>
              <a:lnSpc>
                <a:spcPct val="150000"/>
              </a:lnSpc>
              <a:spcAft>
                <a:spcPts val="800"/>
              </a:spcAft>
            </a:pPr>
            <a:r>
              <a:rPr lang="en-IN" dirty="0"/>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where β is the weight for pairwise potential and N xi is the neighbour of xi.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Rectangle 2">
            <a:extLst>
              <a:ext uri="{FF2B5EF4-FFF2-40B4-BE49-F238E27FC236}">
                <a16:creationId xmlns:a16="http://schemas.microsoft.com/office/drawing/2014/main" id="{014DAC7C-57CF-4B6C-A3A1-A3999275B540}"/>
              </a:ext>
            </a:extLst>
          </p:cNvPr>
          <p:cNvSpPr>
            <a:spLocks noChangeArrowheads="1"/>
          </p:cNvSpPr>
          <p:nvPr/>
        </p:nvSpPr>
        <p:spPr bwMode="auto">
          <a:xfrm>
            <a:off x="1463039" y="2819399"/>
            <a:ext cx="158021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6BB65A44-BE3C-4F60-8052-1C1F7376A7CB}"/>
              </a:ext>
            </a:extLst>
          </p:cNvPr>
          <p:cNvSpPr>
            <a:spLocks noChangeArrowheads="1"/>
          </p:cNvSpPr>
          <p:nvPr/>
        </p:nvSpPr>
        <p:spPr bwMode="auto">
          <a:xfrm>
            <a:off x="1528579" y="3595036"/>
            <a:ext cx="154927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Object 8">
            <a:extLst>
              <a:ext uri="{FF2B5EF4-FFF2-40B4-BE49-F238E27FC236}">
                <a16:creationId xmlns:a16="http://schemas.microsoft.com/office/drawing/2014/main" id="{2FB603C2-32CE-48BD-9A41-13F015D6854F}"/>
              </a:ext>
            </a:extLst>
          </p:cNvPr>
          <p:cNvGraphicFramePr>
            <a:graphicFrameLocks noChangeAspect="1"/>
          </p:cNvGraphicFramePr>
          <p:nvPr>
            <p:extLst>
              <p:ext uri="{D42A27DB-BD31-4B8C-83A1-F6EECF244321}">
                <p14:modId xmlns:p14="http://schemas.microsoft.com/office/powerpoint/2010/main" val="1811424871"/>
              </p:ext>
            </p:extLst>
          </p:nvPr>
        </p:nvGraphicFramePr>
        <p:xfrm>
          <a:off x="1463038" y="3037681"/>
          <a:ext cx="4935537" cy="1952625"/>
        </p:xfrm>
        <a:graphic>
          <a:graphicData uri="http://schemas.openxmlformats.org/presentationml/2006/ole">
            <mc:AlternateContent xmlns:mc="http://schemas.openxmlformats.org/markup-compatibility/2006">
              <mc:Choice xmlns:v="urn:schemas-microsoft-com:vml" Requires="v">
                <p:oleObj spid="_x0000_s4165" name="Equation" r:id="rId3" imgW="3073320" imgH="1218960" progId="Equation.DSMT4">
                  <p:embed/>
                </p:oleObj>
              </mc:Choice>
              <mc:Fallback>
                <p:oleObj name="Equation" r:id="rId3" imgW="3073320" imgH="1218960" progId="Equation.DSMT4">
                  <p:embed/>
                  <p:pic>
                    <p:nvPicPr>
                      <p:cNvPr id="0" name="Object 3"/>
                      <p:cNvPicPr>
                        <a:picLocks noChangeAspect="1" noChangeArrowheads="1"/>
                      </p:cNvPicPr>
                      <p:nvPr/>
                    </p:nvPicPr>
                    <p:blipFill>
                      <a:blip r:embed="rId4"/>
                      <a:srcRect/>
                      <a:stretch>
                        <a:fillRect/>
                      </a:stretch>
                    </p:blipFill>
                    <p:spPr bwMode="auto">
                      <a:xfrm>
                        <a:off x="1463038" y="3037681"/>
                        <a:ext cx="4935537" cy="1952625"/>
                      </a:xfrm>
                      <a:prstGeom prst="rect">
                        <a:avLst/>
                      </a:prstGeom>
                      <a:noFill/>
                    </p:spPr>
                  </p:pic>
                </p:oleObj>
              </mc:Fallback>
            </mc:AlternateContent>
          </a:graphicData>
        </a:graphic>
      </p:graphicFrame>
      <p:sp>
        <p:nvSpPr>
          <p:cNvPr id="10" name="Rectangle 8">
            <a:extLst>
              <a:ext uri="{FF2B5EF4-FFF2-40B4-BE49-F238E27FC236}">
                <a16:creationId xmlns:a16="http://schemas.microsoft.com/office/drawing/2014/main" id="{A7142A3E-00DA-41F1-9928-75BA508E731D}"/>
              </a:ext>
            </a:extLst>
          </p:cNvPr>
          <p:cNvSpPr>
            <a:spLocks noChangeArrowheads="1"/>
          </p:cNvSpPr>
          <p:nvPr/>
        </p:nvSpPr>
        <p:spPr bwMode="auto">
          <a:xfrm>
            <a:off x="1463038" y="2979250"/>
            <a:ext cx="163093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1" name="Object 10">
            <a:extLst>
              <a:ext uri="{FF2B5EF4-FFF2-40B4-BE49-F238E27FC236}">
                <a16:creationId xmlns:a16="http://schemas.microsoft.com/office/drawing/2014/main" id="{A23A492A-21BD-4EAB-9310-FC4619B37B49}"/>
              </a:ext>
            </a:extLst>
          </p:cNvPr>
          <p:cNvGraphicFramePr>
            <a:graphicFrameLocks noChangeAspect="1"/>
          </p:cNvGraphicFramePr>
          <p:nvPr>
            <p:extLst>
              <p:ext uri="{D42A27DB-BD31-4B8C-83A1-F6EECF244321}">
                <p14:modId xmlns:p14="http://schemas.microsoft.com/office/powerpoint/2010/main" val="1070680214"/>
              </p:ext>
            </p:extLst>
          </p:nvPr>
        </p:nvGraphicFramePr>
        <p:xfrm>
          <a:off x="1074738" y="2655888"/>
          <a:ext cx="2476500" cy="763587"/>
        </p:xfrm>
        <a:graphic>
          <a:graphicData uri="http://schemas.openxmlformats.org/presentationml/2006/ole">
            <mc:AlternateContent xmlns:mc="http://schemas.openxmlformats.org/markup-compatibility/2006">
              <mc:Choice xmlns:v="urn:schemas-microsoft-com:vml" Requires="v">
                <p:oleObj spid="_x0000_s4166" name="Equation" r:id="rId5" imgW="1384200" imgH="431640" progId="Equation.DSMT4">
                  <p:embed/>
                </p:oleObj>
              </mc:Choice>
              <mc:Fallback>
                <p:oleObj name="Equation" r:id="rId5" imgW="1384200" imgH="431640" progId="Equation.DSMT4">
                  <p:embed/>
                  <p:pic>
                    <p:nvPicPr>
                      <p:cNvPr id="0" name="Object 7"/>
                      <p:cNvPicPr>
                        <a:picLocks noChangeAspect="1" noChangeArrowheads="1"/>
                      </p:cNvPicPr>
                      <p:nvPr/>
                    </p:nvPicPr>
                    <p:blipFill>
                      <a:blip r:embed="rId6"/>
                      <a:srcRect/>
                      <a:stretch>
                        <a:fillRect/>
                      </a:stretch>
                    </p:blipFill>
                    <p:spPr bwMode="auto">
                      <a:xfrm>
                        <a:off x="1074738" y="2655888"/>
                        <a:ext cx="2476500" cy="763587"/>
                      </a:xfrm>
                      <a:prstGeom prst="rect">
                        <a:avLst/>
                      </a:prstGeom>
                      <a:noFill/>
                    </p:spPr>
                  </p:pic>
                </p:oleObj>
              </mc:Fallback>
            </mc:AlternateContent>
          </a:graphicData>
        </a:graphic>
      </p:graphicFrame>
    </p:spTree>
    <p:extLst>
      <p:ext uri="{BB962C8B-B14F-4D97-AF65-F5344CB8AC3E}">
        <p14:creationId xmlns:p14="http://schemas.microsoft.com/office/powerpoint/2010/main" val="295850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889D-36DF-4AC1-8FB1-BF8ADFC29626}"/>
              </a:ext>
            </a:extLst>
          </p:cNvPr>
          <p:cNvSpPr>
            <a:spLocks noGrp="1"/>
          </p:cNvSpPr>
          <p:nvPr>
            <p:ph type="title"/>
          </p:nvPr>
        </p:nvSpPr>
        <p:spPr/>
        <p:txBody>
          <a:bodyPr>
            <a:normAutofit/>
          </a:bodyPr>
          <a:lstStyle/>
          <a:p>
            <a:r>
              <a:rPr lang="en-IN" sz="4400" dirty="0"/>
              <a:t>Energy function</a:t>
            </a:r>
          </a:p>
        </p:txBody>
      </p:sp>
      <p:sp>
        <p:nvSpPr>
          <p:cNvPr id="3" name="Content Placeholder 2">
            <a:extLst>
              <a:ext uri="{FF2B5EF4-FFF2-40B4-BE49-F238E27FC236}">
                <a16:creationId xmlns:a16="http://schemas.microsoft.com/office/drawing/2014/main" id="{C04917C4-6919-45F0-B427-265C0B7E8CD1}"/>
              </a:ext>
            </a:extLst>
          </p:cNvPr>
          <p:cNvSpPr>
            <a:spLocks noGrp="1"/>
          </p:cNvSpPr>
          <p:nvPr>
            <p:ph idx="1"/>
          </p:nvPr>
        </p:nvSpPr>
        <p:spPr/>
        <p:txBody>
          <a:bodyPr/>
          <a:lstStyle/>
          <a:p>
            <a:pPr>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Given this approximation, we can maximize each pixel individually, i.e., finding xi by maximizing p(</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IN" sz="1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Nxi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Rectangle 4">
            <a:extLst>
              <a:ext uri="{FF2B5EF4-FFF2-40B4-BE49-F238E27FC236}">
                <a16:creationId xmlns:a16="http://schemas.microsoft.com/office/drawing/2014/main" id="{AB6002FC-BFFE-4D30-A030-ABA468079FF0}"/>
              </a:ext>
            </a:extLst>
          </p:cNvPr>
          <p:cNvSpPr>
            <a:spLocks noChangeArrowheads="1"/>
          </p:cNvSpPr>
          <p:nvPr/>
        </p:nvSpPr>
        <p:spPr bwMode="auto">
          <a:xfrm>
            <a:off x="1325879" y="3162299"/>
            <a:ext cx="150950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4C97150E-3545-4CF8-9FDF-3D00ED46004E}"/>
              </a:ext>
            </a:extLst>
          </p:cNvPr>
          <p:cNvGraphicFramePr>
            <a:graphicFrameLocks noChangeAspect="1"/>
          </p:cNvGraphicFramePr>
          <p:nvPr>
            <p:extLst>
              <p:ext uri="{D42A27DB-BD31-4B8C-83A1-F6EECF244321}">
                <p14:modId xmlns:p14="http://schemas.microsoft.com/office/powerpoint/2010/main" val="715119631"/>
              </p:ext>
            </p:extLst>
          </p:nvPr>
        </p:nvGraphicFramePr>
        <p:xfrm>
          <a:off x="1752600" y="2904599"/>
          <a:ext cx="5796507" cy="937260"/>
        </p:xfrm>
        <a:graphic>
          <a:graphicData uri="http://schemas.openxmlformats.org/presentationml/2006/ole">
            <mc:AlternateContent xmlns:mc="http://schemas.openxmlformats.org/markup-compatibility/2006">
              <mc:Choice xmlns:v="urn:schemas-microsoft-com:vml" Requires="v">
                <p:oleObj spid="_x0000_s5167" name="Equation" r:id="rId3" imgW="3302000" imgH="533400" progId="Equation.DSMT4">
                  <p:embed/>
                </p:oleObj>
              </mc:Choice>
              <mc:Fallback>
                <p:oleObj name="Equation" r:id="rId3" imgW="3302000" imgH="533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904599"/>
                        <a:ext cx="5796507" cy="937260"/>
                      </a:xfrm>
                      <a:prstGeom prst="rect">
                        <a:avLst/>
                      </a:prstGeom>
                      <a:noFill/>
                    </p:spPr>
                  </p:pic>
                </p:oleObj>
              </mc:Fallback>
            </mc:AlternateContent>
          </a:graphicData>
        </a:graphic>
      </p:graphicFrame>
      <p:sp>
        <p:nvSpPr>
          <p:cNvPr id="5" name="Rectangle 29">
            <a:extLst>
              <a:ext uri="{FF2B5EF4-FFF2-40B4-BE49-F238E27FC236}">
                <a16:creationId xmlns:a16="http://schemas.microsoft.com/office/drawing/2014/main" id="{B924219C-3649-4B2A-9D66-601E0E7E6EC1}"/>
              </a:ext>
            </a:extLst>
          </p:cNvPr>
          <p:cNvSpPr>
            <a:spLocks noChangeArrowheads="1"/>
          </p:cNvSpPr>
          <p:nvPr/>
        </p:nvSpPr>
        <p:spPr bwMode="auto">
          <a:xfrm>
            <a:off x="1325879" y="4310489"/>
            <a:ext cx="140762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9" name="Object 8">
            <a:extLst>
              <a:ext uri="{FF2B5EF4-FFF2-40B4-BE49-F238E27FC236}">
                <a16:creationId xmlns:a16="http://schemas.microsoft.com/office/drawing/2014/main" id="{FBD3AC3F-BB28-4C7E-937F-587393D0B9D9}"/>
              </a:ext>
            </a:extLst>
          </p:cNvPr>
          <p:cNvGraphicFramePr>
            <a:graphicFrameLocks noChangeAspect="1"/>
          </p:cNvGraphicFramePr>
          <p:nvPr>
            <p:extLst>
              <p:ext uri="{D42A27DB-BD31-4B8C-83A1-F6EECF244321}">
                <p14:modId xmlns:p14="http://schemas.microsoft.com/office/powerpoint/2010/main" val="1923004873"/>
              </p:ext>
            </p:extLst>
          </p:nvPr>
        </p:nvGraphicFramePr>
        <p:xfrm>
          <a:off x="1325879" y="4310490"/>
          <a:ext cx="5413738" cy="825390"/>
        </p:xfrm>
        <a:graphic>
          <a:graphicData uri="http://schemas.openxmlformats.org/presentationml/2006/ole">
            <mc:AlternateContent xmlns:mc="http://schemas.openxmlformats.org/markup-compatibility/2006">
              <mc:Choice xmlns:v="urn:schemas-microsoft-com:vml" Requires="v">
                <p:oleObj spid="_x0000_s5168" name="Equation" r:id="rId5" imgW="3352800" imgH="508000" progId="Equation.DSMT4">
                  <p:embed/>
                </p:oleObj>
              </mc:Choice>
              <mc:Fallback>
                <p:oleObj name="Equation" r:id="rId5" imgW="3352800" imgH="50800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5879" y="4310490"/>
                        <a:ext cx="5413738" cy="825390"/>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63C794CC-09D1-4BB2-859E-F4810DD035A9}"/>
              </a:ext>
            </a:extLst>
          </p:cNvPr>
          <p:cNvSpPr txBox="1"/>
          <p:nvPr/>
        </p:nvSpPr>
        <p:spPr>
          <a:xfrm>
            <a:off x="4103370" y="3244334"/>
            <a:ext cx="8206740" cy="369332"/>
          </a:xfrm>
          <a:prstGeom prst="rect">
            <a:avLst/>
          </a:prstGeom>
          <a:noFill/>
        </p:spPr>
        <p:txBody>
          <a:bodyPr wrap="square">
            <a:spAutoFit/>
          </a:bodyPr>
          <a:lstStyle/>
          <a:p>
            <a:endParaRPr lang="en-IN" dirty="0"/>
          </a:p>
        </p:txBody>
      </p:sp>
      <p:sp>
        <p:nvSpPr>
          <p:cNvPr id="12" name="Rectangle 31">
            <a:extLst>
              <a:ext uri="{FF2B5EF4-FFF2-40B4-BE49-F238E27FC236}">
                <a16:creationId xmlns:a16="http://schemas.microsoft.com/office/drawing/2014/main" id="{CA56AD52-A9EC-49DC-B632-D6AFC9B7C07C}"/>
              </a:ext>
            </a:extLst>
          </p:cNvPr>
          <p:cNvSpPr>
            <a:spLocks noChangeArrowheads="1"/>
          </p:cNvSpPr>
          <p:nvPr/>
        </p:nvSpPr>
        <p:spPr bwMode="auto">
          <a:xfrm>
            <a:off x="1752600" y="56762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3" name="Object 12">
            <a:extLst>
              <a:ext uri="{FF2B5EF4-FFF2-40B4-BE49-F238E27FC236}">
                <a16:creationId xmlns:a16="http://schemas.microsoft.com/office/drawing/2014/main" id="{01A02F6D-9660-4E08-B876-03FA8EA1F0A1}"/>
              </a:ext>
            </a:extLst>
          </p:cNvPr>
          <p:cNvGraphicFramePr>
            <a:graphicFrameLocks noChangeAspect="1"/>
          </p:cNvGraphicFramePr>
          <p:nvPr>
            <p:extLst>
              <p:ext uri="{D42A27DB-BD31-4B8C-83A1-F6EECF244321}">
                <p14:modId xmlns:p14="http://schemas.microsoft.com/office/powerpoint/2010/main" val="964115370"/>
              </p:ext>
            </p:extLst>
          </p:nvPr>
        </p:nvGraphicFramePr>
        <p:xfrm>
          <a:off x="2919910" y="5381308"/>
          <a:ext cx="3922619" cy="442064"/>
        </p:xfrm>
        <a:graphic>
          <a:graphicData uri="http://schemas.openxmlformats.org/presentationml/2006/ole">
            <mc:AlternateContent xmlns:mc="http://schemas.openxmlformats.org/markup-compatibility/2006">
              <mc:Choice xmlns:v="urn:schemas-microsoft-com:vml" Requires="v">
                <p:oleObj spid="_x0000_s5169" name="Equation" r:id="rId7" imgW="2222280" imgH="253800" progId="Equation.DSMT4">
                  <p:embed/>
                </p:oleObj>
              </mc:Choice>
              <mc:Fallback>
                <p:oleObj name="Equation" r:id="rId7" imgW="2222280" imgH="253800" progId="Equation.DSMT4">
                  <p:embed/>
                  <p:pic>
                    <p:nvPicPr>
                      <p:cNvPr id="0" name="Object 30"/>
                      <p:cNvPicPr>
                        <a:picLocks noChangeAspect="1" noChangeArrowheads="1"/>
                      </p:cNvPicPr>
                      <p:nvPr/>
                    </p:nvPicPr>
                    <p:blipFill>
                      <a:blip r:embed="rId8"/>
                      <a:srcRect/>
                      <a:stretch>
                        <a:fillRect/>
                      </a:stretch>
                    </p:blipFill>
                    <p:spPr bwMode="auto">
                      <a:xfrm>
                        <a:off x="2919910" y="5381308"/>
                        <a:ext cx="3922619" cy="442064"/>
                      </a:xfrm>
                      <a:prstGeom prst="rect">
                        <a:avLst/>
                      </a:prstGeom>
                      <a:noFill/>
                      <a:ln>
                        <a:solidFill>
                          <a:schemeClr val="tx1"/>
                        </a:solidFill>
                      </a:ln>
                    </p:spPr>
                  </p:pic>
                </p:oleObj>
              </mc:Fallback>
            </mc:AlternateContent>
          </a:graphicData>
        </a:graphic>
      </p:graphicFrame>
    </p:spTree>
    <p:extLst>
      <p:ext uri="{BB962C8B-B14F-4D97-AF65-F5344CB8AC3E}">
        <p14:creationId xmlns:p14="http://schemas.microsoft.com/office/powerpoint/2010/main" val="2888451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F3ED-9C38-44C9-A50B-D7ECD4AF983C}"/>
              </a:ext>
            </a:extLst>
          </p:cNvPr>
          <p:cNvSpPr>
            <a:spLocks noGrp="1"/>
          </p:cNvSpPr>
          <p:nvPr>
            <p:ph type="title"/>
          </p:nvPr>
        </p:nvSpPr>
        <p:spPr/>
        <p:txBody>
          <a:bodyPr>
            <a:normAutofit/>
          </a:bodyPr>
          <a:lstStyle/>
          <a:p>
            <a:r>
              <a:rPr lang="en-IN" sz="4000" dirty="0"/>
              <a:t>Comparison for different values of β</a:t>
            </a:r>
          </a:p>
        </p:txBody>
      </p:sp>
      <p:sp>
        <p:nvSpPr>
          <p:cNvPr id="3" name="Content Placeholder 2">
            <a:extLst>
              <a:ext uri="{FF2B5EF4-FFF2-40B4-BE49-F238E27FC236}">
                <a16:creationId xmlns:a16="http://schemas.microsoft.com/office/drawing/2014/main" id="{3114443E-1B2D-4234-BE15-003A113FB7E6}"/>
              </a:ext>
            </a:extLst>
          </p:cNvPr>
          <p:cNvSpPr>
            <a:spLocks noGrp="1"/>
          </p:cNvSpPr>
          <p:nvPr>
            <p:ph idx="1"/>
          </p:nvPr>
        </p:nvSpPr>
        <p:spPr/>
        <p:txBody>
          <a:bodyPr>
            <a:normAutofit lnSpcReduction="10000"/>
          </a:bodyPr>
          <a:lstStyle/>
          <a:p>
            <a:endParaRPr lang="en-IN" dirty="0"/>
          </a:p>
          <a:p>
            <a:endParaRPr lang="en-IN" dirty="0"/>
          </a:p>
          <a:p>
            <a:endParaRPr lang="en-IN" dirty="0"/>
          </a:p>
          <a:p>
            <a:r>
              <a:rPr lang="en-IN" dirty="0"/>
              <a:t>          </a:t>
            </a:r>
            <a:r>
              <a:rPr lang="en-IN" sz="2000" dirty="0"/>
              <a:t>β </a:t>
            </a:r>
            <a:r>
              <a:rPr lang="en-IN" dirty="0"/>
              <a:t>=0.1                                                                   </a:t>
            </a:r>
            <a:r>
              <a:rPr lang="en-IN" sz="2000" dirty="0"/>
              <a:t>β=10</a:t>
            </a:r>
            <a:endParaRPr lang="en-IN" dirty="0"/>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From the images, we can see that if the weight is small, there are some details on the body of the airplane that are treated as the background. The method to fix this is to enlarge the weight to make it emphasis more on the pairwise potential functions.</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However, if we apply a very large weight, every pixel in the image tends to have the same value, which disagrees with the purpose of image segmentation</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96543AB2-8FAC-42D0-90A7-6295B66C5552}"/>
              </a:ext>
            </a:extLst>
          </p:cNvPr>
          <p:cNvPicPr>
            <a:picLocks noChangeAspect="1"/>
          </p:cNvPicPr>
          <p:nvPr/>
        </p:nvPicPr>
        <p:blipFill>
          <a:blip r:embed="rId2"/>
          <a:stretch>
            <a:fillRect/>
          </a:stretch>
        </p:blipFill>
        <p:spPr>
          <a:xfrm>
            <a:off x="977597" y="1819004"/>
            <a:ext cx="3048000" cy="1709665"/>
          </a:xfrm>
          <a:prstGeom prst="rect">
            <a:avLst/>
          </a:prstGeom>
        </p:spPr>
      </p:pic>
      <p:pic>
        <p:nvPicPr>
          <p:cNvPr id="7" name="Picture 6">
            <a:extLst>
              <a:ext uri="{FF2B5EF4-FFF2-40B4-BE49-F238E27FC236}">
                <a16:creationId xmlns:a16="http://schemas.microsoft.com/office/drawing/2014/main" id="{B2A559D4-81F1-41E5-BF58-005A8F0A5282}"/>
              </a:ext>
            </a:extLst>
          </p:cNvPr>
          <p:cNvPicPr>
            <a:picLocks noChangeAspect="1"/>
          </p:cNvPicPr>
          <p:nvPr/>
        </p:nvPicPr>
        <p:blipFill>
          <a:blip r:embed="rId3"/>
          <a:stretch>
            <a:fillRect/>
          </a:stretch>
        </p:blipFill>
        <p:spPr>
          <a:xfrm>
            <a:off x="5170794" y="1819005"/>
            <a:ext cx="3153203" cy="1709665"/>
          </a:xfrm>
          <a:prstGeom prst="rect">
            <a:avLst/>
          </a:prstGeom>
        </p:spPr>
      </p:pic>
    </p:spTree>
    <p:extLst>
      <p:ext uri="{BB962C8B-B14F-4D97-AF65-F5344CB8AC3E}">
        <p14:creationId xmlns:p14="http://schemas.microsoft.com/office/powerpoint/2010/main" val="70921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F628-9C02-40DA-BAB9-8E67B9F1B9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BF94C7-BFF4-416A-A869-62C99F29693C}"/>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F845C43-3994-409A-BCEB-6A3CDE651371}"/>
              </a:ext>
            </a:extLst>
          </p:cNvPr>
          <p:cNvPicPr>
            <a:picLocks noChangeAspect="1"/>
          </p:cNvPicPr>
          <p:nvPr/>
        </p:nvPicPr>
        <p:blipFill>
          <a:blip r:embed="rId2"/>
          <a:stretch>
            <a:fillRect/>
          </a:stretch>
        </p:blipFill>
        <p:spPr>
          <a:xfrm>
            <a:off x="1621593" y="988908"/>
            <a:ext cx="7363853" cy="4686954"/>
          </a:xfrm>
          <a:prstGeom prst="rect">
            <a:avLst/>
          </a:prstGeom>
        </p:spPr>
      </p:pic>
    </p:spTree>
    <p:extLst>
      <p:ext uri="{BB962C8B-B14F-4D97-AF65-F5344CB8AC3E}">
        <p14:creationId xmlns:p14="http://schemas.microsoft.com/office/powerpoint/2010/main" val="45900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0D1A-FDC8-4DA6-8F25-A961D4A49D65}"/>
              </a:ext>
            </a:extLst>
          </p:cNvPr>
          <p:cNvSpPr>
            <a:spLocks noGrp="1"/>
          </p:cNvSpPr>
          <p:nvPr>
            <p:ph type="title"/>
          </p:nvPr>
        </p:nvSpPr>
        <p:spPr/>
        <p:txBody>
          <a:bodyPr/>
          <a:lstStyle/>
          <a:p>
            <a:r>
              <a:rPr lang="en-US" dirty="0"/>
              <a:t>Simulated Annealing</a:t>
            </a:r>
            <a:endParaRPr lang="en-IN" dirty="0"/>
          </a:p>
        </p:txBody>
      </p:sp>
      <p:sp>
        <p:nvSpPr>
          <p:cNvPr id="3" name="Content Placeholder 2">
            <a:extLst>
              <a:ext uri="{FF2B5EF4-FFF2-40B4-BE49-F238E27FC236}">
                <a16:creationId xmlns:a16="http://schemas.microsoft.com/office/drawing/2014/main" id="{A0397E93-AC60-4FA9-8A3C-D9AB006D0CC2}"/>
              </a:ext>
            </a:extLst>
          </p:cNvPr>
          <p:cNvSpPr>
            <a:spLocks noGrp="1"/>
          </p:cNvSpPr>
          <p:nvPr>
            <p:ph idx="1"/>
          </p:nvPr>
        </p:nvSpPr>
        <p:spPr/>
        <p:txBody>
          <a:bodyPr/>
          <a:lstStyle/>
          <a:p>
            <a:r>
              <a:rPr lang="en-US" b="0" i="0" dirty="0">
                <a:solidFill>
                  <a:srgbClr val="292929"/>
                </a:solidFill>
                <a:effectLst/>
                <a:latin typeface="Caladea" panose="02040503050406030204" pitchFamily="18" charset="0"/>
              </a:rPr>
              <a:t>The Simulated Annealing algorithm is based upon Physical Annealing in real life. Physical Annealing is the process of heating up a material until it reaches an </a:t>
            </a:r>
            <a:r>
              <a:rPr lang="en-US" b="1" i="0" dirty="0">
                <a:solidFill>
                  <a:srgbClr val="292929"/>
                </a:solidFill>
                <a:effectLst/>
                <a:latin typeface="Caladea" panose="02040503050406030204" pitchFamily="18" charset="0"/>
              </a:rPr>
              <a:t>annealing temperature</a:t>
            </a:r>
            <a:r>
              <a:rPr lang="en-US" b="0" i="0" dirty="0">
                <a:solidFill>
                  <a:srgbClr val="292929"/>
                </a:solidFill>
                <a:effectLst/>
                <a:latin typeface="Caladea" panose="02040503050406030204" pitchFamily="18" charset="0"/>
              </a:rPr>
              <a:t> and then it will be </a:t>
            </a:r>
            <a:r>
              <a:rPr lang="en-US" b="1" i="0" dirty="0">
                <a:solidFill>
                  <a:srgbClr val="292929"/>
                </a:solidFill>
                <a:effectLst/>
                <a:latin typeface="Caladea" panose="02040503050406030204" pitchFamily="18" charset="0"/>
              </a:rPr>
              <a:t>cooled down</a:t>
            </a:r>
            <a:r>
              <a:rPr lang="en-US" b="0" i="0" dirty="0">
                <a:solidFill>
                  <a:srgbClr val="292929"/>
                </a:solidFill>
                <a:effectLst/>
                <a:latin typeface="Caladea" panose="02040503050406030204" pitchFamily="18" charset="0"/>
              </a:rPr>
              <a:t> slowly in order to change the material to a desired structure. </a:t>
            </a:r>
          </a:p>
          <a:p>
            <a:pPr marL="0" indent="0">
              <a:buNone/>
            </a:pPr>
            <a:r>
              <a:rPr lang="en-US" dirty="0">
                <a:solidFill>
                  <a:srgbClr val="292929"/>
                </a:solidFill>
                <a:latin typeface="Caladea" panose="02040503050406030204" pitchFamily="18" charset="0"/>
              </a:rPr>
              <a:t>Simulated Annealing (SA) mimics the Physical Annealing process but is used for optimizing parameters in a model. This process is very useful for situations where there are a lot of local minima such that algorithms like Gradient Descent would be stuck at.</a:t>
            </a:r>
          </a:p>
          <a:p>
            <a:pPr marL="0" indent="0">
              <a:buNone/>
            </a:pPr>
            <a:r>
              <a:rPr lang="en-US" dirty="0">
                <a:solidFill>
                  <a:srgbClr val="292929"/>
                </a:solidFill>
                <a:latin typeface="Caladea" panose="02040503050406030204" pitchFamily="18" charset="0"/>
              </a:rPr>
              <a:t>In problems like the one above, if Gradient Descent started at the starting point indicated, it would be stuck at the local minima and not be able to reach the global minima</a:t>
            </a:r>
            <a:endParaRPr lang="en-IN" dirty="0">
              <a:solidFill>
                <a:srgbClr val="292929"/>
              </a:solidFill>
              <a:latin typeface="Caladea" panose="02040503050406030204" pitchFamily="18" charset="0"/>
            </a:endParaRPr>
          </a:p>
        </p:txBody>
      </p:sp>
      <p:pic>
        <p:nvPicPr>
          <p:cNvPr id="12290" name="Picture 2">
            <a:extLst>
              <a:ext uri="{FF2B5EF4-FFF2-40B4-BE49-F238E27FC236}">
                <a16:creationId xmlns:a16="http://schemas.microsoft.com/office/drawing/2014/main" id="{409DE368-D5A1-42C6-8B01-7C3DEF3EC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292" y="0"/>
            <a:ext cx="4517708" cy="211686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BC43B269-B01D-430A-BDEC-83A44CB3A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823" y="5269682"/>
            <a:ext cx="4252177" cy="923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420A55-0834-4381-8684-4C0535F1F730}"/>
              </a:ext>
            </a:extLst>
          </p:cNvPr>
          <p:cNvSpPr txBox="1"/>
          <p:nvPr/>
        </p:nvSpPr>
        <p:spPr>
          <a:xfrm>
            <a:off x="1036320" y="5593602"/>
            <a:ext cx="8854440" cy="923330"/>
          </a:xfrm>
          <a:prstGeom prst="rect">
            <a:avLst/>
          </a:prstGeom>
          <a:noFill/>
        </p:spPr>
        <p:txBody>
          <a:bodyPr wrap="square">
            <a:spAutoFit/>
          </a:bodyPr>
          <a:lstStyle/>
          <a:p>
            <a:r>
              <a:rPr lang="en-IN" dirty="0">
                <a:hlinkClick r:id="rId4"/>
              </a:rPr>
              <a:t>https://towardsdatascience.com/optimization-techniques-simulated-annealing-d6a4785a1de7</a:t>
            </a:r>
            <a:endParaRPr lang="en-IN" dirty="0"/>
          </a:p>
          <a:p>
            <a:endParaRPr lang="en-IN" dirty="0"/>
          </a:p>
        </p:txBody>
      </p:sp>
    </p:spTree>
    <p:extLst>
      <p:ext uri="{BB962C8B-B14F-4D97-AF65-F5344CB8AC3E}">
        <p14:creationId xmlns:p14="http://schemas.microsoft.com/office/powerpoint/2010/main" val="2368519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54480" y="747096"/>
            <a:ext cx="7524915" cy="3686015"/>
          </a:xfrm>
        </p:spPr>
        <p:txBody>
          <a:bodyPr>
            <a:normAutofit/>
          </a:bodyPr>
          <a:lstStyle/>
          <a:p>
            <a:r>
              <a:rPr lang="en-US" sz="3600" dirty="0"/>
              <a:t>MRF for Image Denoising</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5" name="Subtitle 4">
            <a:extLst>
              <a:ext uri="{FF2B5EF4-FFF2-40B4-BE49-F238E27FC236}">
                <a16:creationId xmlns:a16="http://schemas.microsoft.com/office/drawing/2014/main" id="{EE53F238-BB25-4795-9F0E-E5895401A40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10009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9923-3D0E-4DE5-A109-3FAB371327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1C68B9-1548-4671-AFEB-32A8B32E93E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9962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4400" dirty="0"/>
              <a:t>Markov Random Field</a:t>
            </a:r>
          </a:p>
        </p:txBody>
      </p:sp>
      <p:sp>
        <p:nvSpPr>
          <p:cNvPr id="12" name="Content Placeholder 11">
            <a:extLst>
              <a:ext uri="{FF2B5EF4-FFF2-40B4-BE49-F238E27FC236}">
                <a16:creationId xmlns:a16="http://schemas.microsoft.com/office/drawing/2014/main" id="{BBF11F4E-BB28-4784-B081-47F7C36C1AB4}"/>
              </a:ext>
            </a:extLst>
          </p:cNvPr>
          <p:cNvSpPr>
            <a:spLocks noGrp="1"/>
          </p:cNvSpPr>
          <p:nvPr>
            <p:ph idx="1"/>
          </p:nvPr>
        </p:nvSpPr>
        <p:spPr/>
        <p:txBody>
          <a:bodyPr/>
          <a:lstStyle/>
          <a:p>
            <a:pPr algn="l"/>
            <a:r>
              <a:rPr lang="en-US" sz="1800" dirty="0">
                <a:latin typeface="Times New Roman" panose="02020603050405020304" pitchFamily="18" charset="0"/>
                <a:cs typeface="Times New Roman" panose="02020603050405020304" pitchFamily="18" charset="0"/>
              </a:rPr>
              <a:t>A Markov Random Field (MRF) is a probability distribution p over variables x1,…,</a:t>
            </a:r>
            <a:r>
              <a:rPr lang="en-US" sz="1800" dirty="0" err="1">
                <a:latin typeface="Times New Roman" panose="02020603050405020304" pitchFamily="18" charset="0"/>
                <a:cs typeface="Times New Roman" panose="02020603050405020304" pitchFamily="18" charset="0"/>
              </a:rPr>
              <a:t>xn</a:t>
            </a:r>
            <a:r>
              <a:rPr lang="en-US" sz="1800" dirty="0">
                <a:latin typeface="Times New Roman" panose="02020603050405020304" pitchFamily="18" charset="0"/>
                <a:cs typeface="Times New Roman" panose="02020603050405020304" pitchFamily="18" charset="0"/>
              </a:rPr>
              <a:t> defined by an undirected graph G in which nodes correspond to </a:t>
            </a:r>
            <a:r>
              <a:rPr lang="en-IN" sz="1800" dirty="0">
                <a:latin typeface="Times New Roman" panose="02020603050405020304" pitchFamily="18" charset="0"/>
                <a:cs typeface="Times New Roman" panose="02020603050405020304" pitchFamily="18" charset="0"/>
              </a:rPr>
              <a:t>variables xi.</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potential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non-negative function of the variable x. A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joint potential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non negative function of 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a set of variables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Markov Random Field is defined as a product of potentials over the (maximal) cliques         of the Undirected graph 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8" name="Rectangle 12">
            <a:extLst>
              <a:ext uri="{FF2B5EF4-FFF2-40B4-BE49-F238E27FC236}">
                <a16:creationId xmlns:a16="http://schemas.microsoft.com/office/drawing/2014/main" id="{0D18D9EE-65CF-4F80-90F2-2244B38FABDB}"/>
              </a:ext>
            </a:extLst>
          </p:cNvPr>
          <p:cNvSpPr>
            <a:spLocks noChangeArrowheads="1"/>
          </p:cNvSpPr>
          <p:nvPr/>
        </p:nvSpPr>
        <p:spPr bwMode="auto">
          <a:xfrm>
            <a:off x="1838528" y="19136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9" name="Object 18">
            <a:extLst>
              <a:ext uri="{FF2B5EF4-FFF2-40B4-BE49-F238E27FC236}">
                <a16:creationId xmlns:a16="http://schemas.microsoft.com/office/drawing/2014/main" id="{BAC6599F-172F-44C8-9F38-219B94C98825}"/>
              </a:ext>
            </a:extLst>
          </p:cNvPr>
          <p:cNvGraphicFramePr>
            <a:graphicFrameLocks noChangeAspect="1"/>
          </p:cNvGraphicFramePr>
          <p:nvPr>
            <p:extLst>
              <p:ext uri="{D42A27DB-BD31-4B8C-83A1-F6EECF244321}">
                <p14:modId xmlns:p14="http://schemas.microsoft.com/office/powerpoint/2010/main" val="3188133955"/>
              </p:ext>
            </p:extLst>
          </p:nvPr>
        </p:nvGraphicFramePr>
        <p:xfrm>
          <a:off x="2255458" y="2965207"/>
          <a:ext cx="379378" cy="236009"/>
        </p:xfrm>
        <a:graphic>
          <a:graphicData uri="http://schemas.openxmlformats.org/presentationml/2006/ole">
            <mc:AlternateContent xmlns:mc="http://schemas.openxmlformats.org/markup-compatibility/2006">
              <mc:Choice xmlns:v="urn:schemas-microsoft-com:vml" Requires="v">
                <p:oleObj spid="_x0000_s6288" name="Equation" r:id="rId4" imgW="317225" imgH="203024" progId="Equation.DSMT4">
                  <p:embed/>
                </p:oleObj>
              </mc:Choice>
              <mc:Fallback>
                <p:oleObj name="Equation" r:id="rId4" imgW="317225" imgH="203024"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5458" y="2965207"/>
                        <a:ext cx="379378" cy="236009"/>
                      </a:xfrm>
                      <a:prstGeom prst="rect">
                        <a:avLst/>
                      </a:prstGeom>
                      <a:noFill/>
                    </p:spPr>
                  </p:pic>
                </p:oleObj>
              </mc:Fallback>
            </mc:AlternateContent>
          </a:graphicData>
        </a:graphic>
      </p:graphicFrame>
      <p:sp>
        <p:nvSpPr>
          <p:cNvPr id="20" name="Rectangle 14">
            <a:extLst>
              <a:ext uri="{FF2B5EF4-FFF2-40B4-BE49-F238E27FC236}">
                <a16:creationId xmlns:a16="http://schemas.microsoft.com/office/drawing/2014/main" id="{774042D0-A654-4B44-8B4B-CE55F477BE12}"/>
              </a:ext>
            </a:extLst>
          </p:cNvPr>
          <p:cNvSpPr>
            <a:spLocks noChangeArrowheads="1"/>
          </p:cNvSpPr>
          <p:nvPr/>
        </p:nvSpPr>
        <p:spPr bwMode="auto">
          <a:xfrm>
            <a:off x="8501974" y="2165955"/>
            <a:ext cx="126864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21" name="Object 20">
            <a:extLst>
              <a:ext uri="{FF2B5EF4-FFF2-40B4-BE49-F238E27FC236}">
                <a16:creationId xmlns:a16="http://schemas.microsoft.com/office/drawing/2014/main" id="{EFA916FD-DE45-4D41-9A42-1428E900226F}"/>
              </a:ext>
            </a:extLst>
          </p:cNvPr>
          <p:cNvGraphicFramePr>
            <a:graphicFrameLocks noChangeAspect="1"/>
          </p:cNvGraphicFramePr>
          <p:nvPr>
            <p:extLst>
              <p:ext uri="{D42A27DB-BD31-4B8C-83A1-F6EECF244321}">
                <p14:modId xmlns:p14="http://schemas.microsoft.com/office/powerpoint/2010/main" val="1443600647"/>
              </p:ext>
            </p:extLst>
          </p:nvPr>
        </p:nvGraphicFramePr>
        <p:xfrm>
          <a:off x="8501974" y="2961882"/>
          <a:ext cx="1055190" cy="308887"/>
        </p:xfrm>
        <a:graphic>
          <a:graphicData uri="http://schemas.openxmlformats.org/presentationml/2006/ole">
            <mc:AlternateContent xmlns:mc="http://schemas.openxmlformats.org/markup-compatibility/2006">
              <mc:Choice xmlns:v="urn:schemas-microsoft-com:vml" Requires="v">
                <p:oleObj spid="_x0000_s6289" name="Equation" r:id="rId6" imgW="800100" imgH="228600" progId="Equation.DSMT4">
                  <p:embed/>
                </p:oleObj>
              </mc:Choice>
              <mc:Fallback>
                <p:oleObj name="Equation" r:id="rId6" imgW="800100" imgH="2286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1974" y="2961882"/>
                        <a:ext cx="1055190" cy="308887"/>
                      </a:xfrm>
                      <a:prstGeom prst="rect">
                        <a:avLst/>
                      </a:prstGeom>
                      <a:noFill/>
                    </p:spPr>
                  </p:pic>
                </p:oleObj>
              </mc:Fallback>
            </mc:AlternateContent>
          </a:graphicData>
        </a:graphic>
      </p:graphicFrame>
      <p:sp>
        <p:nvSpPr>
          <p:cNvPr id="27" name="Rectangle 23">
            <a:extLst>
              <a:ext uri="{FF2B5EF4-FFF2-40B4-BE49-F238E27FC236}">
                <a16:creationId xmlns:a16="http://schemas.microsoft.com/office/drawing/2014/main" id="{03E07FB9-818F-4CAA-B64B-6472347B0C6A}"/>
              </a:ext>
            </a:extLst>
          </p:cNvPr>
          <p:cNvSpPr>
            <a:spLocks noChangeArrowheads="1"/>
          </p:cNvSpPr>
          <p:nvPr/>
        </p:nvSpPr>
        <p:spPr bwMode="auto">
          <a:xfrm>
            <a:off x="3150704" y="29280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8" name="Object 27">
            <a:extLst>
              <a:ext uri="{FF2B5EF4-FFF2-40B4-BE49-F238E27FC236}">
                <a16:creationId xmlns:a16="http://schemas.microsoft.com/office/drawing/2014/main" id="{2BBAC2DD-DB9B-4359-9411-237D4329E79F}"/>
              </a:ext>
            </a:extLst>
          </p:cNvPr>
          <p:cNvGraphicFramePr>
            <a:graphicFrameLocks noChangeAspect="1"/>
          </p:cNvGraphicFramePr>
          <p:nvPr>
            <p:extLst>
              <p:ext uri="{D42A27DB-BD31-4B8C-83A1-F6EECF244321}">
                <p14:modId xmlns:p14="http://schemas.microsoft.com/office/powerpoint/2010/main" val="581875958"/>
              </p:ext>
            </p:extLst>
          </p:nvPr>
        </p:nvGraphicFramePr>
        <p:xfrm>
          <a:off x="3150704" y="3677277"/>
          <a:ext cx="1418747" cy="338772"/>
        </p:xfrm>
        <a:graphic>
          <a:graphicData uri="http://schemas.openxmlformats.org/presentationml/2006/ole">
            <mc:AlternateContent xmlns:mc="http://schemas.openxmlformats.org/markup-compatibility/2006">
              <mc:Choice xmlns:v="urn:schemas-microsoft-com:vml" Requires="v">
                <p:oleObj spid="_x0000_s6290" name="Equation" r:id="rId8" imgW="990600" imgH="228600" progId="Equation.DSMT4">
                  <p:embed/>
                </p:oleObj>
              </mc:Choice>
              <mc:Fallback>
                <p:oleObj name="Equation" r:id="rId8" imgW="990600" imgH="228600"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0704" y="3677277"/>
                        <a:ext cx="1418747" cy="338772"/>
                      </a:xfrm>
                      <a:prstGeom prst="rect">
                        <a:avLst/>
                      </a:prstGeom>
                      <a:noFill/>
                    </p:spPr>
                  </p:pic>
                </p:oleObj>
              </mc:Fallback>
            </mc:AlternateContent>
          </a:graphicData>
        </a:graphic>
      </p:graphicFrame>
      <p:sp>
        <p:nvSpPr>
          <p:cNvPr id="29" name="Rectangle 25">
            <a:extLst>
              <a:ext uri="{FF2B5EF4-FFF2-40B4-BE49-F238E27FC236}">
                <a16:creationId xmlns:a16="http://schemas.microsoft.com/office/drawing/2014/main" id="{9717CCEE-08FE-4A08-BC6E-A4C8F85DF763}"/>
              </a:ext>
            </a:extLst>
          </p:cNvPr>
          <p:cNvSpPr>
            <a:spLocks noChangeArrowheads="1"/>
          </p:cNvSpPr>
          <p:nvPr/>
        </p:nvSpPr>
        <p:spPr bwMode="auto">
          <a:xfrm>
            <a:off x="2782112" y="3190491"/>
            <a:ext cx="170456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0" name="Object 29">
            <a:extLst>
              <a:ext uri="{FF2B5EF4-FFF2-40B4-BE49-F238E27FC236}">
                <a16:creationId xmlns:a16="http://schemas.microsoft.com/office/drawing/2014/main" id="{E9B686BE-8B36-4396-AF7B-4B542C3A9B5A}"/>
              </a:ext>
            </a:extLst>
          </p:cNvPr>
          <p:cNvGraphicFramePr>
            <a:graphicFrameLocks noChangeAspect="1"/>
          </p:cNvGraphicFramePr>
          <p:nvPr>
            <p:extLst>
              <p:ext uri="{D42A27DB-BD31-4B8C-83A1-F6EECF244321}">
                <p14:modId xmlns:p14="http://schemas.microsoft.com/office/powerpoint/2010/main" val="158253401"/>
              </p:ext>
            </p:extLst>
          </p:nvPr>
        </p:nvGraphicFramePr>
        <p:xfrm>
          <a:off x="2958718" y="3962382"/>
          <a:ext cx="383971" cy="400699"/>
        </p:xfrm>
        <a:graphic>
          <a:graphicData uri="http://schemas.openxmlformats.org/presentationml/2006/ole">
            <mc:AlternateContent xmlns:mc="http://schemas.openxmlformats.org/markup-compatibility/2006">
              <mc:Choice xmlns:v="urn:schemas-microsoft-com:vml" Requires="v">
                <p:oleObj spid="_x0000_s6291" name="Equation" r:id="rId10" imgW="266469" imgH="241091" progId="Equation.DSMT4">
                  <p:embed/>
                </p:oleObj>
              </mc:Choice>
              <mc:Fallback>
                <p:oleObj name="Equation" r:id="rId10" imgW="266469" imgH="241091"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8718" y="3962382"/>
                        <a:ext cx="383971" cy="400699"/>
                      </a:xfrm>
                      <a:prstGeom prst="rect">
                        <a:avLst/>
                      </a:prstGeom>
                      <a:noFill/>
                    </p:spPr>
                  </p:pic>
                </p:oleObj>
              </mc:Fallback>
            </mc:AlternateContent>
          </a:graphicData>
        </a:graphic>
      </p:graphicFrame>
      <p:sp>
        <p:nvSpPr>
          <p:cNvPr id="31" name="Rectangle 43">
            <a:extLst>
              <a:ext uri="{FF2B5EF4-FFF2-40B4-BE49-F238E27FC236}">
                <a16:creationId xmlns:a16="http://schemas.microsoft.com/office/drawing/2014/main" id="{F69EA27F-4FE0-4BC2-ACD2-99D36C40539C}"/>
              </a:ext>
            </a:extLst>
          </p:cNvPr>
          <p:cNvSpPr>
            <a:spLocks noChangeArrowheads="1"/>
          </p:cNvSpPr>
          <p:nvPr/>
        </p:nvSpPr>
        <p:spPr bwMode="auto">
          <a:xfrm>
            <a:off x="4289424" y="4684660"/>
            <a:ext cx="137794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2" name="Object 31">
            <a:extLst>
              <a:ext uri="{FF2B5EF4-FFF2-40B4-BE49-F238E27FC236}">
                <a16:creationId xmlns:a16="http://schemas.microsoft.com/office/drawing/2014/main" id="{6431EBF8-8527-4A8C-8B6E-91514ABBEE17}"/>
              </a:ext>
            </a:extLst>
          </p:cNvPr>
          <p:cNvGraphicFramePr>
            <a:graphicFrameLocks noChangeAspect="1"/>
          </p:cNvGraphicFramePr>
          <p:nvPr>
            <p:extLst>
              <p:ext uri="{D42A27DB-BD31-4B8C-83A1-F6EECF244321}">
                <p14:modId xmlns:p14="http://schemas.microsoft.com/office/powerpoint/2010/main" val="1640250287"/>
              </p:ext>
            </p:extLst>
          </p:nvPr>
        </p:nvGraphicFramePr>
        <p:xfrm>
          <a:off x="4289425" y="4684661"/>
          <a:ext cx="2104848" cy="736142"/>
        </p:xfrm>
        <a:graphic>
          <a:graphicData uri="http://schemas.openxmlformats.org/presentationml/2006/ole">
            <mc:AlternateContent xmlns:mc="http://schemas.openxmlformats.org/markup-compatibility/2006">
              <mc:Choice xmlns:v="urn:schemas-microsoft-com:vml" Requires="v">
                <p:oleObj spid="_x0000_s6292" name="Equation" r:id="rId12" imgW="1244600" imgH="431800" progId="Equation.DSMT4">
                  <p:embed/>
                </p:oleObj>
              </mc:Choice>
              <mc:Fallback>
                <p:oleObj name="Equation" r:id="rId12" imgW="1244600" imgH="431800" progId="Equation.DSMT4">
                  <p:embed/>
                  <p:pic>
                    <p:nvPicPr>
                      <p:cNvPr id="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9425" y="4684661"/>
                        <a:ext cx="2104848" cy="736142"/>
                      </a:xfrm>
                      <a:prstGeom prst="rect">
                        <a:avLst/>
                      </a:prstGeom>
                      <a:noFill/>
                    </p:spPr>
                  </p:pic>
                </p:oleObj>
              </mc:Fallback>
            </mc:AlternateContent>
          </a:graphicData>
        </a:graphic>
      </p:graphicFrame>
      <p:pic>
        <p:nvPicPr>
          <p:cNvPr id="36" name="Picture 35">
            <a:extLst>
              <a:ext uri="{FF2B5EF4-FFF2-40B4-BE49-F238E27FC236}">
                <a16:creationId xmlns:a16="http://schemas.microsoft.com/office/drawing/2014/main" id="{EB76ED0D-8BD0-4AE4-BB14-04F693297544}"/>
              </a:ext>
            </a:extLst>
          </p:cNvPr>
          <p:cNvPicPr>
            <a:picLocks noChangeAspect="1"/>
          </p:cNvPicPr>
          <p:nvPr/>
        </p:nvPicPr>
        <p:blipFill>
          <a:blip r:embed="rId14"/>
          <a:stretch>
            <a:fillRect/>
          </a:stretch>
        </p:blipFill>
        <p:spPr>
          <a:xfrm>
            <a:off x="7823892" y="4000582"/>
            <a:ext cx="3079107" cy="1689595"/>
          </a:xfrm>
          <a:prstGeom prst="rect">
            <a:avLst/>
          </a:prstGeom>
        </p:spPr>
      </p:pic>
      <p:pic>
        <p:nvPicPr>
          <p:cNvPr id="38" name="Picture 37">
            <a:extLst>
              <a:ext uri="{FF2B5EF4-FFF2-40B4-BE49-F238E27FC236}">
                <a16:creationId xmlns:a16="http://schemas.microsoft.com/office/drawing/2014/main" id="{C6E83E5B-EDEC-4B50-A80C-157D89D1501C}"/>
              </a:ext>
            </a:extLst>
          </p:cNvPr>
          <p:cNvPicPr>
            <a:picLocks noChangeAspect="1"/>
          </p:cNvPicPr>
          <p:nvPr/>
        </p:nvPicPr>
        <p:blipFill>
          <a:blip r:embed="rId15"/>
          <a:stretch>
            <a:fillRect/>
          </a:stretch>
        </p:blipFill>
        <p:spPr>
          <a:xfrm>
            <a:off x="3445661" y="5690177"/>
            <a:ext cx="8030696" cy="476316"/>
          </a:xfrm>
          <a:prstGeom prst="rect">
            <a:avLst/>
          </a:prstGeom>
        </p:spPr>
      </p:pic>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22E2-09A5-4659-81C8-D7A089D9B4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F00AD5-764C-4F35-8107-F74299A5DEF1}"/>
              </a:ext>
            </a:extLst>
          </p:cNvPr>
          <p:cNvSpPr>
            <a:spLocks noGrp="1"/>
          </p:cNvSpPr>
          <p:nvPr>
            <p:ph idx="1"/>
          </p:nvPr>
        </p:nvSpPr>
        <p:spPr/>
        <p:txBody>
          <a:bodyPr/>
          <a:lstStyle/>
          <a:p>
            <a:pPr>
              <a:buFont typeface="Arial" panose="020B0604020202020204" pitchFamily="34" charset="0"/>
              <a:buChar char="•"/>
            </a:pPr>
            <a:r>
              <a:rPr lang="en-IN" dirty="0"/>
              <a:t>-Cliques are subset of Variables.( for </a:t>
            </a:r>
            <a:r>
              <a:rPr lang="en-IN" dirty="0" err="1"/>
              <a:t>eg</a:t>
            </a:r>
            <a:r>
              <a:rPr lang="en-IN" dirty="0"/>
              <a:t> the 1</a:t>
            </a:r>
            <a:r>
              <a:rPr lang="en-IN" baseline="30000" dirty="0"/>
              <a:t>st</a:t>
            </a:r>
            <a:r>
              <a:rPr lang="en-IN" dirty="0"/>
              <a:t> clique can contain x1 ,2</a:t>
            </a:r>
            <a:r>
              <a:rPr lang="en-IN" baseline="30000" dirty="0"/>
              <a:t>nd</a:t>
            </a:r>
            <a:r>
              <a:rPr lang="en-IN" dirty="0"/>
              <a:t> as x1, x2 etc)  depending upon the graphs.</a:t>
            </a:r>
          </a:p>
          <a:p>
            <a:pPr>
              <a:buFont typeface="Arial" panose="020B0604020202020204" pitchFamily="34" charset="0"/>
              <a:buChar char="•"/>
            </a:pPr>
            <a:r>
              <a:rPr lang="en-IN" dirty="0"/>
              <a:t>-1/Z is the normalizer, known as the </a:t>
            </a:r>
            <a:r>
              <a:rPr lang="en-IN" b="1" u="sng" dirty="0"/>
              <a:t>partition function</a:t>
            </a:r>
            <a:r>
              <a:rPr lang="en-IN" dirty="0"/>
              <a:t>. To make the LHS , P(X) a proper probability distribution.</a:t>
            </a:r>
          </a:p>
          <a:p>
            <a:pPr>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Special cases for Clique size two :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Pair-wise Markov Random Field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If all potentials are strictly positive: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Gibbs Distribution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p>
          <a:p>
            <a:endParaRPr lang="en-IN" i="1" dirty="0"/>
          </a:p>
        </p:txBody>
      </p:sp>
      <p:sp>
        <p:nvSpPr>
          <p:cNvPr id="4" name="AutoShape 2">
            <a:extLst>
              <a:ext uri="{FF2B5EF4-FFF2-40B4-BE49-F238E27FC236}">
                <a16:creationId xmlns:a16="http://schemas.microsoft.com/office/drawing/2014/main" id="{B405007A-67B2-4C8C-9C1B-5090F4F631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3091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3FAB-20E5-4479-96F7-C61CC9E420A6}"/>
              </a:ext>
            </a:extLst>
          </p:cNvPr>
          <p:cNvSpPr>
            <a:spLocks noGrp="1"/>
          </p:cNvSpPr>
          <p:nvPr>
            <p:ph type="title"/>
          </p:nvPr>
        </p:nvSpPr>
        <p:spPr/>
        <p:txBody>
          <a:bodyPr/>
          <a:lstStyle/>
          <a:p>
            <a:r>
              <a:rPr lang="en-IN" dirty="0"/>
              <a:t>Undirected Graph:</a:t>
            </a:r>
          </a:p>
        </p:txBody>
      </p:sp>
      <p:sp>
        <p:nvSpPr>
          <p:cNvPr id="3" name="Content Placeholder 2">
            <a:extLst>
              <a:ext uri="{FF2B5EF4-FFF2-40B4-BE49-F238E27FC236}">
                <a16:creationId xmlns:a16="http://schemas.microsoft.com/office/drawing/2014/main" id="{8C85F0E8-CFA0-4D1C-AC15-9A10AD4E3E80}"/>
              </a:ext>
            </a:extLst>
          </p:cNvPr>
          <p:cNvSpPr>
            <a:spLocks noGrp="1"/>
          </p:cNvSpPr>
          <p:nvPr>
            <p:ph idx="1"/>
          </p:nvPr>
        </p:nvSpPr>
        <p:spPr/>
        <p:txBody>
          <a:bodyPr/>
          <a:lstStyle/>
          <a:p>
            <a:r>
              <a:rPr lang="en-IN" dirty="0"/>
              <a:t>- Vertices represents random variable.</a:t>
            </a:r>
          </a:p>
          <a:p>
            <a:r>
              <a:rPr lang="en-IN" dirty="0"/>
              <a:t>-edges represents the dependencies/relation between the random variables.</a:t>
            </a:r>
          </a:p>
        </p:txBody>
      </p:sp>
      <p:pic>
        <p:nvPicPr>
          <p:cNvPr id="7" name="Picture 6">
            <a:extLst>
              <a:ext uri="{FF2B5EF4-FFF2-40B4-BE49-F238E27FC236}">
                <a16:creationId xmlns:a16="http://schemas.microsoft.com/office/drawing/2014/main" id="{554C5781-E510-43E3-AEEF-099E8BCB374B}"/>
              </a:ext>
            </a:extLst>
          </p:cNvPr>
          <p:cNvPicPr>
            <a:picLocks noChangeAspect="1"/>
          </p:cNvPicPr>
          <p:nvPr/>
        </p:nvPicPr>
        <p:blipFill>
          <a:blip r:embed="rId2"/>
          <a:stretch>
            <a:fillRect/>
          </a:stretch>
        </p:blipFill>
        <p:spPr>
          <a:xfrm>
            <a:off x="8155858" y="0"/>
            <a:ext cx="3396030" cy="1859312"/>
          </a:xfrm>
          <a:prstGeom prst="rect">
            <a:avLst/>
          </a:prstGeom>
        </p:spPr>
      </p:pic>
      <p:pic>
        <p:nvPicPr>
          <p:cNvPr id="9" name="Picture 8">
            <a:extLst>
              <a:ext uri="{FF2B5EF4-FFF2-40B4-BE49-F238E27FC236}">
                <a16:creationId xmlns:a16="http://schemas.microsoft.com/office/drawing/2014/main" id="{2DC883CD-19AE-4420-B595-6891432F735F}"/>
              </a:ext>
            </a:extLst>
          </p:cNvPr>
          <p:cNvPicPr>
            <a:picLocks noChangeAspect="1"/>
          </p:cNvPicPr>
          <p:nvPr/>
        </p:nvPicPr>
        <p:blipFill>
          <a:blip r:embed="rId3"/>
          <a:stretch>
            <a:fillRect/>
          </a:stretch>
        </p:blipFill>
        <p:spPr>
          <a:xfrm>
            <a:off x="1218556" y="3776477"/>
            <a:ext cx="7992590" cy="1019317"/>
          </a:xfrm>
          <a:prstGeom prst="rect">
            <a:avLst/>
          </a:prstGeom>
        </p:spPr>
      </p:pic>
    </p:spTree>
    <p:extLst>
      <p:ext uri="{BB962C8B-B14F-4D97-AF65-F5344CB8AC3E}">
        <p14:creationId xmlns:p14="http://schemas.microsoft.com/office/powerpoint/2010/main" val="45577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A905-233C-4CB3-A524-552CA0717EC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B88D6E5-C445-45A0-9FA3-72E2EB8BD060}"/>
              </a:ext>
            </a:extLst>
          </p:cNvPr>
          <p:cNvSpPr>
            <a:spLocks noGrp="1"/>
          </p:cNvSpPr>
          <p:nvPr>
            <p:ph idx="1"/>
          </p:nvPr>
        </p:nvSpPr>
        <p:spPr/>
        <p:txBody>
          <a:bodyPr/>
          <a:lstStyle/>
          <a:p>
            <a:r>
              <a:rPr lang="en-IN" dirty="0"/>
              <a:t>- has 3 random variables</a:t>
            </a:r>
          </a:p>
          <a:p>
            <a:r>
              <a:rPr lang="en-IN" dirty="0"/>
              <a:t>- here , 2 clique are maximal cliques [ (</a:t>
            </a:r>
            <a:r>
              <a:rPr lang="en-IN" dirty="0" err="1"/>
              <a:t>a,c</a:t>
            </a:r>
            <a:r>
              <a:rPr lang="en-IN" dirty="0"/>
              <a:t>) and (</a:t>
            </a:r>
            <a:r>
              <a:rPr lang="en-IN" dirty="0" err="1"/>
              <a:t>a,b</a:t>
            </a:r>
            <a:r>
              <a:rPr lang="en-IN" dirty="0"/>
              <a:t>) ]</a:t>
            </a:r>
          </a:p>
          <a:p>
            <a:endParaRPr lang="en-IN" dirty="0"/>
          </a:p>
          <a:p>
            <a:pPr marL="0" indent="0">
              <a:buNone/>
            </a:pPr>
            <a:endParaRPr lang="en-IN" dirty="0"/>
          </a:p>
          <a:p>
            <a:r>
              <a:rPr lang="en-IN" dirty="0"/>
              <a:t>- Z , partition function which sums to 1., in order to do , we take the above expression and sum it all over the  combinations of a,b,c . </a:t>
            </a:r>
          </a:p>
        </p:txBody>
      </p:sp>
      <p:pic>
        <p:nvPicPr>
          <p:cNvPr id="7" name="Picture 6">
            <a:extLst>
              <a:ext uri="{FF2B5EF4-FFF2-40B4-BE49-F238E27FC236}">
                <a16:creationId xmlns:a16="http://schemas.microsoft.com/office/drawing/2014/main" id="{D7354B16-CE65-4A99-965C-0B9C9EDD52C8}"/>
              </a:ext>
            </a:extLst>
          </p:cNvPr>
          <p:cNvPicPr>
            <a:picLocks noChangeAspect="1"/>
          </p:cNvPicPr>
          <p:nvPr/>
        </p:nvPicPr>
        <p:blipFill>
          <a:blip r:embed="rId3"/>
          <a:stretch>
            <a:fillRect/>
          </a:stretch>
        </p:blipFill>
        <p:spPr>
          <a:xfrm>
            <a:off x="7209593" y="286603"/>
            <a:ext cx="2632251" cy="1532084"/>
          </a:xfrm>
          <a:prstGeom prst="rect">
            <a:avLst/>
          </a:prstGeom>
        </p:spPr>
      </p:pic>
      <p:pic>
        <p:nvPicPr>
          <p:cNvPr id="5" name="Picture 4">
            <a:extLst>
              <a:ext uri="{FF2B5EF4-FFF2-40B4-BE49-F238E27FC236}">
                <a16:creationId xmlns:a16="http://schemas.microsoft.com/office/drawing/2014/main" id="{2BE7BC98-85BE-48C5-ACF8-3AB14FCBF67A}"/>
              </a:ext>
            </a:extLst>
          </p:cNvPr>
          <p:cNvPicPr>
            <a:picLocks noChangeAspect="1"/>
          </p:cNvPicPr>
          <p:nvPr/>
        </p:nvPicPr>
        <p:blipFill>
          <a:blip r:embed="rId4"/>
          <a:stretch>
            <a:fillRect/>
          </a:stretch>
        </p:blipFill>
        <p:spPr>
          <a:xfrm>
            <a:off x="3313047" y="4964092"/>
            <a:ext cx="2403115" cy="720176"/>
          </a:xfrm>
          <a:prstGeom prst="rect">
            <a:avLst/>
          </a:prstGeom>
        </p:spPr>
      </p:pic>
      <p:sp>
        <p:nvSpPr>
          <p:cNvPr id="8" name="Rectangle 2">
            <a:extLst>
              <a:ext uri="{FF2B5EF4-FFF2-40B4-BE49-F238E27FC236}">
                <a16:creationId xmlns:a16="http://schemas.microsoft.com/office/drawing/2014/main" id="{DC503E95-D7A0-4342-9630-D27268E79EFE}"/>
              </a:ext>
            </a:extLst>
          </p:cNvPr>
          <p:cNvSpPr>
            <a:spLocks noChangeArrowheads="1"/>
          </p:cNvSpPr>
          <p:nvPr/>
        </p:nvSpPr>
        <p:spPr bwMode="auto">
          <a:xfrm>
            <a:off x="3313048" y="3220209"/>
            <a:ext cx="16357807" cy="4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1" name="Object 10">
            <a:extLst>
              <a:ext uri="{FF2B5EF4-FFF2-40B4-BE49-F238E27FC236}">
                <a16:creationId xmlns:a16="http://schemas.microsoft.com/office/drawing/2014/main" id="{37619A01-BDB6-47DB-BF99-CB584DD4DA91}"/>
              </a:ext>
            </a:extLst>
          </p:cNvPr>
          <p:cNvGraphicFramePr>
            <a:graphicFrameLocks noChangeAspect="1"/>
          </p:cNvGraphicFramePr>
          <p:nvPr>
            <p:extLst>
              <p:ext uri="{D42A27DB-BD31-4B8C-83A1-F6EECF244321}">
                <p14:modId xmlns:p14="http://schemas.microsoft.com/office/powerpoint/2010/main" val="2428869626"/>
              </p:ext>
            </p:extLst>
          </p:nvPr>
        </p:nvGraphicFramePr>
        <p:xfrm>
          <a:off x="3313048" y="3220210"/>
          <a:ext cx="3240151" cy="659103"/>
        </p:xfrm>
        <a:graphic>
          <a:graphicData uri="http://schemas.openxmlformats.org/presentationml/2006/ole">
            <mc:AlternateContent xmlns:mc="http://schemas.openxmlformats.org/markup-compatibility/2006">
              <mc:Choice xmlns:v="urn:schemas-microsoft-com:vml" Requires="v">
                <p:oleObj spid="_x0000_s9235" name="Equation" r:id="rId5" imgW="1955800" imgH="393700" progId="Equation.DSMT4">
                  <p:embed/>
                </p:oleObj>
              </mc:Choice>
              <mc:Fallback>
                <p:oleObj name="Equation" r:id="rId5" imgW="1955800" imgH="3937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048" y="3220210"/>
                        <a:ext cx="3240151" cy="659103"/>
                      </a:xfrm>
                      <a:prstGeom prst="rect">
                        <a:avLst/>
                      </a:prstGeom>
                      <a:noFill/>
                    </p:spPr>
                  </p:pic>
                </p:oleObj>
              </mc:Fallback>
            </mc:AlternateContent>
          </a:graphicData>
        </a:graphic>
      </p:graphicFrame>
    </p:spTree>
    <p:extLst>
      <p:ext uri="{BB962C8B-B14F-4D97-AF65-F5344CB8AC3E}">
        <p14:creationId xmlns:p14="http://schemas.microsoft.com/office/powerpoint/2010/main" val="335201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7801D-7593-45CB-816D-6688CFF326F3}"/>
              </a:ext>
            </a:extLst>
          </p:cNvPr>
          <p:cNvSpPr>
            <a:spLocks noGrp="1"/>
          </p:cNvSpPr>
          <p:nvPr>
            <p:ph idx="1"/>
          </p:nvPr>
        </p:nvSpPr>
        <p:spPr/>
        <p:txBody>
          <a:bodyPr/>
          <a:lstStyle/>
          <a:p>
            <a:pPr>
              <a:buFont typeface="Arial" panose="020B0604020202020204" pitchFamily="34" charset="0"/>
              <a:buChar char="•"/>
            </a:pPr>
            <a:r>
              <a:rPr lang="en-IN" b="1" u="sng" dirty="0"/>
              <a:t>Marginalizing:</a:t>
            </a:r>
          </a:p>
          <a:p>
            <a:pPr>
              <a:buFont typeface="Arial" panose="020B0604020202020204" pitchFamily="34" charset="0"/>
              <a:buChar char="•"/>
            </a:pPr>
            <a:r>
              <a:rPr lang="en-IN" dirty="0"/>
              <a:t>Marginalizing over c makes a and b dependent ( earlier independent) and becomes directly connected.</a:t>
            </a:r>
          </a:p>
          <a:p>
            <a:endParaRPr lang="en-IN" dirty="0"/>
          </a:p>
          <a:p>
            <a:endParaRPr lang="en-IN" dirty="0"/>
          </a:p>
          <a:p>
            <a:pPr>
              <a:buFont typeface="Arial" panose="020B0604020202020204" pitchFamily="34" charset="0"/>
              <a:buChar char="•"/>
            </a:pPr>
            <a:r>
              <a:rPr lang="en-IN" dirty="0" err="1"/>
              <a:t>Probabilty</a:t>
            </a:r>
            <a:r>
              <a:rPr lang="en-IN" dirty="0"/>
              <a:t> of </a:t>
            </a:r>
            <a:r>
              <a:rPr lang="en-IN" dirty="0" err="1"/>
              <a:t>a,b</a:t>
            </a:r>
            <a:r>
              <a:rPr lang="en-IN" dirty="0"/>
              <a:t> joint distribution is not equal to p(a).p(b)</a:t>
            </a:r>
          </a:p>
        </p:txBody>
      </p:sp>
      <p:pic>
        <p:nvPicPr>
          <p:cNvPr id="7" name="Picture 6">
            <a:extLst>
              <a:ext uri="{FF2B5EF4-FFF2-40B4-BE49-F238E27FC236}">
                <a16:creationId xmlns:a16="http://schemas.microsoft.com/office/drawing/2014/main" id="{626B2E4D-BF75-43F0-B1FC-71C7BA0F76CE}"/>
              </a:ext>
            </a:extLst>
          </p:cNvPr>
          <p:cNvPicPr>
            <a:picLocks noChangeAspect="1"/>
          </p:cNvPicPr>
          <p:nvPr/>
        </p:nvPicPr>
        <p:blipFill>
          <a:blip r:embed="rId2"/>
          <a:stretch>
            <a:fillRect/>
          </a:stretch>
        </p:blipFill>
        <p:spPr>
          <a:xfrm>
            <a:off x="7196502" y="198223"/>
            <a:ext cx="4939922" cy="1394604"/>
          </a:xfrm>
          <a:prstGeom prst="rect">
            <a:avLst/>
          </a:prstGeom>
        </p:spPr>
      </p:pic>
      <p:pic>
        <p:nvPicPr>
          <p:cNvPr id="9" name="Picture 8">
            <a:extLst>
              <a:ext uri="{FF2B5EF4-FFF2-40B4-BE49-F238E27FC236}">
                <a16:creationId xmlns:a16="http://schemas.microsoft.com/office/drawing/2014/main" id="{A49C92A5-6345-462A-B19F-78C504764E53}"/>
              </a:ext>
            </a:extLst>
          </p:cNvPr>
          <p:cNvPicPr>
            <a:picLocks noChangeAspect="1"/>
          </p:cNvPicPr>
          <p:nvPr/>
        </p:nvPicPr>
        <p:blipFill>
          <a:blip r:embed="rId3"/>
          <a:stretch>
            <a:fillRect/>
          </a:stretch>
        </p:blipFill>
        <p:spPr>
          <a:xfrm>
            <a:off x="1884533" y="3429000"/>
            <a:ext cx="3034048" cy="527041"/>
          </a:xfrm>
          <a:prstGeom prst="rect">
            <a:avLst/>
          </a:prstGeom>
        </p:spPr>
      </p:pic>
      <p:sp>
        <p:nvSpPr>
          <p:cNvPr id="5" name="Title 1">
            <a:extLst>
              <a:ext uri="{FF2B5EF4-FFF2-40B4-BE49-F238E27FC236}">
                <a16:creationId xmlns:a16="http://schemas.microsoft.com/office/drawing/2014/main" id="{125F6AC3-8941-49AA-A169-61950C301565}"/>
              </a:ext>
            </a:extLst>
          </p:cNvPr>
          <p:cNvSpPr>
            <a:spLocks noGrp="1"/>
          </p:cNvSpPr>
          <p:nvPr>
            <p:ph type="title"/>
          </p:nvPr>
        </p:nvSpPr>
        <p:spPr>
          <a:xfrm>
            <a:off x="1097280" y="286603"/>
            <a:ext cx="10058400" cy="1450757"/>
          </a:xfrm>
        </p:spPr>
        <p:txBody>
          <a:bodyPr/>
          <a:lstStyle/>
          <a:p>
            <a:r>
              <a:rPr lang="en-IN" dirty="0"/>
              <a:t>Properties of MRF:</a:t>
            </a:r>
          </a:p>
        </p:txBody>
      </p:sp>
    </p:spTree>
    <p:extLst>
      <p:ext uri="{BB962C8B-B14F-4D97-AF65-F5344CB8AC3E}">
        <p14:creationId xmlns:p14="http://schemas.microsoft.com/office/powerpoint/2010/main" val="647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2EA1-5682-47C6-A9B5-86A8C70324B3}"/>
              </a:ext>
            </a:extLst>
          </p:cNvPr>
          <p:cNvSpPr>
            <a:spLocks noGrp="1"/>
          </p:cNvSpPr>
          <p:nvPr>
            <p:ph type="title"/>
          </p:nvPr>
        </p:nvSpPr>
        <p:spPr/>
        <p:txBody>
          <a:bodyPr/>
          <a:lstStyle/>
          <a:p>
            <a:r>
              <a:rPr lang="en-IN" dirty="0"/>
              <a:t>Proof ()</a:t>
            </a:r>
          </a:p>
        </p:txBody>
      </p:sp>
      <p:sp>
        <p:nvSpPr>
          <p:cNvPr id="3" name="Content Placeholder 2">
            <a:extLst>
              <a:ext uri="{FF2B5EF4-FFF2-40B4-BE49-F238E27FC236}">
                <a16:creationId xmlns:a16="http://schemas.microsoft.com/office/drawing/2014/main" id="{D3210A04-E107-45E7-916F-5D941113AE83}"/>
              </a:ext>
            </a:extLst>
          </p:cNvPr>
          <p:cNvSpPr>
            <a:spLocks noGrp="1"/>
          </p:cNvSpPr>
          <p:nvPr>
            <p:ph idx="1"/>
          </p:nvPr>
        </p:nvSpPr>
        <p:spPr/>
        <p:txBody>
          <a:bodyPr/>
          <a:lstStyle/>
          <a:p>
            <a:endParaRPr lang="en-IN"/>
          </a:p>
        </p:txBody>
      </p:sp>
      <p:sp>
        <p:nvSpPr>
          <p:cNvPr id="4" name="Rectangle 2">
            <a:extLst>
              <a:ext uri="{FF2B5EF4-FFF2-40B4-BE49-F238E27FC236}">
                <a16:creationId xmlns:a16="http://schemas.microsoft.com/office/drawing/2014/main" id="{E5F0C0AC-4044-4264-A161-DFE33412D555}"/>
              </a:ext>
            </a:extLst>
          </p:cNvPr>
          <p:cNvSpPr>
            <a:spLocks noChangeArrowheads="1"/>
          </p:cNvSpPr>
          <p:nvPr/>
        </p:nvSpPr>
        <p:spPr bwMode="auto">
          <a:xfrm>
            <a:off x="1402079" y="2331719"/>
            <a:ext cx="147026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54378CAA-3082-4DC4-964F-80653C3756AE}"/>
              </a:ext>
            </a:extLst>
          </p:cNvPr>
          <p:cNvGraphicFramePr>
            <a:graphicFrameLocks noChangeAspect="1"/>
          </p:cNvGraphicFramePr>
          <p:nvPr>
            <p:extLst>
              <p:ext uri="{D42A27DB-BD31-4B8C-83A1-F6EECF244321}">
                <p14:modId xmlns:p14="http://schemas.microsoft.com/office/powerpoint/2010/main" val="3088050055"/>
              </p:ext>
            </p:extLst>
          </p:nvPr>
        </p:nvGraphicFramePr>
        <p:xfrm>
          <a:off x="1402079" y="2331720"/>
          <a:ext cx="8598591" cy="2468880"/>
        </p:xfrm>
        <a:graphic>
          <a:graphicData uri="http://schemas.openxmlformats.org/presentationml/2006/ole">
            <mc:AlternateContent xmlns:mc="http://schemas.openxmlformats.org/markup-compatibility/2006">
              <mc:Choice xmlns:v="urn:schemas-microsoft-com:vml" Requires="v">
                <p:oleObj spid="_x0000_s7189" name="Equation" r:id="rId3" imgW="5359400" imgH="1536700" progId="Equation.DSMT4">
                  <p:embed/>
                </p:oleObj>
              </mc:Choice>
              <mc:Fallback>
                <p:oleObj name="Equation" r:id="rId3" imgW="5359400" imgH="1536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079" y="2331720"/>
                        <a:ext cx="8598591" cy="2468880"/>
                      </a:xfrm>
                      <a:prstGeom prst="rect">
                        <a:avLst/>
                      </a:prstGeom>
                      <a:noFill/>
                    </p:spPr>
                  </p:pic>
                </p:oleObj>
              </mc:Fallback>
            </mc:AlternateContent>
          </a:graphicData>
        </a:graphic>
      </p:graphicFrame>
    </p:spTree>
    <p:extLst>
      <p:ext uri="{BB962C8B-B14F-4D97-AF65-F5344CB8AC3E}">
        <p14:creationId xmlns:p14="http://schemas.microsoft.com/office/powerpoint/2010/main" val="299854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DADA-2164-4514-B245-71974E4644C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5FCD9AD-13BE-4023-A13A-5141C0A2DBB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EDE491A-AB2C-4C0C-8EE6-8F94BCB5EAA3}"/>
              </a:ext>
            </a:extLst>
          </p:cNvPr>
          <p:cNvPicPr>
            <a:picLocks noChangeAspect="1"/>
          </p:cNvPicPr>
          <p:nvPr/>
        </p:nvPicPr>
        <p:blipFill>
          <a:blip r:embed="rId3"/>
          <a:stretch>
            <a:fillRect/>
          </a:stretch>
        </p:blipFill>
        <p:spPr>
          <a:xfrm>
            <a:off x="1036320" y="1746200"/>
            <a:ext cx="3267531" cy="362001"/>
          </a:xfrm>
          <a:prstGeom prst="rect">
            <a:avLst/>
          </a:prstGeom>
        </p:spPr>
      </p:pic>
      <p:sp>
        <p:nvSpPr>
          <p:cNvPr id="4" name="Rectangle 2">
            <a:extLst>
              <a:ext uri="{FF2B5EF4-FFF2-40B4-BE49-F238E27FC236}">
                <a16:creationId xmlns:a16="http://schemas.microsoft.com/office/drawing/2014/main" id="{64286DE0-4D05-47E6-9175-C1ED663938FA}"/>
              </a:ext>
            </a:extLst>
          </p:cNvPr>
          <p:cNvSpPr>
            <a:spLocks noChangeArrowheads="1"/>
          </p:cNvSpPr>
          <p:nvPr/>
        </p:nvSpPr>
        <p:spPr bwMode="auto">
          <a:xfrm>
            <a:off x="1097280" y="2479042"/>
            <a:ext cx="140311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3F9E0839-083A-4853-A64A-AED49B8D9687}"/>
              </a:ext>
            </a:extLst>
          </p:cNvPr>
          <p:cNvGraphicFramePr>
            <a:graphicFrameLocks noChangeAspect="1"/>
          </p:cNvGraphicFramePr>
          <p:nvPr>
            <p:extLst>
              <p:ext uri="{D42A27DB-BD31-4B8C-83A1-F6EECF244321}">
                <p14:modId xmlns:p14="http://schemas.microsoft.com/office/powerpoint/2010/main" val="1355030187"/>
              </p:ext>
            </p:extLst>
          </p:nvPr>
        </p:nvGraphicFramePr>
        <p:xfrm>
          <a:off x="1097281" y="2479043"/>
          <a:ext cx="9592151" cy="3017520"/>
        </p:xfrm>
        <a:graphic>
          <a:graphicData uri="http://schemas.openxmlformats.org/presentationml/2006/ole">
            <mc:AlternateContent xmlns:mc="http://schemas.openxmlformats.org/markup-compatibility/2006">
              <mc:Choice xmlns:v="urn:schemas-microsoft-com:vml" Requires="v">
                <p:oleObj spid="_x0000_s8213" name="Equation" r:id="rId4" imgW="5283200" imgH="1663700" progId="Equation.DSMT4">
                  <p:embed/>
                </p:oleObj>
              </mc:Choice>
              <mc:Fallback>
                <p:oleObj name="Equation" r:id="rId4" imgW="5283200" imgH="1663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1" y="2479043"/>
                        <a:ext cx="9592151" cy="3017520"/>
                      </a:xfrm>
                      <a:prstGeom prst="rect">
                        <a:avLst/>
                      </a:prstGeom>
                      <a:noFill/>
                    </p:spPr>
                  </p:pic>
                </p:oleObj>
              </mc:Fallback>
            </mc:AlternateContent>
          </a:graphicData>
        </a:graphic>
      </p:graphicFrame>
    </p:spTree>
    <p:extLst>
      <p:ext uri="{BB962C8B-B14F-4D97-AF65-F5344CB8AC3E}">
        <p14:creationId xmlns:p14="http://schemas.microsoft.com/office/powerpoint/2010/main" val="229778920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3986</TotalTime>
  <Words>1426</Words>
  <Application>Microsoft Office PowerPoint</Application>
  <PresentationFormat>Widescreen</PresentationFormat>
  <Paragraphs>118</Paragraphs>
  <Slides>28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0" baseType="lpstr">
      <vt:lpstr>Arial</vt:lpstr>
      <vt:lpstr>Bookman Old Style</vt:lpstr>
      <vt:lpstr>Caladea</vt:lpstr>
      <vt:lpstr>Calibri</vt:lpstr>
      <vt:lpstr>Cambria Math</vt:lpstr>
      <vt:lpstr>Franklin Gothic Book</vt:lpstr>
      <vt:lpstr>NimbusRomNo9L-Regu</vt:lpstr>
      <vt:lpstr>Share Tech</vt:lpstr>
      <vt:lpstr>Times New Roman</vt:lpstr>
      <vt:lpstr>1_RetrospectVTI</vt:lpstr>
      <vt:lpstr>Equation</vt:lpstr>
      <vt:lpstr>MathType 7.0 Equation</vt:lpstr>
      <vt:lpstr>MRF for Image segmentation &amp; Denoising </vt:lpstr>
      <vt:lpstr>Introduction</vt:lpstr>
      <vt:lpstr>Markov Random Field</vt:lpstr>
      <vt:lpstr>PowerPoint Presentation</vt:lpstr>
      <vt:lpstr>Undirected Graph:</vt:lpstr>
      <vt:lpstr>Example</vt:lpstr>
      <vt:lpstr>Properties of MRF:</vt:lpstr>
      <vt:lpstr>Proof ()</vt:lpstr>
      <vt:lpstr>PowerPoint Presentation</vt:lpstr>
      <vt:lpstr>Property 2 : Conditioning</vt:lpstr>
      <vt:lpstr>Global Markov Property</vt:lpstr>
      <vt:lpstr>Local Markov Property.</vt:lpstr>
      <vt:lpstr>Example</vt:lpstr>
      <vt:lpstr>MRF for Image Segmentation</vt:lpstr>
      <vt:lpstr>Image Segmentation</vt:lpstr>
      <vt:lpstr>PowerPoint Presentation</vt:lpstr>
      <vt:lpstr>Ising Model</vt:lpstr>
      <vt:lpstr>PowerPoint Presentation</vt:lpstr>
      <vt:lpstr>Pair-wise MRF</vt:lpstr>
      <vt:lpstr>Pair-wise MRF</vt:lpstr>
      <vt:lpstr>PowerPoint Presentation</vt:lpstr>
      <vt:lpstr>PowerPoint Presentation</vt:lpstr>
      <vt:lpstr>Energy function</vt:lpstr>
      <vt:lpstr>Comparison for different values of β</vt:lpstr>
      <vt:lpstr>PowerPoint Presentation</vt:lpstr>
      <vt:lpstr>Simulated Annealing</vt:lpstr>
      <vt:lpstr>MRF for Image Denoising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Asswin C.R</dc:creator>
  <cp:lastModifiedBy>Asswin C.R</cp:lastModifiedBy>
  <cp:revision>73</cp:revision>
  <dcterms:created xsi:type="dcterms:W3CDTF">2021-11-15T13:46:23Z</dcterms:created>
  <dcterms:modified xsi:type="dcterms:W3CDTF">2021-12-09T16:11:47Z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