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ink/ink1.xml" ContentType="application/inkml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12-08T07:39:26.9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11227 1233 55 0,'-12'-18'19'16,"12"-1"-7"-16,-10 1-3 16,3 0-3-16,-4 2-1 15,7 3-2-15,-3 2 1 16,2 2-1-16,-2-1 2 16,7 1-1-16,0 0 6 15,0 0-3-15,-4 4 0 16,4-2 0-16,0 3-2 15,0 4 1-15,0-2-5 16,0-1-1-16,0 12 0 31,0 3 2-31,0 6 0 0,0 7 0 16,0 5 2-16,0 7-2 16,0 12 2-16,-4 6 2 15,4 9 0-15,0 6 0 16,0 6 0-16,0 4-2 15,0 2 2-15,0 0-3 16,4 0-1-16,0 2 0 16,-4-4 0-16,7-2-2 15,-7 2-2-15,0-4 4 16,0 1-1-16,-11 2 0 16,-5 0 0-16,-1 4-2 0,-6-1 2 15,5 4-1-15,-5-4 1 16,3-3-1-16,3-3 0 15,-5-9 0-15,10-8-2 16,1-11-5-16,11-8 1 16,0-6-12-16,0-10-9 15,0-5-11-15,0-8-93 0</inkml:trace>
  <inkml:trace contextRef="#ctx0" brushRef="#br0" timeOffset="931.2737">9791 2293 53 0,'-11'-7'26'0,"-9"4"-7"15,7 0-4 1,-4 0 0-16,4 1-1 16,5-2-2-16,-3 0 5 0,11 2-1 15,-8 2-5-15,8 0-2 16,0 0-5-16,0 0-2 15,8 0 0-15,7 6-2 16,2 3 2-16,17 4 1 16,9-5-2-16,10 5 3 15,13-4-3-15,17-4-1 16,18-5 4-16,11 0-4 0,17 0 1 16,11 0-1-1,5-2 0-15,-2-1 0 16,3 3-3-16,-8 0 3 0,-3 0 1 15,-5 0-1-15,2 0 1 16,3 0 0-16,0 0-1 16,-2 0 0-16,7 0-4 15,-5 0 1-15,-2 0 0 16,-5-3-2-16,-11 0 1 16,-5 3-3-16,-17 0-6 0,-7 0-12 15,-21 0-10-15,-9 0-29 16</inkml:trace>
  <inkml:trace contextRef="#ctx0" brushRef="#br0" timeOffset="4247.2879">10076 1248 14 0,'11'-10'40'0,"-4"2"-15"15,-3-2-10-15,8 5-7 0,-8-2 3 16,3 2 1-16,-1 1 3 16,-6 1-2-16,0 3-1 15,0 0 2 1,0 16 12-16,0 10 0 16,-6 17 3-16,-5 15-9 15,-5 12-2-15,5 7-9 0,-5 2-5 16,-2-2 0-16,1-7-1 15,5-9-11-15,8-10-12 16,4-8-7-16,-11-12-7 16,11-13-5-16,-8-11-9 15,8-14-91-15</inkml:trace>
  <inkml:trace contextRef="#ctx0" brushRef="#br0" timeOffset="4520.1608">9831 1279 52 0,'-13'-9'40'15,"9"2"-3"-15,4 4-18 16,0 3-2-16,4 0 4 15,21 0 2-15,9 0-9 0,8 0-8 16,21 0-1 0,11-6-5-16,14 0-7 15,-6 0-8-15,8-3-11 16,-12 3-15-16,-8-1-26 16</inkml:trace>
  <inkml:trace contextRef="#ctx0" brushRef="#br0" timeOffset="4793.2611">10495 1279 69 0,'0'0'28'15,"0"0"-12"-15,0 15-4 16,0 13 9-16,0 14 5 15,-4 19 3-15,-8 12-4 16,1 10-5-16,-5 2-5 16,-2-2-4-16,1-4-3 15,1-12-2-15,-2-12-6 16,2-12-10-16,5-12-12 16,-5-14-17-16,3-17-18 0,2-17-100 15</inkml:trace>
  <inkml:trace contextRef="#ctx0" brushRef="#br0" timeOffset="5030.3022">10483 1248 59 0,'19'-28'28'0,"8"4"-11"15,13 6-7-15,2 12-1 16,14 6-1-16,1 21 1 0,-2 13 2 15,-9 11 2-15,-11 10 6 16,-26 6 2 0,-14-2 1-16,-23-2-4 15,-10-7-9-15,-25-11-5 16,-5-11-10-16,1-10-19 0,2-10-19 16,2-8-31-16</inkml:trace>
  <inkml:trace contextRef="#ctx0" brushRef="#br0" timeOffset="7011.2302">11741 1388 26 0,'0'-5'29'15,"0"-1"-10"-15,0-1-8 0,0 1-3 16,0 3-1-16,0 0-4 16,0 3-1-16,0 0-1 15,0 0 0 1,0 0 6-16,6 8 3 16,-6 14 7-16,0 15 8 15,0 18 6-15,-12 15-4 16,1 12-3-16,-2 3-8 15,2 4-8-15,0-3-4 16,2-9-2-16,2-10-1 16,7-12-3-16,0-12-11 15,0-13-12-15,-4-11-25 16,4-19-24-16</inkml:trace>
  <inkml:trace contextRef="#ctx0" brushRef="#br0" timeOffset="7241.0985">11741 1366 49 0,'21'-10'33'0,"6"-3"-7"16,15 0-11-16,-5 5-6 15,19 8 0-15,0 0-5 16,6 0-3-16,-8 12-6 16,-1 3-7-16,-16 2-13 15</inkml:trace>
  <inkml:trace contextRef="#ctx0" brushRef="#br0" timeOffset="7428.3065">11640 1728 84 0,'0'9'39'15,"17"-9"-12"-15,10 0-10 16,19-7-7-16,13 1-7 16,8-3-11-16,7 3-11 15,-1 4-11-15,1 2-89 16</inkml:trace>
  <inkml:trace contextRef="#ctx0" brushRef="#br0" timeOffset="7671.1492">12433 1502 53 0,'0'0'28'15,"0"18"-5"-15,0 12-3 0,0 13 2 16,-5 15-5-16,-1 6-3 16,0 6-3-16,0 0-4 15,6-2-3-15,-7-10-4 16,7-10-4-16,0-7-8 16,0-14-4-16,0-11-11 15,-4-16-20-15</inkml:trace>
  <inkml:trace contextRef="#ctx0" brushRef="#br0" timeOffset="7895.3265">12392 1489 63 0,'7'-34'33'16,"-3"10"-11"-16,15 9-10 0,4 6-2 15,14 9-2-15,9 9-2 16,4 13 3-16,6 8 2 15,-11 9 5-15,-7 1-3 16,-13 2 6-16,-14-5 2 16,-11 1-7-16,-24-8-3 15,-22-3-11-15,-3-6-23 16,-18-5-26-16,-7-7-24 16</inkml:trace>
  <inkml:trace contextRef="#ctx0" brushRef="#br0" timeOffset="9870.2497">9764 2618 14 0,'0'-5'39'15,"7"-4"-11"-15,-2-1-6 16,-1-1-5-16,-4-5 2 15,7 4 7-15,-3-3-3 16,1 3-6-16,-5 2-8 16,7 0-2-16,-3 8-3 0,3 2-2 15,-7 15 10-15,0 15 10 16,0 20 5-16,-7 16 3 16,-9 14-5-16,1 5-6 15,-8 1-5-15,0-3-5 16,6-11-5-16,-6-4-1 15,8-10-7-15,-8-13-12 16,12-8-10-16,1-13-5 0,-2-12-13 16,5-12-12-16,7-12 4 15,0-15-10-15</inkml:trace>
  <inkml:trace contextRef="#ctx0" brushRef="#br0" timeOffset="10262.4728">9753 2597 13 0,'11'-21'34'16,"1"3"-9"-16,-1 5-12 15,-7 8-5-15,1 5-3 16,6 0-2-16,0 9 0 16,-4 4-1-16,-1-2 0 15,-6 1 0-15,6-3-2 0,-6-2 3 16,0-7 0-16,6 0 4 15,-6 0 0-15,0 0-3 16,0 0-2-16,0-4 1 16,0-1 0-16,0 1-2 15,-12-1 3-15,12-2-3 0,-6 1 3 16,6 0 4 0,0 0 4-16,0 6 1 15,0 0 1-15,0 0-1 0,0-3 2 16,6-1 0-16,6 2 2 15,10-2-4-15,10-1-4 16,14-5-5-16,4-2-3 16,0 2-5-16,1 2-12 15,-7 8-18-15,-3 0-10 16,-21 8-15-16</inkml:trace>
  <inkml:trace contextRef="#ctx0" brushRef="#br0" timeOffset="10467.7231">9686 2961 68 0,'0'5'41'0,"0"-5"-14"16,0 0-9-16,12 0 3 15,7-5-2-15,17-4-1 0,2-4-9 16,8 1-6-16,2 0-13 15,10 3-13-15,-8 3-9 16,-6-1-12-16</inkml:trace>
  <inkml:trace contextRef="#ctx0" brushRef="#br0" timeOffset="10946.8406">10378 2679 46 0,'5'-21'38'16,"-5"3"-9"-16,0 6-8 16,0 6-7-16,0 12-5 0,-5 16 8 15,-10 16 3-15,-8 18 0 16,-5 15-1 0,-2 5-2-16,-2 2-5 0,4 5-7 15,-2-7 0-15,6-5-3 16,6-13 0-16,-5-16-2 15,10-8 0-15,9-13 0 16,4-21-7-16,0-8-1 16,4-23-3-16,14-18 1 0,11-21-3 15,-2-15-3-15,7-8 7 16,0 5 3-16,-8 12 4 16,-4 17 2-16,-3 17-2 15,-2 18 4-15,-6 17 9 16,-11 29 7-16,0 21 0 15,-5 18-5-15,-7 6-5 16,12 3-4-16,0-5 0 16,0-14 2-16,0-8 3 0,17-16 8 15,-1-18 3-15,11-23-8 16,13-24-5-16,5-19-5 16,-6-17 1-16,7-8-13 15,-10-4-13-15,5 4-14 16,-15 9-12-16,-3 12-7 0,-12 12-23 15</inkml:trace>
  <inkml:trace contextRef="#ctx0" brushRef="#br0" timeOffset="12687.4118">11785 2790 84 0,'0'-9'43'16,"4"2"-21"-16,-4 5-11 16,8 2 0-16,-4 15 6 15,3 13 8-15,-7 11-4 0,-7 9-6 16,3 8-8 0,-15 8-3-16,8 0-1 15,-9 0-17-15,3-4-14 0,-6-6-16 16,0-9-17-16</inkml:trace>
  <inkml:trace contextRef="#ctx0" brushRef="#br0" timeOffset="12912.3969">11505 2836 120 0,'0'-21'46'16,"0"1"-17"-16,0 6-13 16,19 1-1-16,-2 8-3 15,14-2-3-15,15 7-4 0,16 0-4 16,11 0-14-16,10 0-17 16,0 12-18-16,-4 1-28 15</inkml:trace>
  <inkml:trace contextRef="#ctx0" brushRef="#br0" timeOffset="13400.2127">12482 2701 82 0,'-5'-15'29'15,"-2"3"-12"-15,3 5-8 16,4 7-4-16,-9 12 1 15,-3 17 4-15,-5 13-2 16,-1 16 2-16,-4 9 2 16,-1 6-4-16,-10 7 1 0,6-1-2 15,-7-6-3 1,0-11-2-16,6-10 1 0,5-13 2 16,7-12 0-16,1-11-1 15,3-16 0-15,7-9-4 16,5-22-4-16,11-18 0 15,10-18-2-15,13-18-1 16,6-13-4-16,10 0 1 0,-6 7 3 16,-6 17 3-16,-4 13 4 15,-5 22 1-15,-6 21 4 16,-8 27 7-16,-10 27 0 16,-5 26 0-16,-12 17 0 15,8 9-4-15,4-2-4 16,0-7 2-16,11-12 0 15,12-15 9-15,11-19 2 0,10-20-7 16,6-26 0-16,1-20 3 16,4-22-3-16,-1-22-8 15,5-10-19-15,-17-8-12 16,-6 3-11-16,-16 13-14 16,-9 17-24-16</inkml:trace>
  <inkml:trace contextRef="#ctx0" brushRef="#br0" timeOffset="22267.4672">8855 1632 21 0,'0'0'37'16,"4"0"-14"-16,8 0-10 15,10-2-1-15,5-5 0 16,13 2 0-16,14-5-1 15,4-1-4-15,9-2-1 16,-6 0-5-16,2 5-1 0,-2-1 0 16,-6 2-4-1,-12 7 2-15,-2 0 0 16,-8 0-1-16,-10-3 1 16,-12 0 0-16,0 3-2 0,-5 0-1 15,-6 0-2-15,-6-3 3 16,-5-3-4-16,0-3 2 15,-1-3 3-15,-6-4-3 16,5-6 1-16,-11 1 5 16,1-3 0-16,0 0 1 15,1-1 6-15,2 4 4 16,1 2 1-16,2 7-3 16,17 3-6-16,0 4 4 15,17 5 0-15,6 0 1 16,4 9 4-16,7 8 0 15,0 10 5-15,-1 7 3 16,-10 7-3-16,-8 0-3 16,-2 6-5-16,-13-1-2 15,0-3-9-15,-6-8-24 16,-16-1-26-16,-1-6-33 16</inkml:trace>
  <inkml:trace contextRef="#ctx0" brushRef="#br0" timeOffset="25643.8299">8636 3093 40 0,'0'0'31'0,"0"0"-15"15,0 0-6-15,6 0-3 16,5 0-1-16,12 0-2 0,4 0-1 16,7 0 0-16,3-4 0 15,15-3-2-15,4 2-1 16,-1-1 0-16,2-4-3 16,4 4-3-16,-5-3 0 15,-5 0 0-15,14-6-12 16,-41 9 6-16,-8-1 5 15,-9-1 4-15,-7 2 1 16,-18-4 3-16,1 4 3 16,-6 0 0-16,-11-1 3 15,8 2-2-15,-8-1-2 16,4-4 5-16,10 1 0 16,-2 3-2-16,10 0-3 15,12 0-2-15,12 1 2 0,10-2 0 16,-2 1 0-16,21 6 1 15,-4 0 2-15,-3 6 1 16,-4 3 0-16,-8 6-3 16,-11 7-2-16,-11 5 1 15,-4 6-5-15,-13 5-9 16,-6 1-10-16,0-3-32 16</inkml:trace>
  <inkml:trace contextRef="#ctx0" brushRef="#br0" timeOffset="36299.2259">2271 13032 34 0,'-13'0'27'15,"9"0"-11"-15,4 0-5 16,-12 0-3-1,12 0-2-15,0 0-1 0,0 0-1 16,0 0-2 0,0 0-1-16,0 0 2 15,0 0 0-15,0 0 0 16,12 5 3-16,-8 2-1 16,9-7-1-16,10 0-1 15,-5 0 0-15,2 0-1 16,3 0 1-16,-8 0-3 15,15 0 0-15,-8-3 0 16,0 3 1-16,5-4-1 16,-3 3 0-16,3 1 2 15,8 0 1-15,-8 0-1 16,8 0-2-16,1-4 1 16,5 1-1-16,3-3 0 15,7-3 1-15,-1-1 0 16,5 4-2-16,-5 1 2 15,8 1 0-15,-11 4-1 16,7 0 3-16,-7 0 1 16,0 9 0-16,-9-3-3 15,-4-6 1-15,-1 6-2 16,-6-6-6-16,-8 0-8 16,-4-3-6-1,-3-3-4-15,-7 0-22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0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53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471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62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716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42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38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85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55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99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18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43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97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0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customXml" Target="../ink/ink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6695" y="1397673"/>
            <a:ext cx="6981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Metrics </a:t>
            </a:r>
            <a:r>
              <a:rPr sz="36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 </a:t>
            </a:r>
            <a:r>
              <a:rPr sz="3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Classification</a:t>
            </a:r>
            <a:r>
              <a:rPr sz="3600" u="heavy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problems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38150"/>
            <a:ext cx="825148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Точность (precision) </a:t>
            </a:r>
            <a:r>
              <a:rPr spc="-25" dirty="0"/>
              <a:t>и </a:t>
            </a:r>
            <a:r>
              <a:rPr spc="-15" dirty="0"/>
              <a:t>полнота</a:t>
            </a:r>
            <a:r>
              <a:rPr spc="5" dirty="0"/>
              <a:t> </a:t>
            </a:r>
            <a:r>
              <a:rPr spc="-20" dirty="0"/>
              <a:t>(recall)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299" y="1542564"/>
            <a:ext cx="7791450" cy="27457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05410" marR="5080">
              <a:lnSpc>
                <a:spcPct val="101600"/>
              </a:lnSpc>
              <a:spcBef>
                <a:spcPts val="70"/>
              </a:spcBef>
            </a:pPr>
            <a:r>
              <a:rPr sz="1600" spc="45" dirty="0">
                <a:latin typeface="Arial"/>
                <a:cs typeface="Arial"/>
              </a:rPr>
              <a:t>Какую </a:t>
            </a:r>
            <a:r>
              <a:rPr sz="1600" spc="10" dirty="0">
                <a:latin typeface="Arial"/>
                <a:cs typeface="Arial"/>
              </a:rPr>
              <a:t>метрику важнее </a:t>
            </a:r>
            <a:r>
              <a:rPr sz="1600" spc="5" dirty="0">
                <a:latin typeface="Arial"/>
                <a:cs typeface="Arial"/>
              </a:rPr>
              <a:t>оптимизировать </a:t>
            </a:r>
            <a:r>
              <a:rPr sz="1600" spc="10" dirty="0">
                <a:latin typeface="Arial"/>
                <a:cs typeface="Arial"/>
              </a:rPr>
              <a:t>точность </a:t>
            </a:r>
            <a:r>
              <a:rPr sz="1600" spc="-30" dirty="0">
                <a:latin typeface="Arial"/>
                <a:cs typeface="Arial"/>
              </a:rPr>
              <a:t>или </a:t>
            </a:r>
            <a:r>
              <a:rPr sz="1600" spc="-10" dirty="0">
                <a:latin typeface="Arial"/>
                <a:cs typeface="Arial"/>
              </a:rPr>
              <a:t>полноту? </a:t>
            </a:r>
            <a:r>
              <a:rPr sz="1600" spc="-5" dirty="0">
                <a:latin typeface="Arial"/>
                <a:cs typeface="Arial"/>
              </a:rPr>
              <a:t>Поразмышляйте  </a:t>
            </a:r>
            <a:r>
              <a:rPr sz="1600" spc="30" dirty="0">
                <a:latin typeface="Arial"/>
                <a:cs typeface="Arial"/>
              </a:rPr>
              <a:t>про </a:t>
            </a:r>
            <a:r>
              <a:rPr sz="1600" spc="-5" dirty="0">
                <a:latin typeface="Arial"/>
                <a:cs typeface="Arial"/>
              </a:rPr>
              <a:t>задачи </a:t>
            </a:r>
            <a:r>
              <a:rPr sz="1600" dirty="0">
                <a:latin typeface="Arial"/>
                <a:cs typeface="Arial"/>
              </a:rPr>
              <a:t>описанные </a:t>
            </a:r>
            <a:r>
              <a:rPr sz="1600" spc="15" dirty="0">
                <a:latin typeface="Arial"/>
                <a:cs typeface="Arial"/>
              </a:rPr>
              <a:t>ниже, </a:t>
            </a:r>
            <a:r>
              <a:rPr sz="1600" spc="-5" dirty="0">
                <a:latin typeface="Arial"/>
                <a:cs typeface="Arial"/>
              </a:rPr>
              <a:t>что </a:t>
            </a:r>
            <a:r>
              <a:rPr sz="1600" spc="10" dirty="0">
                <a:latin typeface="Arial"/>
                <a:cs typeface="Arial"/>
              </a:rPr>
              <a:t>может </a:t>
            </a:r>
            <a:r>
              <a:rPr sz="1600" spc="-5" dirty="0">
                <a:latin typeface="Arial"/>
                <a:cs typeface="Arial"/>
              </a:rPr>
              <a:t>быть </a:t>
            </a:r>
            <a:r>
              <a:rPr sz="1600" spc="10" dirty="0">
                <a:latin typeface="Arial"/>
                <a:cs typeface="Arial"/>
              </a:rPr>
              <a:t>важнее </a:t>
            </a:r>
            <a:r>
              <a:rPr sz="1600" spc="5" dirty="0">
                <a:latin typeface="Arial"/>
                <a:cs typeface="Arial"/>
              </a:rPr>
              <a:t>в </a:t>
            </a:r>
            <a:r>
              <a:rPr sz="1600" spc="40" dirty="0">
                <a:latin typeface="Arial"/>
                <a:cs typeface="Arial"/>
              </a:rPr>
              <a:t>каждом </a:t>
            </a:r>
            <a:r>
              <a:rPr sz="1600" spc="25" dirty="0">
                <a:latin typeface="Arial"/>
                <a:cs typeface="Arial"/>
              </a:rPr>
              <a:t>из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примеров:</a:t>
            </a:r>
            <a:endParaRPr sz="1600">
              <a:latin typeface="Arial"/>
              <a:cs typeface="Arial"/>
            </a:endParaRPr>
          </a:p>
          <a:p>
            <a:pPr marL="346710" indent="-334645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346710" algn="l"/>
                <a:tab pos="347345" algn="l"/>
              </a:tabLst>
            </a:pPr>
            <a:r>
              <a:rPr sz="1600" spc="-25" dirty="0">
                <a:latin typeface="Arial"/>
                <a:cs typeface="Arial"/>
              </a:rPr>
              <a:t>Решаем </a:t>
            </a:r>
            <a:r>
              <a:rPr sz="1600" spc="-20" dirty="0">
                <a:latin typeface="Arial"/>
                <a:cs typeface="Arial"/>
              </a:rPr>
              <a:t>задачу, </a:t>
            </a:r>
            <a:r>
              <a:rPr sz="1600" spc="-15" dirty="0">
                <a:latin typeface="Arial"/>
                <a:cs typeface="Arial"/>
              </a:rPr>
              <a:t>уйдет </a:t>
            </a:r>
            <a:r>
              <a:rPr sz="1600" spc="-35" dirty="0">
                <a:latin typeface="Arial"/>
                <a:cs typeface="Arial"/>
              </a:rPr>
              <a:t>ли </a:t>
            </a:r>
            <a:r>
              <a:rPr sz="1600" dirty="0">
                <a:latin typeface="Arial"/>
                <a:cs typeface="Arial"/>
              </a:rPr>
              <a:t>от </a:t>
            </a:r>
            <a:r>
              <a:rPr sz="1600" spc="5" dirty="0">
                <a:latin typeface="Arial"/>
                <a:cs typeface="Arial"/>
              </a:rPr>
              <a:t>нас </a:t>
            </a:r>
            <a:r>
              <a:rPr sz="1600" spc="-25" dirty="0">
                <a:latin typeface="Arial"/>
                <a:cs typeface="Arial"/>
              </a:rPr>
              <a:t>клиент. </a:t>
            </a:r>
            <a:r>
              <a:rPr sz="1600" spc="30" dirty="0">
                <a:latin typeface="Arial"/>
                <a:cs typeface="Arial"/>
              </a:rPr>
              <a:t>Какая </a:t>
            </a:r>
            <a:r>
              <a:rPr sz="1600" spc="-20" dirty="0">
                <a:latin typeface="Arial"/>
                <a:cs typeface="Arial"/>
              </a:rPr>
              <a:t>цена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ошибки?</a:t>
            </a:r>
            <a:endParaRPr sz="1600">
              <a:latin typeface="Arial"/>
              <a:cs typeface="Arial"/>
            </a:endParaRPr>
          </a:p>
          <a:p>
            <a:pPr marL="346710" marR="828040" indent="-334645">
              <a:lnSpc>
                <a:spcPct val="101600"/>
              </a:lnSpc>
              <a:buAutoNum type="arabicPeriod"/>
              <a:tabLst>
                <a:tab pos="346710" algn="l"/>
                <a:tab pos="347345" algn="l"/>
              </a:tabLst>
            </a:pPr>
            <a:r>
              <a:rPr sz="1600" spc="-20" dirty="0">
                <a:latin typeface="Arial"/>
                <a:cs typeface="Arial"/>
              </a:rPr>
              <a:t>Выявление </a:t>
            </a:r>
            <a:r>
              <a:rPr sz="1600" spc="-10" dirty="0">
                <a:latin typeface="Arial"/>
                <a:cs typeface="Arial"/>
              </a:rPr>
              <a:t>фрода. </a:t>
            </a:r>
            <a:r>
              <a:rPr sz="1600" spc="5" dirty="0">
                <a:latin typeface="Arial"/>
                <a:cs typeface="Arial"/>
              </a:rPr>
              <a:t>Заблокировать </a:t>
            </a:r>
            <a:r>
              <a:rPr sz="1600" spc="15" dirty="0">
                <a:latin typeface="Arial"/>
                <a:cs typeface="Arial"/>
              </a:rPr>
              <a:t>хорошего </a:t>
            </a:r>
            <a:r>
              <a:rPr sz="1600" spc="-10" dirty="0">
                <a:latin typeface="Arial"/>
                <a:cs typeface="Arial"/>
              </a:rPr>
              <a:t>клиента </a:t>
            </a:r>
            <a:r>
              <a:rPr sz="1600" spc="-30" dirty="0">
                <a:latin typeface="Arial"/>
                <a:cs typeface="Arial"/>
              </a:rPr>
              <a:t>или </a:t>
            </a:r>
            <a:r>
              <a:rPr sz="1600" spc="10" dirty="0">
                <a:latin typeface="Arial"/>
                <a:cs typeface="Arial"/>
              </a:rPr>
              <a:t>пропустить  </a:t>
            </a:r>
            <a:r>
              <a:rPr sz="1600" spc="-5" dirty="0">
                <a:latin typeface="Arial"/>
                <a:cs typeface="Arial"/>
              </a:rPr>
              <a:t>злоумышленника?</a:t>
            </a:r>
            <a:endParaRPr sz="1600">
              <a:latin typeface="Arial"/>
              <a:cs typeface="Arial"/>
            </a:endParaRPr>
          </a:p>
          <a:p>
            <a:pPr marL="346710" marR="90170" indent="-334645">
              <a:lnSpc>
                <a:spcPct val="101600"/>
              </a:lnSpc>
              <a:buAutoNum type="arabicPeriod"/>
              <a:tabLst>
                <a:tab pos="346710" algn="l"/>
                <a:tab pos="347345" algn="l"/>
              </a:tabLst>
            </a:pPr>
            <a:r>
              <a:rPr sz="1600" spc="5" dirty="0">
                <a:latin typeface="Arial"/>
                <a:cs typeface="Arial"/>
              </a:rPr>
              <a:t>Кредитный </a:t>
            </a:r>
            <a:r>
              <a:rPr sz="1600" spc="15" dirty="0">
                <a:latin typeface="Arial"/>
                <a:cs typeface="Arial"/>
              </a:rPr>
              <a:t>скоринг. </a:t>
            </a:r>
            <a:r>
              <a:rPr sz="1600" spc="-10" dirty="0">
                <a:latin typeface="Arial"/>
                <a:cs typeface="Arial"/>
              </a:rPr>
              <a:t>Выдать </a:t>
            </a:r>
            <a:r>
              <a:rPr sz="1600" spc="15" dirty="0">
                <a:latin typeface="Arial"/>
                <a:cs typeface="Arial"/>
              </a:rPr>
              <a:t>кредит </a:t>
            </a:r>
            <a:r>
              <a:rPr sz="1600" spc="5" dirty="0">
                <a:latin typeface="Arial"/>
                <a:cs typeface="Arial"/>
              </a:rPr>
              <a:t>злостному </a:t>
            </a:r>
            <a:r>
              <a:rPr sz="1600" spc="-15" dirty="0">
                <a:latin typeface="Arial"/>
                <a:cs typeface="Arial"/>
              </a:rPr>
              <a:t>неплательщику </a:t>
            </a:r>
            <a:r>
              <a:rPr sz="1600" spc="-30" dirty="0">
                <a:latin typeface="Arial"/>
                <a:cs typeface="Arial"/>
              </a:rPr>
              <a:t>или </a:t>
            </a:r>
            <a:r>
              <a:rPr sz="1600" spc="-15" dirty="0">
                <a:latin typeface="Arial"/>
                <a:cs typeface="Arial"/>
              </a:rPr>
              <a:t>не выдать  </a:t>
            </a:r>
            <a:r>
              <a:rPr sz="1600" spc="-5" dirty="0">
                <a:latin typeface="Arial"/>
                <a:cs typeface="Arial"/>
              </a:rPr>
              <a:t>положительному?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Arial"/>
              <a:cs typeface="Arial"/>
            </a:endParaRPr>
          </a:p>
          <a:p>
            <a:pPr marL="105410" marR="13335">
              <a:lnSpc>
                <a:spcPct val="101600"/>
              </a:lnSpc>
              <a:spcBef>
                <a:spcPts val="5"/>
              </a:spcBef>
            </a:pPr>
            <a:r>
              <a:rPr sz="1600" spc="15" dirty="0">
                <a:latin typeface="Arial"/>
                <a:cs typeface="Arial"/>
              </a:rPr>
              <a:t>Выбор </a:t>
            </a:r>
            <a:r>
              <a:rPr sz="1600" spc="10" dirty="0">
                <a:latin typeface="Arial"/>
                <a:cs typeface="Arial"/>
              </a:rPr>
              <a:t>метрики </a:t>
            </a:r>
            <a:r>
              <a:rPr sz="1600" spc="15" dirty="0">
                <a:latin typeface="Arial"/>
                <a:cs typeface="Arial"/>
              </a:rPr>
              <a:t>зависит </a:t>
            </a:r>
            <a:r>
              <a:rPr sz="1600" dirty="0">
                <a:latin typeface="Arial"/>
                <a:cs typeface="Arial"/>
              </a:rPr>
              <a:t>от </a:t>
            </a:r>
            <a:r>
              <a:rPr sz="1600" spc="5" dirty="0">
                <a:latin typeface="Arial"/>
                <a:cs typeface="Arial"/>
              </a:rPr>
              <a:t>бизнес-задачи </a:t>
            </a:r>
            <a:r>
              <a:rPr sz="1600" spc="-5" dirty="0">
                <a:latin typeface="Arial"/>
                <a:cs typeface="Arial"/>
              </a:rPr>
              <a:t>и </a:t>
            </a:r>
            <a:r>
              <a:rPr sz="1600" spc="10" dirty="0">
                <a:latin typeface="Arial"/>
                <a:cs typeface="Arial"/>
              </a:rPr>
              <a:t>может </a:t>
            </a:r>
            <a:r>
              <a:rPr sz="1600" spc="5" dirty="0">
                <a:latin typeface="Arial"/>
                <a:cs typeface="Arial"/>
              </a:rPr>
              <a:t>зависеть </a:t>
            </a:r>
            <a:r>
              <a:rPr sz="1600" dirty="0">
                <a:latin typeface="Arial"/>
                <a:cs typeface="Arial"/>
              </a:rPr>
              <a:t>от </a:t>
            </a:r>
            <a:r>
              <a:rPr sz="1600" spc="5" dirty="0">
                <a:latin typeface="Arial"/>
                <a:cs typeface="Arial"/>
              </a:rPr>
              <a:t>стратегии  </a:t>
            </a:r>
            <a:r>
              <a:rPr sz="1600" spc="10" dirty="0">
                <a:latin typeface="Arial"/>
                <a:cs typeface="Arial"/>
              </a:rPr>
              <a:t>компании </a:t>
            </a:r>
            <a:r>
              <a:rPr sz="1600" spc="5" dirty="0">
                <a:latin typeface="Arial"/>
                <a:cs typeface="Arial"/>
              </a:rPr>
              <a:t>в </a:t>
            </a:r>
            <a:r>
              <a:rPr sz="1600" spc="-15" dirty="0">
                <a:latin typeface="Arial"/>
                <a:cs typeface="Arial"/>
              </a:rPr>
              <a:t>данный </a:t>
            </a:r>
            <a:r>
              <a:rPr sz="1600" dirty="0">
                <a:latin typeface="Arial"/>
                <a:cs typeface="Arial"/>
              </a:rPr>
              <a:t>период. Поэтому </a:t>
            </a:r>
            <a:r>
              <a:rPr sz="1600" spc="-5" dirty="0">
                <a:latin typeface="Arial"/>
                <a:cs typeface="Arial"/>
              </a:rPr>
              <a:t>очень </a:t>
            </a:r>
            <a:r>
              <a:rPr sz="1600" spc="30" dirty="0">
                <a:latin typeface="Arial"/>
                <a:cs typeface="Arial"/>
              </a:rPr>
              <a:t>важно </a:t>
            </a:r>
            <a:r>
              <a:rPr sz="1600" spc="10" dirty="0">
                <a:latin typeface="Arial"/>
                <a:cs typeface="Arial"/>
              </a:rPr>
              <a:t>выстроить </a:t>
            </a:r>
            <a:r>
              <a:rPr sz="1600" spc="-10" dirty="0">
                <a:latin typeface="Arial"/>
                <a:cs typeface="Arial"/>
              </a:rPr>
              <a:t>правильный </a:t>
            </a:r>
            <a:r>
              <a:rPr sz="1600" spc="-5" dirty="0">
                <a:latin typeface="Arial"/>
                <a:cs typeface="Arial"/>
              </a:rPr>
              <a:t>канал  </a:t>
            </a:r>
            <a:r>
              <a:rPr sz="1600" spc="10" dirty="0">
                <a:latin typeface="Arial"/>
                <a:cs typeface="Arial"/>
              </a:rPr>
              <a:t>коммуникации </a:t>
            </a:r>
            <a:r>
              <a:rPr sz="1600" spc="-35" dirty="0">
                <a:latin typeface="Arial"/>
                <a:cs typeface="Arial"/>
              </a:rPr>
              <a:t>для </a:t>
            </a:r>
            <a:r>
              <a:rPr sz="1600" spc="-15" dirty="0">
                <a:latin typeface="Arial"/>
                <a:cs typeface="Arial"/>
              </a:rPr>
              <a:t>определения </a:t>
            </a:r>
            <a:r>
              <a:rPr sz="1600" spc="-5" dirty="0">
                <a:latin typeface="Arial"/>
                <a:cs typeface="Arial"/>
              </a:rPr>
              <a:t>и </a:t>
            </a:r>
            <a:r>
              <a:rPr sz="1600" spc="5" dirty="0">
                <a:latin typeface="Arial"/>
                <a:cs typeface="Arial"/>
              </a:rPr>
              <a:t>фиксации </a:t>
            </a:r>
            <a:r>
              <a:rPr sz="1600" spc="-5" dirty="0">
                <a:latin typeface="Arial"/>
                <a:cs typeface="Arial"/>
              </a:rPr>
              <a:t>правильных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целей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324" y="538824"/>
            <a:ext cx="8109711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F-мера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8324" y="1321044"/>
            <a:ext cx="7956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35" dirty="0">
                <a:latin typeface="Arial"/>
                <a:cs typeface="Arial"/>
              </a:rPr>
              <a:t>F-</a:t>
            </a:r>
            <a:r>
              <a:rPr sz="1600" b="1" i="1" spc="15" dirty="0">
                <a:latin typeface="Arial"/>
                <a:cs typeface="Arial"/>
              </a:rPr>
              <a:t>мера</a:t>
            </a:r>
            <a:r>
              <a:rPr sz="1600" i="1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923" y="2817589"/>
            <a:ext cx="8008620" cy="12598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55625">
              <a:lnSpc>
                <a:spcPct val="101600"/>
              </a:lnSpc>
              <a:spcBef>
                <a:spcPts val="70"/>
              </a:spcBef>
            </a:pPr>
            <a:r>
              <a:rPr sz="1600" spc="-20" dirty="0">
                <a:latin typeface="Arial"/>
                <a:cs typeface="Arial"/>
              </a:rPr>
              <a:t>β </a:t>
            </a:r>
            <a:r>
              <a:rPr sz="1600" spc="5" dirty="0">
                <a:latin typeface="Arial"/>
                <a:cs typeface="Arial"/>
              </a:rPr>
              <a:t>в </a:t>
            </a:r>
            <a:r>
              <a:rPr sz="1600" spc="-5" dirty="0">
                <a:latin typeface="Arial"/>
                <a:cs typeface="Arial"/>
              </a:rPr>
              <a:t>данном </a:t>
            </a:r>
            <a:r>
              <a:rPr sz="1600" spc="-20" dirty="0">
                <a:latin typeface="Arial"/>
                <a:cs typeface="Arial"/>
              </a:rPr>
              <a:t>случае определяет </a:t>
            </a:r>
            <a:r>
              <a:rPr sz="1600" spc="5" dirty="0">
                <a:latin typeface="Arial"/>
                <a:cs typeface="Arial"/>
              </a:rPr>
              <a:t>вес точности в метрике, </a:t>
            </a:r>
            <a:r>
              <a:rPr sz="1600" spc="-35" dirty="0">
                <a:latin typeface="Arial"/>
                <a:cs typeface="Arial"/>
              </a:rPr>
              <a:t>а </a:t>
            </a:r>
            <a:r>
              <a:rPr sz="1600" spc="20" dirty="0">
                <a:latin typeface="Arial"/>
                <a:cs typeface="Arial"/>
              </a:rPr>
              <a:t>при </a:t>
            </a:r>
            <a:r>
              <a:rPr sz="1600" spc="-5" dirty="0">
                <a:latin typeface="Arial"/>
                <a:cs typeface="Arial"/>
              </a:rPr>
              <a:t>β=1 </a:t>
            </a:r>
            <a:r>
              <a:rPr sz="1600" dirty="0">
                <a:latin typeface="Arial"/>
                <a:cs typeface="Arial"/>
              </a:rPr>
              <a:t>это </a:t>
            </a:r>
            <a:r>
              <a:rPr sz="1600" spc="-10" dirty="0">
                <a:latin typeface="Arial"/>
                <a:cs typeface="Arial"/>
              </a:rPr>
              <a:t>среднее  </a:t>
            </a:r>
            <a:r>
              <a:rPr sz="1600" spc="15" dirty="0">
                <a:latin typeface="Arial"/>
                <a:cs typeface="Arial"/>
              </a:rPr>
              <a:t>гармоническое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r>
              <a:rPr sz="1600" dirty="0">
                <a:latin typeface="Arial"/>
                <a:cs typeface="Arial"/>
              </a:rPr>
              <a:t>F-мера достигает </a:t>
            </a:r>
            <a:r>
              <a:rPr sz="1600" spc="5" dirty="0">
                <a:latin typeface="Arial"/>
                <a:cs typeface="Arial"/>
              </a:rPr>
              <a:t>максимума </a:t>
            </a:r>
            <a:r>
              <a:rPr sz="1600" spc="20" dirty="0">
                <a:latin typeface="Arial"/>
                <a:cs typeface="Arial"/>
              </a:rPr>
              <a:t>при </a:t>
            </a:r>
            <a:r>
              <a:rPr sz="1600" spc="-20" dirty="0">
                <a:latin typeface="Arial"/>
                <a:cs typeface="Arial"/>
              </a:rPr>
              <a:t>полноте </a:t>
            </a:r>
            <a:r>
              <a:rPr sz="1600" spc="-5" dirty="0">
                <a:latin typeface="Arial"/>
                <a:cs typeface="Arial"/>
              </a:rPr>
              <a:t>и </a:t>
            </a:r>
            <a:r>
              <a:rPr sz="1600" spc="5" dirty="0">
                <a:latin typeface="Arial"/>
                <a:cs typeface="Arial"/>
              </a:rPr>
              <a:t>точности, </a:t>
            </a:r>
            <a:r>
              <a:rPr sz="1600" spc="-5" dirty="0">
                <a:latin typeface="Arial"/>
                <a:cs typeface="Arial"/>
              </a:rPr>
              <a:t>равными </a:t>
            </a:r>
            <a:r>
              <a:rPr sz="1600" spc="-20" dirty="0">
                <a:latin typeface="Arial"/>
                <a:cs typeface="Arial"/>
              </a:rPr>
              <a:t>единице, </a:t>
            </a:r>
            <a:r>
              <a:rPr sz="1600" spc="-5" dirty="0">
                <a:latin typeface="Arial"/>
                <a:cs typeface="Arial"/>
              </a:rPr>
              <a:t>и </a:t>
            </a:r>
            <a:r>
              <a:rPr sz="1600" spc="5" dirty="0">
                <a:latin typeface="Arial"/>
                <a:cs typeface="Arial"/>
              </a:rPr>
              <a:t>близка </a:t>
            </a:r>
            <a:r>
              <a:rPr sz="1600" spc="120" dirty="0">
                <a:latin typeface="Arial"/>
                <a:cs typeface="Arial"/>
              </a:rPr>
              <a:t>к  </a:t>
            </a:r>
            <a:r>
              <a:rPr sz="1600" spc="-25" dirty="0">
                <a:latin typeface="Arial"/>
                <a:cs typeface="Arial"/>
              </a:rPr>
              <a:t>нулю, </a:t>
            </a:r>
            <a:r>
              <a:rPr sz="1600" spc="-20" dirty="0">
                <a:latin typeface="Arial"/>
                <a:cs typeface="Arial"/>
              </a:rPr>
              <a:t>если </a:t>
            </a:r>
            <a:r>
              <a:rPr sz="1600" spc="-10" dirty="0">
                <a:latin typeface="Arial"/>
                <a:cs typeface="Arial"/>
              </a:rPr>
              <a:t>один </a:t>
            </a:r>
            <a:r>
              <a:rPr sz="1600" spc="25" dirty="0">
                <a:latin typeface="Arial"/>
                <a:cs typeface="Arial"/>
              </a:rPr>
              <a:t>из </a:t>
            </a:r>
            <a:r>
              <a:rPr sz="1600" spc="5" dirty="0">
                <a:latin typeface="Arial"/>
                <a:cs typeface="Arial"/>
              </a:rPr>
              <a:t>аргументов </a:t>
            </a:r>
            <a:r>
              <a:rPr sz="1600" spc="15" dirty="0">
                <a:latin typeface="Arial"/>
                <a:cs typeface="Arial"/>
              </a:rPr>
              <a:t>близок </a:t>
            </a:r>
            <a:r>
              <a:rPr sz="1600" spc="120" dirty="0">
                <a:latin typeface="Arial"/>
                <a:cs typeface="Arial"/>
              </a:rPr>
              <a:t>к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нулю.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1061" y="1885808"/>
            <a:ext cx="7338570" cy="6158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483" y="275191"/>
            <a:ext cx="8318388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ROC</a:t>
            </a:r>
            <a:r>
              <a:rPr spc="-85" dirty="0"/>
              <a:t> </a:t>
            </a:r>
            <a:r>
              <a:rPr spc="-15" dirty="0"/>
              <a:t>AUC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9048" y="1113487"/>
            <a:ext cx="7712075" cy="3313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i="1" spc="-30" dirty="0">
                <a:latin typeface="Arial"/>
                <a:cs typeface="Arial"/>
              </a:rPr>
              <a:t>ROC</a:t>
            </a:r>
            <a:r>
              <a:rPr sz="1400" i="1" spc="-10" dirty="0">
                <a:latin typeface="Arial"/>
                <a:cs typeface="Arial"/>
              </a:rPr>
              <a:t> AUC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sz="1400" i="1" spc="-10" dirty="0">
                <a:latin typeface="Arial"/>
                <a:cs typeface="Arial"/>
              </a:rPr>
              <a:t>или </a:t>
            </a:r>
            <a:r>
              <a:rPr sz="1400" i="1" spc="-15" dirty="0">
                <a:latin typeface="Arial"/>
                <a:cs typeface="Arial"/>
              </a:rPr>
              <a:t>площадь </a:t>
            </a:r>
            <a:r>
              <a:rPr sz="1400" i="1" spc="-40" dirty="0">
                <a:latin typeface="Arial"/>
                <a:cs typeface="Arial"/>
              </a:rPr>
              <a:t>(Area </a:t>
            </a:r>
            <a:r>
              <a:rPr sz="1400" i="1" dirty="0">
                <a:latin typeface="Arial"/>
                <a:cs typeface="Arial"/>
              </a:rPr>
              <a:t>Under </a:t>
            </a:r>
            <a:r>
              <a:rPr sz="1400" i="1" spc="-30" dirty="0">
                <a:latin typeface="Arial"/>
                <a:cs typeface="Arial"/>
              </a:rPr>
              <a:t>Curve) </a:t>
            </a:r>
            <a:r>
              <a:rPr sz="1400" i="1" spc="10" dirty="0">
                <a:latin typeface="Arial"/>
                <a:cs typeface="Arial"/>
              </a:rPr>
              <a:t>под </a:t>
            </a:r>
            <a:r>
              <a:rPr sz="1400" i="1" spc="15" dirty="0">
                <a:latin typeface="Arial"/>
                <a:cs typeface="Arial"/>
              </a:rPr>
              <a:t>кривой </a:t>
            </a:r>
            <a:r>
              <a:rPr sz="1400" i="1" spc="5" dirty="0">
                <a:latin typeface="Arial"/>
                <a:cs typeface="Arial"/>
              </a:rPr>
              <a:t>ошибок </a:t>
            </a:r>
            <a:r>
              <a:rPr sz="1400" i="1" spc="-30" dirty="0">
                <a:latin typeface="Arial"/>
                <a:cs typeface="Arial"/>
              </a:rPr>
              <a:t>(Receiver </a:t>
            </a:r>
            <a:r>
              <a:rPr sz="1400" i="1" spc="-5" dirty="0">
                <a:latin typeface="Arial"/>
                <a:cs typeface="Arial"/>
              </a:rPr>
              <a:t>Operating Characteristic curve</a:t>
            </a:r>
            <a:r>
              <a:rPr sz="1400" i="1" spc="100" dirty="0">
                <a:latin typeface="Arial"/>
                <a:cs typeface="Arial"/>
              </a:rPr>
              <a:t> </a:t>
            </a:r>
            <a:r>
              <a:rPr sz="1400" i="1" spc="-60" dirty="0">
                <a:latin typeface="Arial"/>
                <a:cs typeface="Arial"/>
              </a:rPr>
              <a:t>).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 dirty="0">
              <a:latin typeface="Arial"/>
              <a:cs typeface="Arial"/>
            </a:endParaRPr>
          </a:p>
          <a:p>
            <a:pPr marL="12700" marR="3977640">
              <a:lnSpc>
                <a:spcPct val="116100"/>
              </a:lnSpc>
              <a:spcBef>
                <a:spcPts val="1100"/>
              </a:spcBef>
            </a:pPr>
            <a:r>
              <a:rPr sz="1400" spc="10" dirty="0">
                <a:solidFill>
                  <a:srgbClr val="212121"/>
                </a:solidFill>
                <a:latin typeface="Arial"/>
                <a:cs typeface="Arial"/>
              </a:rPr>
              <a:t>При </a:t>
            </a:r>
            <a:r>
              <a:rPr sz="1400" spc="-15" dirty="0">
                <a:solidFill>
                  <a:srgbClr val="212121"/>
                </a:solidFill>
                <a:latin typeface="Arial"/>
                <a:cs typeface="Arial"/>
              </a:rPr>
              <a:t>переходе </a:t>
            </a:r>
            <a:r>
              <a:rPr sz="1400" spc="5" dirty="0">
                <a:solidFill>
                  <a:srgbClr val="212121"/>
                </a:solidFill>
                <a:latin typeface="Arial"/>
                <a:cs typeface="Arial"/>
              </a:rPr>
              <a:t>вероятности принадлежности  </a:t>
            </a:r>
            <a:r>
              <a:rPr sz="1400" spc="105" dirty="0">
                <a:solidFill>
                  <a:srgbClr val="212121"/>
                </a:solidFill>
                <a:latin typeface="Arial"/>
                <a:cs typeface="Arial"/>
              </a:rPr>
              <a:t>к </a:t>
            </a:r>
            <a:r>
              <a:rPr sz="1400" spc="15" dirty="0">
                <a:solidFill>
                  <a:srgbClr val="212121"/>
                </a:solidFill>
                <a:latin typeface="Arial"/>
                <a:cs typeface="Arial"/>
              </a:rPr>
              <a:t>классу </a:t>
            </a:r>
            <a:r>
              <a:rPr sz="1400" spc="5" dirty="0">
                <a:solidFill>
                  <a:srgbClr val="212121"/>
                </a:solidFill>
                <a:latin typeface="Arial"/>
                <a:cs typeface="Arial"/>
              </a:rPr>
              <a:t>в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бинарную </a:t>
            </a:r>
            <a:r>
              <a:rPr sz="1400" spc="-15" dirty="0">
                <a:solidFill>
                  <a:srgbClr val="212121"/>
                </a:solidFill>
                <a:latin typeface="Arial"/>
                <a:cs typeface="Arial"/>
              </a:rPr>
              <a:t>метку, </a:t>
            </a:r>
            <a:r>
              <a:rPr sz="1400" spc="-10" dirty="0">
                <a:solidFill>
                  <a:srgbClr val="212121"/>
                </a:solidFill>
                <a:latin typeface="Arial"/>
                <a:cs typeface="Arial"/>
              </a:rPr>
              <a:t>мы </a:t>
            </a:r>
            <a:r>
              <a:rPr sz="1400" spc="5" dirty="0">
                <a:solidFill>
                  <a:srgbClr val="212121"/>
                </a:solidFill>
                <a:latin typeface="Arial"/>
                <a:cs typeface="Arial"/>
              </a:rPr>
              <a:t>должны  </a:t>
            </a:r>
            <a:r>
              <a:rPr sz="1400" spc="-5" dirty="0">
                <a:solidFill>
                  <a:srgbClr val="212121"/>
                </a:solidFill>
                <a:latin typeface="Arial"/>
                <a:cs typeface="Arial"/>
              </a:rPr>
              <a:t>выбрать </a:t>
            </a:r>
            <a:r>
              <a:rPr sz="1400" spc="20" dirty="0">
                <a:solidFill>
                  <a:srgbClr val="212121"/>
                </a:solidFill>
                <a:latin typeface="Arial"/>
                <a:cs typeface="Arial"/>
              </a:rPr>
              <a:t>какой-либо </a:t>
            </a:r>
            <a:r>
              <a:rPr sz="1400" spc="-5" dirty="0">
                <a:solidFill>
                  <a:srgbClr val="212121"/>
                </a:solidFill>
                <a:latin typeface="Arial"/>
                <a:cs typeface="Arial"/>
              </a:rPr>
              <a:t>порог, </a:t>
            </a:r>
            <a:r>
              <a:rPr sz="1400" spc="15" dirty="0">
                <a:solidFill>
                  <a:srgbClr val="212121"/>
                </a:solidFill>
                <a:latin typeface="Arial"/>
                <a:cs typeface="Arial"/>
              </a:rPr>
              <a:t>при </a:t>
            </a:r>
            <a:r>
              <a:rPr sz="1400" spc="20" dirty="0">
                <a:solidFill>
                  <a:srgbClr val="212121"/>
                </a:solidFill>
                <a:latin typeface="Arial"/>
                <a:cs typeface="Arial"/>
              </a:rPr>
              <a:t>котором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0  становится </a:t>
            </a:r>
            <a:r>
              <a:rPr sz="1400" spc="-5" dirty="0">
                <a:solidFill>
                  <a:srgbClr val="212121"/>
                </a:solidFill>
                <a:latin typeface="Arial"/>
                <a:cs typeface="Arial"/>
              </a:rPr>
              <a:t>1. Порог, равный 0.5, </a:t>
            </a:r>
            <a:r>
              <a:rPr sz="1400" spc="-15" dirty="0">
                <a:solidFill>
                  <a:srgbClr val="212121"/>
                </a:solidFill>
                <a:latin typeface="Arial"/>
                <a:cs typeface="Arial"/>
              </a:rPr>
              <a:t>не </a:t>
            </a:r>
            <a:r>
              <a:rPr sz="1400" spc="-5" dirty="0">
                <a:solidFill>
                  <a:srgbClr val="212121"/>
                </a:solidFill>
                <a:latin typeface="Arial"/>
                <a:cs typeface="Arial"/>
              </a:rPr>
              <a:t>всегда  </a:t>
            </a:r>
            <a:r>
              <a:rPr sz="1400" spc="-10" dirty="0">
                <a:solidFill>
                  <a:srgbClr val="212121"/>
                </a:solidFill>
                <a:latin typeface="Arial"/>
                <a:cs typeface="Arial"/>
              </a:rPr>
              <a:t>оптимален,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например, </a:t>
            </a:r>
            <a:r>
              <a:rPr sz="1400" spc="15" dirty="0">
                <a:solidFill>
                  <a:srgbClr val="212121"/>
                </a:solidFill>
                <a:latin typeface="Arial"/>
                <a:cs typeface="Arial"/>
              </a:rPr>
              <a:t>при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отсутствии  </a:t>
            </a:r>
            <a:r>
              <a:rPr sz="1400" spc="-15" dirty="0">
                <a:solidFill>
                  <a:srgbClr val="212121"/>
                </a:solidFill>
                <a:latin typeface="Arial"/>
                <a:cs typeface="Arial"/>
              </a:rPr>
              <a:t>баланса</a:t>
            </a:r>
            <a:r>
              <a:rPr sz="140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212121"/>
                </a:solidFill>
                <a:latin typeface="Arial"/>
                <a:cs typeface="Arial"/>
              </a:rPr>
              <a:t>классов.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 dirty="0">
              <a:latin typeface="Arial"/>
              <a:cs typeface="Arial"/>
            </a:endParaRPr>
          </a:p>
          <a:p>
            <a:pPr marL="12700" marR="3960495">
              <a:lnSpc>
                <a:spcPct val="116100"/>
              </a:lnSpc>
            </a:pPr>
            <a:r>
              <a:rPr sz="1400" spc="-10" dirty="0">
                <a:solidFill>
                  <a:srgbClr val="212121"/>
                </a:solidFill>
                <a:latin typeface="Arial"/>
                <a:cs typeface="Arial"/>
              </a:rPr>
              <a:t>AUC-ROC </a:t>
            </a:r>
            <a:r>
              <a:rPr sz="1400" spc="-45" dirty="0">
                <a:solidFill>
                  <a:srgbClr val="212121"/>
                </a:solidFill>
                <a:latin typeface="Arial"/>
                <a:cs typeface="Arial"/>
              </a:rPr>
              <a:t>(или </a:t>
            </a:r>
            <a:r>
              <a:rPr sz="1400" spc="-30" dirty="0">
                <a:solidFill>
                  <a:srgbClr val="212121"/>
                </a:solidFill>
                <a:latin typeface="Arial"/>
                <a:cs typeface="Arial"/>
              </a:rPr>
              <a:t>ROC </a:t>
            </a:r>
            <a:r>
              <a:rPr sz="1400" spc="-45" dirty="0">
                <a:solidFill>
                  <a:srgbClr val="212121"/>
                </a:solidFill>
                <a:latin typeface="Arial"/>
                <a:cs typeface="Arial"/>
              </a:rPr>
              <a:t>AUC) </a:t>
            </a:r>
            <a:r>
              <a:rPr sz="1400" spc="-5" dirty="0">
                <a:solidFill>
                  <a:srgbClr val="212121"/>
                </a:solidFill>
                <a:latin typeface="Arial"/>
                <a:cs typeface="Arial"/>
              </a:rPr>
              <a:t>позволяет оценить  </a:t>
            </a:r>
            <a:r>
              <a:rPr sz="1400" spc="-25" dirty="0">
                <a:solidFill>
                  <a:srgbClr val="212121"/>
                </a:solidFill>
                <a:latin typeface="Arial"/>
                <a:cs typeface="Arial"/>
              </a:rPr>
              <a:t>модель </a:t>
            </a:r>
            <a:r>
              <a:rPr sz="1400" spc="5" dirty="0">
                <a:solidFill>
                  <a:srgbClr val="212121"/>
                </a:solidFill>
                <a:latin typeface="Arial"/>
                <a:cs typeface="Arial"/>
              </a:rPr>
              <a:t>в </a:t>
            </a:r>
            <a:r>
              <a:rPr sz="1400" spc="-20" dirty="0">
                <a:solidFill>
                  <a:srgbClr val="212121"/>
                </a:solidFill>
                <a:latin typeface="Arial"/>
                <a:cs typeface="Arial"/>
              </a:rPr>
              <a:t>целом, </a:t>
            </a:r>
            <a:r>
              <a:rPr sz="1400" spc="-15" dirty="0">
                <a:solidFill>
                  <a:srgbClr val="212121"/>
                </a:solidFill>
                <a:latin typeface="Arial"/>
                <a:cs typeface="Arial"/>
              </a:rPr>
              <a:t>не </a:t>
            </a:r>
            <a:r>
              <a:rPr sz="1400" spc="5" dirty="0">
                <a:solidFill>
                  <a:srgbClr val="212121"/>
                </a:solidFill>
                <a:latin typeface="Arial"/>
                <a:cs typeface="Arial"/>
              </a:rPr>
              <a:t>привязываясь </a:t>
            </a:r>
            <a:r>
              <a:rPr sz="1400" spc="105" dirty="0">
                <a:solidFill>
                  <a:srgbClr val="212121"/>
                </a:solidFill>
                <a:latin typeface="Arial"/>
                <a:cs typeface="Arial"/>
              </a:rPr>
              <a:t>к  </a:t>
            </a:r>
            <a:r>
              <a:rPr sz="1400" spc="20" dirty="0">
                <a:solidFill>
                  <a:srgbClr val="212121"/>
                </a:solidFill>
                <a:latin typeface="Arial"/>
                <a:cs typeface="Arial"/>
              </a:rPr>
              <a:t>конкретному</a:t>
            </a:r>
            <a:r>
              <a:rPr sz="140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25" dirty="0">
                <a:solidFill>
                  <a:srgbClr val="212121"/>
                </a:solidFill>
                <a:latin typeface="Arial"/>
                <a:cs typeface="Arial"/>
              </a:rPr>
              <a:t>порогу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3938" y="1748769"/>
            <a:ext cx="3992535" cy="3164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3085" y="238103"/>
            <a:ext cx="8321038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ROC</a:t>
            </a:r>
            <a:r>
              <a:rPr spc="-85" dirty="0"/>
              <a:t> </a:t>
            </a:r>
            <a:r>
              <a:rPr spc="-15" dirty="0"/>
              <a:t>AUC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6398" y="1113487"/>
            <a:ext cx="7714615" cy="188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ts val="1664"/>
              </a:lnSpc>
              <a:spcBef>
                <a:spcPts val="100"/>
              </a:spcBef>
            </a:pPr>
            <a:r>
              <a:rPr sz="1400" i="1" spc="-30" dirty="0">
                <a:latin typeface="Arial"/>
                <a:cs typeface="Arial"/>
              </a:rPr>
              <a:t>ROC</a:t>
            </a:r>
            <a:r>
              <a:rPr sz="1400" i="1" spc="-10" dirty="0">
                <a:latin typeface="Arial"/>
                <a:cs typeface="Arial"/>
              </a:rPr>
              <a:t> AUC</a:t>
            </a:r>
            <a:endParaRPr sz="1400">
              <a:latin typeface="Arial"/>
              <a:cs typeface="Arial"/>
            </a:endParaRPr>
          </a:p>
          <a:p>
            <a:pPr marL="15240">
              <a:lnSpc>
                <a:spcPts val="1664"/>
              </a:lnSpc>
            </a:pPr>
            <a:r>
              <a:rPr sz="1400" i="1" spc="-10" dirty="0">
                <a:latin typeface="Arial"/>
                <a:cs typeface="Arial"/>
              </a:rPr>
              <a:t>или </a:t>
            </a:r>
            <a:r>
              <a:rPr sz="1400" i="1" spc="-15" dirty="0">
                <a:latin typeface="Arial"/>
                <a:cs typeface="Arial"/>
              </a:rPr>
              <a:t>площадь </a:t>
            </a:r>
            <a:r>
              <a:rPr sz="1400" i="1" spc="-40" dirty="0">
                <a:latin typeface="Arial"/>
                <a:cs typeface="Arial"/>
              </a:rPr>
              <a:t>(Area </a:t>
            </a:r>
            <a:r>
              <a:rPr sz="1400" i="1" dirty="0">
                <a:latin typeface="Arial"/>
                <a:cs typeface="Arial"/>
              </a:rPr>
              <a:t>Under </a:t>
            </a:r>
            <a:r>
              <a:rPr sz="1400" i="1" spc="-30" dirty="0">
                <a:latin typeface="Arial"/>
                <a:cs typeface="Arial"/>
              </a:rPr>
              <a:t>Curve) </a:t>
            </a:r>
            <a:r>
              <a:rPr sz="1400" i="1" spc="10" dirty="0">
                <a:latin typeface="Arial"/>
                <a:cs typeface="Arial"/>
              </a:rPr>
              <a:t>под </a:t>
            </a:r>
            <a:r>
              <a:rPr sz="1400" i="1" spc="15" dirty="0">
                <a:latin typeface="Arial"/>
                <a:cs typeface="Arial"/>
              </a:rPr>
              <a:t>кривой </a:t>
            </a:r>
            <a:r>
              <a:rPr sz="1400" i="1" spc="5" dirty="0">
                <a:latin typeface="Arial"/>
                <a:cs typeface="Arial"/>
              </a:rPr>
              <a:t>ошибок </a:t>
            </a:r>
            <a:r>
              <a:rPr sz="1400" i="1" spc="-30" dirty="0">
                <a:latin typeface="Arial"/>
                <a:cs typeface="Arial"/>
              </a:rPr>
              <a:t>(Receiver </a:t>
            </a:r>
            <a:r>
              <a:rPr sz="1400" i="1" spc="-5" dirty="0">
                <a:latin typeface="Arial"/>
                <a:cs typeface="Arial"/>
              </a:rPr>
              <a:t>Operating Characteristic curve</a:t>
            </a:r>
            <a:r>
              <a:rPr sz="1400" i="1" spc="100" dirty="0">
                <a:latin typeface="Arial"/>
                <a:cs typeface="Arial"/>
              </a:rPr>
              <a:t> </a:t>
            </a:r>
            <a:r>
              <a:rPr sz="1400" i="1" spc="-60" dirty="0">
                <a:latin typeface="Arial"/>
                <a:cs typeface="Arial"/>
              </a:rPr>
              <a:t>).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 marL="12700" marR="4536440">
              <a:lnSpc>
                <a:spcPts val="1650"/>
              </a:lnSpc>
              <a:spcBef>
                <a:spcPts val="1150"/>
              </a:spcBef>
            </a:pPr>
            <a:r>
              <a:rPr sz="1400" spc="15" dirty="0">
                <a:latin typeface="Arial"/>
                <a:cs typeface="Arial"/>
              </a:rPr>
              <a:t>Кривая </a:t>
            </a:r>
            <a:r>
              <a:rPr sz="1400" spc="20" dirty="0">
                <a:latin typeface="Arial"/>
                <a:cs typeface="Arial"/>
              </a:rPr>
              <a:t>ошибок </a:t>
            </a:r>
            <a:r>
              <a:rPr sz="1400" spc="-25" dirty="0">
                <a:latin typeface="Arial"/>
                <a:cs typeface="Arial"/>
              </a:rPr>
              <a:t>(Receiver </a:t>
            </a:r>
            <a:r>
              <a:rPr sz="1400" spc="-5" dirty="0">
                <a:latin typeface="Arial"/>
                <a:cs typeface="Arial"/>
              </a:rPr>
              <a:t>Operating  </a:t>
            </a:r>
            <a:r>
              <a:rPr sz="1400" dirty="0">
                <a:latin typeface="Arial"/>
                <a:cs typeface="Arial"/>
              </a:rPr>
              <a:t>Characteristic curve </a:t>
            </a:r>
            <a:r>
              <a:rPr sz="1400" spc="-105" dirty="0">
                <a:latin typeface="Arial"/>
                <a:cs typeface="Arial"/>
              </a:rPr>
              <a:t>) </a:t>
            </a:r>
            <a:r>
              <a:rPr sz="1400" spc="-15" dirty="0">
                <a:latin typeface="Arial"/>
                <a:cs typeface="Arial"/>
              </a:rPr>
              <a:t>представляет </a:t>
            </a:r>
            <a:r>
              <a:rPr sz="1400" spc="20" dirty="0">
                <a:latin typeface="Arial"/>
                <a:cs typeface="Arial"/>
              </a:rPr>
              <a:t>из  </a:t>
            </a:r>
            <a:r>
              <a:rPr sz="1400" dirty="0">
                <a:latin typeface="Arial"/>
                <a:cs typeface="Arial"/>
              </a:rPr>
              <a:t>себя </a:t>
            </a:r>
            <a:r>
              <a:rPr sz="1400" spc="-15" dirty="0">
                <a:latin typeface="Arial"/>
                <a:cs typeface="Arial"/>
              </a:rPr>
              <a:t>линию </a:t>
            </a:r>
            <a:r>
              <a:rPr sz="1400" dirty="0">
                <a:latin typeface="Arial"/>
                <a:cs typeface="Arial"/>
              </a:rPr>
              <a:t>от </a:t>
            </a:r>
            <a:r>
              <a:rPr sz="1400" spc="-50" dirty="0">
                <a:latin typeface="Arial"/>
                <a:cs typeface="Arial"/>
              </a:rPr>
              <a:t>(0,0) </a:t>
            </a:r>
            <a:r>
              <a:rPr sz="1400" dirty="0">
                <a:latin typeface="Arial"/>
                <a:cs typeface="Arial"/>
              </a:rPr>
              <a:t>до </a:t>
            </a:r>
            <a:r>
              <a:rPr sz="1400" spc="-50" dirty="0">
                <a:latin typeface="Arial"/>
                <a:cs typeface="Arial"/>
              </a:rPr>
              <a:t>(1,1) </a:t>
            </a:r>
            <a:r>
              <a:rPr sz="1400" spc="5" dirty="0">
                <a:latin typeface="Arial"/>
                <a:cs typeface="Arial"/>
              </a:rPr>
              <a:t>в  координатах </a:t>
            </a:r>
            <a:r>
              <a:rPr sz="1400" spc="-55" dirty="0">
                <a:latin typeface="Arial"/>
                <a:cs typeface="Arial"/>
              </a:rPr>
              <a:t>True </a:t>
            </a:r>
            <a:r>
              <a:rPr sz="1400" spc="-10" dirty="0">
                <a:latin typeface="Arial"/>
                <a:cs typeface="Arial"/>
              </a:rPr>
              <a:t>Positive </a:t>
            </a:r>
            <a:r>
              <a:rPr sz="1400" spc="-25" dirty="0">
                <a:latin typeface="Arial"/>
                <a:cs typeface="Arial"/>
              </a:rPr>
              <a:t>Rate </a:t>
            </a:r>
            <a:r>
              <a:rPr sz="1400" spc="-75" dirty="0">
                <a:latin typeface="Arial"/>
                <a:cs typeface="Arial"/>
              </a:rPr>
              <a:t>(TPR) </a:t>
            </a:r>
            <a:r>
              <a:rPr sz="1400" spc="-5" dirty="0">
                <a:latin typeface="Arial"/>
                <a:cs typeface="Arial"/>
              </a:rPr>
              <a:t>и  </a:t>
            </a:r>
            <a:r>
              <a:rPr sz="1400" spc="-40" dirty="0">
                <a:latin typeface="Arial"/>
                <a:cs typeface="Arial"/>
              </a:rPr>
              <a:t>False </a:t>
            </a:r>
            <a:r>
              <a:rPr sz="1400" spc="-10" dirty="0">
                <a:latin typeface="Arial"/>
                <a:cs typeface="Arial"/>
              </a:rPr>
              <a:t>Positive </a:t>
            </a:r>
            <a:r>
              <a:rPr sz="1400" spc="-25" dirty="0">
                <a:latin typeface="Arial"/>
                <a:cs typeface="Arial"/>
              </a:rPr>
              <a:t>Rate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(FPR):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3938" y="1748769"/>
            <a:ext cx="3992535" cy="3164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7707" y="3317281"/>
            <a:ext cx="2366203" cy="1528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Рукописный ввод 5"/>
              <p14:cNvContentPartPr/>
              <p14:nvPr/>
            </p14:nvContentPartPr>
            <p14:xfrm>
              <a:off x="807120" y="379080"/>
              <a:ext cx="3857400" cy="4317120"/>
            </p14:xfrm>
          </p:contentPart>
        </mc:Choice>
        <mc:Fallback>
          <p:pic>
            <p:nvPicPr>
              <p:cNvPr id="6" name="Рукописный ввод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3880" y="375480"/>
                <a:ext cx="3863880" cy="4324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523" y="438150"/>
            <a:ext cx="818391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Построение ROC</a:t>
            </a:r>
            <a:r>
              <a:rPr spc="-80" dirty="0"/>
              <a:t> </a:t>
            </a:r>
            <a:r>
              <a:rPr spc="-20" dirty="0"/>
              <a:t>Кривой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423" y="1542564"/>
            <a:ext cx="7686675" cy="1012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600" b="1" spc="10" dirty="0">
                <a:latin typeface="Arial"/>
                <a:cs typeface="Arial"/>
              </a:rPr>
              <a:t>Упражнение </a:t>
            </a:r>
            <a:r>
              <a:rPr sz="1600" b="1" spc="-40" dirty="0">
                <a:latin typeface="Arial"/>
                <a:cs typeface="Arial"/>
              </a:rPr>
              <a:t>для </a:t>
            </a:r>
            <a:r>
              <a:rPr sz="1600" b="1" spc="-20" dirty="0">
                <a:latin typeface="Arial"/>
                <a:cs typeface="Arial"/>
              </a:rPr>
              <a:t>самостоятельного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решения: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Arial"/>
              <a:cs typeface="Arial"/>
            </a:endParaRPr>
          </a:p>
          <a:p>
            <a:pPr marL="50800" marR="43180">
              <a:lnSpc>
                <a:spcPct val="101600"/>
              </a:lnSpc>
            </a:pPr>
            <a:r>
              <a:rPr sz="1600" spc="5" dirty="0">
                <a:latin typeface="Arial"/>
                <a:cs typeface="Arial"/>
              </a:rPr>
              <a:t>Рассмотрим </a:t>
            </a:r>
            <a:r>
              <a:rPr sz="1600" spc="10" dirty="0">
                <a:latin typeface="Arial"/>
                <a:cs typeface="Arial"/>
              </a:rPr>
              <a:t>вероятности </a:t>
            </a:r>
            <a:r>
              <a:rPr sz="1600" i="1" spc="-35" dirty="0">
                <a:latin typeface="Arial"/>
                <a:cs typeface="Arial"/>
              </a:rPr>
              <a:t>P</a:t>
            </a:r>
            <a:r>
              <a:rPr sz="1600" spc="-35" dirty="0">
                <a:latin typeface="Arial"/>
                <a:cs typeface="Arial"/>
              </a:rPr>
              <a:t>(+1</a:t>
            </a:r>
            <a:r>
              <a:rPr sz="1600" i="1" spc="-35" dirty="0">
                <a:latin typeface="Arial"/>
                <a:cs typeface="Arial"/>
              </a:rPr>
              <a:t>|x</a:t>
            </a:r>
            <a:r>
              <a:rPr sz="1575" i="1" spc="-52" baseline="-31746" dirty="0">
                <a:latin typeface="Arial"/>
                <a:cs typeface="Arial"/>
              </a:rPr>
              <a:t>i </a:t>
            </a:r>
            <a:r>
              <a:rPr sz="1600" spc="-120" dirty="0">
                <a:latin typeface="Arial"/>
                <a:cs typeface="Arial"/>
              </a:rPr>
              <a:t>) </a:t>
            </a:r>
            <a:r>
              <a:rPr sz="1600" spc="5" dirty="0">
                <a:latin typeface="Arial"/>
                <a:cs typeface="Arial"/>
              </a:rPr>
              <a:t>принадлежности </a:t>
            </a:r>
            <a:r>
              <a:rPr sz="1600" spc="-5" dirty="0">
                <a:latin typeface="Arial"/>
                <a:cs typeface="Arial"/>
              </a:rPr>
              <a:t>положительному </a:t>
            </a:r>
            <a:r>
              <a:rPr sz="1600" spc="15" dirty="0">
                <a:latin typeface="Arial"/>
                <a:cs typeface="Arial"/>
              </a:rPr>
              <a:t>классу </a:t>
            </a:r>
            <a:r>
              <a:rPr sz="1600" spc="-35" dirty="0">
                <a:latin typeface="Arial"/>
                <a:cs typeface="Arial"/>
              </a:rPr>
              <a:t>для  </a:t>
            </a:r>
            <a:r>
              <a:rPr sz="1600" spc="20" dirty="0">
                <a:latin typeface="Arial"/>
                <a:cs typeface="Arial"/>
              </a:rPr>
              <a:t>некоторого </a:t>
            </a:r>
            <a:r>
              <a:rPr sz="1600" spc="10" dirty="0">
                <a:latin typeface="Arial"/>
                <a:cs typeface="Arial"/>
              </a:rPr>
              <a:t>классификатора </a:t>
            </a:r>
            <a:r>
              <a:rPr sz="1600" spc="-5" dirty="0">
                <a:latin typeface="Arial"/>
                <a:cs typeface="Arial"/>
              </a:rPr>
              <a:t>и </a:t>
            </a:r>
            <a:r>
              <a:rPr sz="1600" dirty="0">
                <a:latin typeface="Arial"/>
                <a:cs typeface="Arial"/>
              </a:rPr>
              <a:t>известные </a:t>
            </a:r>
            <a:r>
              <a:rPr sz="1600" spc="5" dirty="0">
                <a:latin typeface="Arial"/>
                <a:cs typeface="Arial"/>
              </a:rPr>
              <a:t>метки </a:t>
            </a:r>
            <a:r>
              <a:rPr sz="1600" spc="20" dirty="0">
                <a:latin typeface="Arial"/>
                <a:cs typeface="Arial"/>
              </a:rPr>
              <a:t>классов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i="1" spc="-20" dirty="0">
                <a:latin typeface="Arial"/>
                <a:cs typeface="Arial"/>
              </a:rPr>
              <a:t>y</a:t>
            </a:r>
            <a:r>
              <a:rPr sz="1575" i="1" spc="-30" baseline="-31746" dirty="0">
                <a:latin typeface="Arial"/>
                <a:cs typeface="Arial"/>
              </a:rPr>
              <a:t>i</a:t>
            </a:r>
            <a:endParaRPr sz="1575" baseline="-31746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7523" y="3771410"/>
            <a:ext cx="49739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latin typeface="Arial"/>
                <a:cs typeface="Arial"/>
              </a:rPr>
              <a:t>Постройте </a:t>
            </a:r>
            <a:r>
              <a:rPr sz="1600" spc="15" dirty="0">
                <a:latin typeface="Arial"/>
                <a:cs typeface="Arial"/>
              </a:rPr>
              <a:t>ROC-кривую </a:t>
            </a:r>
            <a:r>
              <a:rPr sz="1600" spc="-35" dirty="0">
                <a:latin typeface="Arial"/>
                <a:cs typeface="Arial"/>
              </a:rPr>
              <a:t>для </a:t>
            </a:r>
            <a:r>
              <a:rPr sz="1600" spc="15" dirty="0">
                <a:latin typeface="Arial"/>
                <a:cs typeface="Arial"/>
              </a:rPr>
              <a:t>этого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классификатора.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56122" y="2774919"/>
            <a:ext cx="7031735" cy="850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67174"/>
            <a:ext cx="848083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Матрица </a:t>
            </a:r>
            <a:r>
              <a:rPr spc="-15" dirty="0"/>
              <a:t>ошибок (confusion</a:t>
            </a:r>
            <a:r>
              <a:rPr spc="-25" dirty="0"/>
              <a:t> </a:t>
            </a:r>
            <a:r>
              <a:rPr spc="-20" dirty="0"/>
              <a:t>matrix)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92738" y="1130435"/>
          <a:ext cx="5349873" cy="1392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7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7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024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Actual 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class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2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Yes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024">
                <a:tc rowSpan="2">
                  <a:txBody>
                    <a:bodyPr/>
                    <a:lstStyle/>
                    <a:p>
                      <a:pPr marL="255270" marR="60325" indent="-187325">
                        <a:lnSpc>
                          <a:spcPts val="1650"/>
                        </a:lnSpc>
                        <a:spcBef>
                          <a:spcPts val="1115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edic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ed  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class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16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Yes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400" spc="-5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True </a:t>
                      </a:r>
                      <a:r>
                        <a:rPr sz="140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Positive</a:t>
                      </a:r>
                      <a:r>
                        <a:rPr sz="1400" spc="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8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(TP)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400" spc="-40" dirty="0">
                          <a:latin typeface="Arial"/>
                          <a:cs typeface="Arial"/>
                        </a:rPr>
                        <a:t>False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Positive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(FP)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0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16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400" spc="-4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False </a:t>
                      </a:r>
                      <a:r>
                        <a:rPr sz="1400" spc="-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Negative</a:t>
                      </a:r>
                      <a:r>
                        <a:rPr sz="140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(FN)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400" spc="-55" dirty="0">
                          <a:latin typeface="Arial"/>
                          <a:cs typeface="Arial"/>
                        </a:rPr>
                        <a:t>True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Negative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(TN)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91123" y="2774792"/>
            <a:ext cx="3619500" cy="10121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b="1" spc="-40" dirty="0">
                <a:latin typeface="Arial"/>
                <a:cs typeface="Arial"/>
              </a:rPr>
              <a:t>True </a:t>
            </a:r>
            <a:r>
              <a:rPr sz="1600" b="1" spc="-20" dirty="0">
                <a:latin typeface="Arial"/>
                <a:cs typeface="Arial"/>
              </a:rPr>
              <a:t>positive </a:t>
            </a:r>
            <a:r>
              <a:rPr sz="1600" b="1" spc="-35" dirty="0">
                <a:latin typeface="Arial"/>
                <a:cs typeface="Arial"/>
              </a:rPr>
              <a:t>(TP) </a:t>
            </a:r>
            <a:r>
              <a:rPr sz="1600" b="1" spc="-90" dirty="0">
                <a:latin typeface="Arial"/>
                <a:cs typeface="Arial"/>
              </a:rPr>
              <a:t>– </a:t>
            </a:r>
            <a:r>
              <a:rPr sz="1600" spc="5" dirty="0">
                <a:latin typeface="Arial"/>
                <a:cs typeface="Arial"/>
              </a:rPr>
              <a:t>Количество  </a:t>
            </a:r>
            <a:r>
              <a:rPr sz="1600" spc="10" dirty="0">
                <a:latin typeface="Arial"/>
                <a:cs typeface="Arial"/>
              </a:rPr>
              <a:t>объектов предсказанных  </a:t>
            </a:r>
            <a:r>
              <a:rPr sz="1600" spc="15" dirty="0">
                <a:latin typeface="Arial"/>
                <a:cs typeface="Arial"/>
              </a:rPr>
              <a:t>классификатором </a:t>
            </a:r>
            <a:r>
              <a:rPr sz="1600" spc="-10" dirty="0">
                <a:latin typeface="Arial"/>
                <a:cs typeface="Arial"/>
              </a:rPr>
              <a:t>положительными </a:t>
            </a:r>
            <a:r>
              <a:rPr sz="1600" spc="-5" dirty="0">
                <a:latin typeface="Arial"/>
                <a:cs typeface="Arial"/>
              </a:rPr>
              <a:t>и  </a:t>
            </a:r>
            <a:r>
              <a:rPr sz="1600" spc="-10" dirty="0">
                <a:latin typeface="Arial"/>
                <a:cs typeface="Arial"/>
              </a:rPr>
              <a:t>являющихся </a:t>
            </a:r>
            <a:r>
              <a:rPr sz="1600" spc="5" dirty="0">
                <a:latin typeface="Arial"/>
                <a:cs typeface="Arial"/>
              </a:rPr>
              <a:t>таковыми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123" y="4013039"/>
            <a:ext cx="3564254" cy="10121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b="1" spc="-40" dirty="0">
                <a:latin typeface="Arial"/>
                <a:cs typeface="Arial"/>
              </a:rPr>
              <a:t>True </a:t>
            </a:r>
            <a:r>
              <a:rPr sz="1600" b="1" dirty="0">
                <a:latin typeface="Arial"/>
                <a:cs typeface="Arial"/>
              </a:rPr>
              <a:t>Negative </a:t>
            </a:r>
            <a:r>
              <a:rPr sz="1600" b="1" spc="-30" dirty="0">
                <a:latin typeface="Arial"/>
                <a:cs typeface="Arial"/>
              </a:rPr>
              <a:t>(TN) </a:t>
            </a:r>
            <a:r>
              <a:rPr sz="1600" b="1" spc="-90" dirty="0">
                <a:latin typeface="Arial"/>
                <a:cs typeface="Arial"/>
              </a:rPr>
              <a:t>– </a:t>
            </a:r>
            <a:r>
              <a:rPr sz="1600" spc="5" dirty="0">
                <a:latin typeface="Arial"/>
                <a:cs typeface="Arial"/>
              </a:rPr>
              <a:t>Количество  </a:t>
            </a:r>
            <a:r>
              <a:rPr sz="1600" spc="10" dirty="0">
                <a:latin typeface="Arial"/>
                <a:cs typeface="Arial"/>
              </a:rPr>
              <a:t>объектов предсказанных  </a:t>
            </a:r>
            <a:r>
              <a:rPr sz="1600" spc="15" dirty="0">
                <a:latin typeface="Arial"/>
                <a:cs typeface="Arial"/>
              </a:rPr>
              <a:t>классификатором </a:t>
            </a:r>
            <a:r>
              <a:rPr sz="1600" spc="-15" dirty="0">
                <a:latin typeface="Arial"/>
                <a:cs typeface="Arial"/>
              </a:rPr>
              <a:t>отрицательными </a:t>
            </a:r>
            <a:r>
              <a:rPr sz="1600" spc="-5" dirty="0">
                <a:latin typeface="Arial"/>
                <a:cs typeface="Arial"/>
              </a:rPr>
              <a:t>и  </a:t>
            </a:r>
            <a:r>
              <a:rPr sz="1600" spc="-10" dirty="0">
                <a:latin typeface="Arial"/>
                <a:cs typeface="Arial"/>
              </a:rPr>
              <a:t>являющихся </a:t>
            </a:r>
            <a:r>
              <a:rPr sz="1600" spc="5" dirty="0">
                <a:latin typeface="Arial"/>
                <a:cs typeface="Arial"/>
              </a:rPr>
              <a:t>таковыми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77387" y="2774792"/>
            <a:ext cx="3895090" cy="10121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b="1" spc="-25" dirty="0">
                <a:latin typeface="Arial"/>
                <a:cs typeface="Arial"/>
              </a:rPr>
              <a:t>False Positive </a:t>
            </a:r>
            <a:r>
              <a:rPr sz="1600" b="1" spc="-45" dirty="0">
                <a:latin typeface="Arial"/>
                <a:cs typeface="Arial"/>
              </a:rPr>
              <a:t>(FP) </a:t>
            </a:r>
            <a:r>
              <a:rPr sz="1600" spc="5" dirty="0">
                <a:latin typeface="Arial"/>
                <a:cs typeface="Arial"/>
              </a:rPr>
              <a:t>Количество </a:t>
            </a:r>
            <a:r>
              <a:rPr sz="1600" spc="10" dirty="0">
                <a:latin typeface="Arial"/>
                <a:cs typeface="Arial"/>
              </a:rPr>
              <a:t>объектов  предсказанных </a:t>
            </a:r>
            <a:r>
              <a:rPr sz="1600" spc="15" dirty="0">
                <a:latin typeface="Arial"/>
                <a:cs typeface="Arial"/>
              </a:rPr>
              <a:t>классификатором  </a:t>
            </a:r>
            <a:r>
              <a:rPr sz="1600" spc="-10" dirty="0">
                <a:latin typeface="Arial"/>
                <a:cs typeface="Arial"/>
              </a:rPr>
              <a:t>положительными </a:t>
            </a:r>
            <a:r>
              <a:rPr sz="1600" spc="-5" dirty="0">
                <a:latin typeface="Arial"/>
                <a:cs typeface="Arial"/>
              </a:rPr>
              <a:t>и </a:t>
            </a:r>
            <a:r>
              <a:rPr sz="1600" spc="-15" dirty="0">
                <a:latin typeface="Arial"/>
                <a:cs typeface="Arial"/>
              </a:rPr>
              <a:t>не </a:t>
            </a:r>
            <a:r>
              <a:rPr sz="1600" spc="-10" dirty="0">
                <a:latin typeface="Arial"/>
                <a:cs typeface="Arial"/>
              </a:rPr>
              <a:t>являющихся  </a:t>
            </a:r>
            <a:r>
              <a:rPr sz="1600" spc="5" dirty="0">
                <a:latin typeface="Arial"/>
                <a:cs typeface="Arial"/>
              </a:rPr>
              <a:t>таковыми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7387" y="4013039"/>
            <a:ext cx="3897629" cy="10121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b="1" spc="-25" dirty="0">
                <a:latin typeface="Arial"/>
                <a:cs typeface="Arial"/>
              </a:rPr>
              <a:t>False </a:t>
            </a:r>
            <a:r>
              <a:rPr sz="1600" b="1" dirty="0">
                <a:latin typeface="Arial"/>
                <a:cs typeface="Arial"/>
              </a:rPr>
              <a:t>Negative </a:t>
            </a:r>
            <a:r>
              <a:rPr sz="1600" b="1" spc="-35" dirty="0">
                <a:latin typeface="Arial"/>
                <a:cs typeface="Arial"/>
              </a:rPr>
              <a:t>(FN) </a:t>
            </a:r>
            <a:r>
              <a:rPr sz="1600" spc="5" dirty="0">
                <a:latin typeface="Arial"/>
                <a:cs typeface="Arial"/>
              </a:rPr>
              <a:t>Количество  </a:t>
            </a:r>
            <a:r>
              <a:rPr sz="1600" spc="10" dirty="0">
                <a:latin typeface="Arial"/>
                <a:cs typeface="Arial"/>
              </a:rPr>
              <a:t>объектов предсказанных  </a:t>
            </a:r>
            <a:r>
              <a:rPr sz="1600" spc="15" dirty="0">
                <a:latin typeface="Arial"/>
                <a:cs typeface="Arial"/>
              </a:rPr>
              <a:t>классификатором </a:t>
            </a:r>
            <a:r>
              <a:rPr sz="1600" spc="-10" dirty="0">
                <a:latin typeface="Arial"/>
                <a:cs typeface="Arial"/>
              </a:rPr>
              <a:t>положительными </a:t>
            </a:r>
            <a:r>
              <a:rPr sz="1600" spc="-5" dirty="0">
                <a:latin typeface="Arial"/>
                <a:cs typeface="Arial"/>
              </a:rPr>
              <a:t>и </a:t>
            </a:r>
            <a:r>
              <a:rPr sz="1600" spc="-20" dirty="0">
                <a:latin typeface="Arial"/>
                <a:cs typeface="Arial"/>
              </a:rPr>
              <a:t>не  </a:t>
            </a:r>
            <a:r>
              <a:rPr sz="1600" spc="-10" dirty="0">
                <a:latin typeface="Arial"/>
                <a:cs typeface="Arial"/>
              </a:rPr>
              <a:t>являющихся </a:t>
            </a:r>
            <a:r>
              <a:rPr sz="1600" spc="5" dirty="0">
                <a:latin typeface="Arial"/>
                <a:cs typeface="Arial"/>
              </a:rPr>
              <a:t>таковыми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98635"/>
            <a:ext cx="8252239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Матрица </a:t>
            </a:r>
            <a:r>
              <a:rPr spc="-20" dirty="0"/>
              <a:t>ошибок</a:t>
            </a:r>
            <a:r>
              <a:rPr spc="-15" dirty="0"/>
              <a:t> (confusion</a:t>
            </a:r>
            <a:r>
              <a:rPr spc="-25" dirty="0"/>
              <a:t> </a:t>
            </a:r>
            <a:r>
              <a:rPr spc="-20" dirty="0"/>
              <a:t>matrix)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4224" y="2801615"/>
            <a:ext cx="2720975" cy="2002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latin typeface="Arial"/>
                <a:cs typeface="Arial"/>
              </a:rPr>
              <a:t>Пример: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spc="15" dirty="0">
                <a:latin typeface="Arial"/>
                <a:cs typeface="Arial"/>
              </a:rPr>
              <a:t>Выборка: </a:t>
            </a:r>
            <a:r>
              <a:rPr sz="1600" spc="20" dirty="0">
                <a:latin typeface="Arial"/>
                <a:cs typeface="Arial"/>
              </a:rPr>
              <a:t>Всего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170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dirty="0">
                <a:latin typeface="Arial"/>
                <a:cs typeface="Arial"/>
              </a:rPr>
              <a:t>Положительного </a:t>
            </a:r>
            <a:r>
              <a:rPr sz="1600" spc="15" dirty="0">
                <a:latin typeface="Arial"/>
                <a:cs typeface="Arial"/>
              </a:rPr>
              <a:t>класса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100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spc="-10" dirty="0">
                <a:latin typeface="Arial"/>
                <a:cs typeface="Arial"/>
              </a:rPr>
              <a:t>Отрицательного </a:t>
            </a:r>
            <a:r>
              <a:rPr sz="1600" spc="15" dirty="0">
                <a:latin typeface="Arial"/>
                <a:cs typeface="Arial"/>
              </a:rPr>
              <a:t>класса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70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30" dirty="0">
                <a:latin typeface="Arial"/>
                <a:cs typeface="Arial"/>
              </a:rPr>
              <a:t>Прогноз: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dirty="0">
                <a:latin typeface="Arial"/>
                <a:cs typeface="Arial"/>
              </a:rPr>
              <a:t>Положительного </a:t>
            </a:r>
            <a:r>
              <a:rPr sz="1600" spc="15" dirty="0">
                <a:latin typeface="Arial"/>
                <a:cs typeface="Arial"/>
              </a:rPr>
              <a:t>класса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110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spc="-10" dirty="0">
                <a:latin typeface="Arial"/>
                <a:cs typeface="Arial"/>
              </a:rPr>
              <a:t>Отрицательного </a:t>
            </a:r>
            <a:r>
              <a:rPr sz="1600" spc="15" dirty="0">
                <a:latin typeface="Arial"/>
                <a:cs typeface="Arial"/>
              </a:rPr>
              <a:t>класса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60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92738" y="1130435"/>
          <a:ext cx="5349873" cy="1392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7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7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024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Actual 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class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2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Yes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0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024">
                <a:tc rowSpan="2">
                  <a:txBody>
                    <a:bodyPr/>
                    <a:lstStyle/>
                    <a:p>
                      <a:pPr marL="255270" marR="60325" indent="-187325">
                        <a:lnSpc>
                          <a:spcPts val="1650"/>
                        </a:lnSpc>
                        <a:spcBef>
                          <a:spcPts val="1115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edic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ed  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class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16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Yes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400" spc="-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4860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0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16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400" spc="-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4860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50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4974" y="1440349"/>
            <a:ext cx="6129655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Arial"/>
                <a:cs typeface="Arial"/>
              </a:rPr>
              <a:t>Самая </a:t>
            </a:r>
            <a:r>
              <a:rPr sz="1600" spc="-10" dirty="0">
                <a:latin typeface="Arial"/>
                <a:cs typeface="Arial"/>
              </a:rPr>
              <a:t>очевидная</a:t>
            </a:r>
            <a:r>
              <a:rPr sz="1600" spc="5" dirty="0">
                <a:latin typeface="Arial"/>
                <a:cs typeface="Arial"/>
              </a:rPr>
              <a:t> метрика: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r>
              <a:rPr sz="1600" spc="-5" dirty="0">
                <a:latin typeface="Arial"/>
                <a:cs typeface="Arial"/>
              </a:rPr>
              <a:t>Доля правильных </a:t>
            </a:r>
            <a:r>
              <a:rPr sz="1600" spc="-10" dirty="0">
                <a:latin typeface="Arial"/>
                <a:cs typeface="Arial"/>
              </a:rPr>
              <a:t>ответов </a:t>
            </a:r>
            <a:r>
              <a:rPr sz="1600" spc="-20" dirty="0">
                <a:latin typeface="Arial"/>
                <a:cs typeface="Arial"/>
              </a:rPr>
              <a:t>(accuracy) </a:t>
            </a:r>
            <a:r>
              <a:rPr sz="1600" spc="85" dirty="0">
                <a:latin typeface="Arial"/>
                <a:cs typeface="Arial"/>
              </a:rPr>
              <a:t>- </a:t>
            </a:r>
            <a:r>
              <a:rPr sz="1600" spc="-30" dirty="0">
                <a:latin typeface="Arial"/>
                <a:cs typeface="Arial"/>
              </a:rPr>
              <a:t>доля </a:t>
            </a:r>
            <a:r>
              <a:rPr sz="1600" spc="10" dirty="0">
                <a:latin typeface="Arial"/>
                <a:cs typeface="Arial"/>
              </a:rPr>
              <a:t>объектов </a:t>
            </a:r>
            <a:r>
              <a:rPr sz="1600" spc="-5" dirty="0">
                <a:latin typeface="Arial"/>
                <a:cs typeface="Arial"/>
              </a:rPr>
              <a:t>правильно  </a:t>
            </a:r>
            <a:r>
              <a:rPr sz="1600" spc="5" dirty="0">
                <a:latin typeface="Arial"/>
                <a:cs typeface="Arial"/>
              </a:rPr>
              <a:t>классифицированных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алгоритмом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02292" y="2705392"/>
            <a:ext cx="3408109" cy="5496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Прямоугольник 5"/>
          <p:cNvSpPr/>
          <p:nvPr/>
        </p:nvSpPr>
        <p:spPr>
          <a:xfrm>
            <a:off x="568348" y="438150"/>
            <a:ext cx="705165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300" spc="-20" dirty="0">
                <a:latin typeface="+mj-lt"/>
                <a:ea typeface="+mj-ea"/>
                <a:cs typeface="+mj-cs"/>
              </a:rPr>
              <a:t>Доля правильных ответов (</a:t>
            </a:r>
            <a:r>
              <a:rPr lang="en-US" sz="3300" spc="-20" dirty="0">
                <a:latin typeface="+mj-lt"/>
                <a:ea typeface="+mj-ea"/>
                <a:cs typeface="+mj-cs"/>
              </a:rPr>
              <a:t>accuracy)</a:t>
            </a:r>
            <a:endParaRPr lang="ru-RU" sz="3300" spc="-2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0040" y="2792342"/>
            <a:ext cx="2491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Arial"/>
                <a:cs typeface="Arial"/>
              </a:rPr>
              <a:t>accuracy </a:t>
            </a:r>
            <a:r>
              <a:rPr sz="1600" spc="25" dirty="0">
                <a:latin typeface="Arial"/>
                <a:cs typeface="Arial"/>
              </a:rPr>
              <a:t>= </a:t>
            </a:r>
            <a:r>
              <a:rPr sz="1600" spc="-5" dirty="0">
                <a:latin typeface="Arial"/>
                <a:cs typeface="Arial"/>
              </a:rPr>
              <a:t>95 </a:t>
            </a:r>
            <a:r>
              <a:rPr sz="1600" spc="85" dirty="0">
                <a:latin typeface="Arial"/>
                <a:cs typeface="Arial"/>
              </a:rPr>
              <a:t>/ </a:t>
            </a:r>
            <a:r>
              <a:rPr sz="1600" spc="-5" dirty="0">
                <a:latin typeface="Arial"/>
                <a:cs typeface="Arial"/>
              </a:rPr>
              <a:t>110 </a:t>
            </a:r>
            <a:r>
              <a:rPr sz="1600" spc="25" dirty="0">
                <a:latin typeface="Arial"/>
                <a:cs typeface="Arial"/>
              </a:rPr>
              <a:t>=</a:t>
            </a:r>
            <a:r>
              <a:rPr sz="1600" spc="-200" dirty="0">
                <a:latin typeface="Arial"/>
                <a:cs typeface="Arial"/>
              </a:rPr>
              <a:t> </a:t>
            </a:r>
            <a:r>
              <a:rPr sz="1600" spc="50" dirty="0">
                <a:latin typeface="Arial"/>
                <a:cs typeface="Arial"/>
              </a:rPr>
              <a:t>86%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0040" y="3287641"/>
            <a:ext cx="4789170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35" dirty="0">
                <a:latin typeface="Arial"/>
                <a:cs typeface="Arial"/>
              </a:rPr>
              <a:t>А </a:t>
            </a:r>
            <a:r>
              <a:rPr sz="1600" spc="-5" dirty="0">
                <a:latin typeface="Arial"/>
                <a:cs typeface="Arial"/>
              </a:rPr>
              <a:t>что </a:t>
            </a:r>
            <a:r>
              <a:rPr sz="1600" spc="-20" dirty="0">
                <a:latin typeface="Arial"/>
                <a:cs typeface="Arial"/>
              </a:rPr>
              <a:t>если </a:t>
            </a:r>
            <a:r>
              <a:rPr sz="1600" spc="10" dirty="0">
                <a:latin typeface="Arial"/>
                <a:cs typeface="Arial"/>
              </a:rPr>
              <a:t>предсказывать </a:t>
            </a:r>
            <a:r>
              <a:rPr sz="1600" dirty="0">
                <a:latin typeface="Arial"/>
                <a:cs typeface="Arial"/>
              </a:rPr>
              <a:t>всегда </a:t>
            </a:r>
            <a:r>
              <a:rPr sz="1600" spc="-10" dirty="0">
                <a:latin typeface="Arial"/>
                <a:cs typeface="Arial"/>
              </a:rPr>
              <a:t>положительным  </a:t>
            </a:r>
            <a:r>
              <a:rPr sz="1600" spc="15" dirty="0">
                <a:latin typeface="Arial"/>
                <a:cs typeface="Arial"/>
              </a:rPr>
              <a:t>классом? </a:t>
            </a:r>
            <a:r>
              <a:rPr sz="1600" spc="-50" dirty="0">
                <a:latin typeface="Arial"/>
                <a:cs typeface="Arial"/>
              </a:rPr>
              <a:t>Тогда </a:t>
            </a:r>
            <a:r>
              <a:rPr sz="1600" spc="5" dirty="0">
                <a:latin typeface="Arial"/>
                <a:cs typeface="Arial"/>
              </a:rPr>
              <a:t>accuracy </a:t>
            </a:r>
            <a:r>
              <a:rPr sz="1600" spc="25" dirty="0">
                <a:latin typeface="Arial"/>
                <a:cs typeface="Arial"/>
              </a:rPr>
              <a:t>= </a:t>
            </a:r>
            <a:r>
              <a:rPr sz="1600" spc="5" dirty="0">
                <a:latin typeface="Arial"/>
                <a:cs typeface="Arial"/>
              </a:rPr>
              <a:t>100/110 </a:t>
            </a:r>
            <a:r>
              <a:rPr sz="1600" spc="25" dirty="0">
                <a:latin typeface="Arial"/>
                <a:cs typeface="Arial"/>
              </a:rPr>
              <a:t>=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0" dirty="0">
                <a:latin typeface="Arial"/>
                <a:cs typeface="Arial"/>
              </a:rPr>
              <a:t>91%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0040" y="4030594"/>
            <a:ext cx="4759325" cy="7645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35" dirty="0">
                <a:latin typeface="Arial"/>
                <a:cs typeface="Arial"/>
              </a:rPr>
              <a:t>Таким </a:t>
            </a:r>
            <a:r>
              <a:rPr sz="1600" spc="15" dirty="0">
                <a:latin typeface="Arial"/>
                <a:cs typeface="Arial"/>
              </a:rPr>
              <a:t>образом </a:t>
            </a:r>
            <a:r>
              <a:rPr sz="1600" dirty="0">
                <a:latin typeface="Arial"/>
                <a:cs typeface="Arial"/>
              </a:rPr>
              <a:t>алгоритм, </a:t>
            </a:r>
            <a:r>
              <a:rPr sz="1600" spc="20" dirty="0">
                <a:latin typeface="Arial"/>
                <a:cs typeface="Arial"/>
              </a:rPr>
              <a:t>который </a:t>
            </a:r>
            <a:r>
              <a:rPr sz="1600" spc="5" dirty="0">
                <a:latin typeface="Arial"/>
                <a:cs typeface="Arial"/>
              </a:rPr>
              <a:t>ничего </a:t>
            </a:r>
            <a:r>
              <a:rPr sz="1600" spc="-20" dirty="0">
                <a:latin typeface="Arial"/>
                <a:cs typeface="Arial"/>
              </a:rPr>
              <a:t>не  </a:t>
            </a:r>
            <a:r>
              <a:rPr sz="1600" spc="-10" dirty="0">
                <a:latin typeface="Arial"/>
                <a:cs typeface="Arial"/>
              </a:rPr>
              <a:t>предсказывает, </a:t>
            </a:r>
            <a:r>
              <a:rPr sz="1600" spc="-35" dirty="0">
                <a:latin typeface="Arial"/>
                <a:cs typeface="Arial"/>
              </a:rPr>
              <a:t>а </a:t>
            </a:r>
            <a:r>
              <a:rPr sz="1600" spc="-25" dirty="0">
                <a:latin typeface="Arial"/>
                <a:cs typeface="Arial"/>
              </a:rPr>
              <a:t>выдает </a:t>
            </a:r>
            <a:r>
              <a:rPr sz="1600" spc="10" dirty="0">
                <a:latin typeface="Arial"/>
                <a:cs typeface="Arial"/>
              </a:rPr>
              <a:t>константный </a:t>
            </a:r>
            <a:r>
              <a:rPr sz="1600" spc="-15" dirty="0">
                <a:latin typeface="Arial"/>
                <a:cs typeface="Arial"/>
              </a:rPr>
              <a:t>ответ  работает </a:t>
            </a:r>
            <a:r>
              <a:rPr sz="1600" spc="-20" dirty="0">
                <a:latin typeface="Arial"/>
                <a:cs typeface="Arial"/>
              </a:rPr>
              <a:t>лучше, </a:t>
            </a:r>
            <a:r>
              <a:rPr sz="1600" spc="15" dirty="0">
                <a:latin typeface="Arial"/>
                <a:cs typeface="Arial"/>
              </a:rPr>
              <a:t>однако </a:t>
            </a:r>
            <a:r>
              <a:rPr sz="1600" spc="-5" dirty="0">
                <a:latin typeface="Arial"/>
                <a:cs typeface="Arial"/>
              </a:rPr>
              <a:t>очевидно, что </a:t>
            </a:r>
            <a:r>
              <a:rPr sz="1600" dirty="0">
                <a:latin typeface="Arial"/>
                <a:cs typeface="Arial"/>
              </a:rPr>
              <a:t>это </a:t>
            </a:r>
            <a:r>
              <a:rPr sz="1600" spc="-15" dirty="0">
                <a:latin typeface="Arial"/>
                <a:cs typeface="Arial"/>
              </a:rPr>
              <a:t>не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так.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92738" y="1130435"/>
          <a:ext cx="5349873" cy="1392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7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7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024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Actual 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class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2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Yes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024">
                <a:tc rowSpan="2">
                  <a:txBody>
                    <a:bodyPr/>
                    <a:lstStyle/>
                    <a:p>
                      <a:pPr marL="255270" marR="60325" indent="-187325">
                        <a:lnSpc>
                          <a:spcPts val="1650"/>
                        </a:lnSpc>
                        <a:spcBef>
                          <a:spcPts val="1115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edic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ed  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class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16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Yes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400" spc="-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0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16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400" spc="-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91123" y="2850992"/>
            <a:ext cx="2777490" cy="1012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latin typeface="Arial"/>
                <a:cs typeface="Arial"/>
              </a:rPr>
              <a:t>Пример: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spc="15" dirty="0">
                <a:latin typeface="Arial"/>
                <a:cs typeface="Arial"/>
              </a:rPr>
              <a:t>Выборка: </a:t>
            </a:r>
            <a:r>
              <a:rPr sz="1600" spc="20" dirty="0">
                <a:latin typeface="Arial"/>
                <a:cs typeface="Arial"/>
              </a:rPr>
              <a:t>Всего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110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dirty="0">
                <a:latin typeface="Arial"/>
                <a:cs typeface="Arial"/>
              </a:rPr>
              <a:t>Положительного </a:t>
            </a:r>
            <a:r>
              <a:rPr sz="1600" spc="10" dirty="0">
                <a:latin typeface="Arial"/>
                <a:cs typeface="Arial"/>
              </a:rPr>
              <a:t>класса: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100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spc="-10" dirty="0">
                <a:latin typeface="Arial"/>
                <a:cs typeface="Arial"/>
              </a:rPr>
              <a:t>Отрицательного </a:t>
            </a:r>
            <a:r>
              <a:rPr sz="1600" spc="10" dirty="0">
                <a:latin typeface="Arial"/>
                <a:cs typeface="Arial"/>
              </a:rPr>
              <a:t>класса: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1123" y="4089239"/>
            <a:ext cx="2664460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0" dirty="0">
                <a:latin typeface="Arial"/>
                <a:cs typeface="Arial"/>
              </a:rPr>
              <a:t>Прогноз: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dirty="0">
                <a:latin typeface="Arial"/>
                <a:cs typeface="Arial"/>
              </a:rPr>
              <a:t>Положительного </a:t>
            </a:r>
            <a:r>
              <a:rPr sz="1600" spc="10" dirty="0">
                <a:latin typeface="Arial"/>
                <a:cs typeface="Arial"/>
              </a:rPr>
              <a:t>класса: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95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spc="-10" dirty="0">
                <a:latin typeface="Arial"/>
                <a:cs typeface="Arial"/>
              </a:rPr>
              <a:t>Отрицательного </a:t>
            </a:r>
            <a:r>
              <a:rPr sz="1600" spc="10" dirty="0">
                <a:latin typeface="Arial"/>
                <a:cs typeface="Arial"/>
              </a:rPr>
              <a:t>класса: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68348" y="438150"/>
            <a:ext cx="705165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300" spc="-20" dirty="0">
                <a:latin typeface="+mj-lt"/>
                <a:ea typeface="+mj-ea"/>
                <a:cs typeface="+mj-cs"/>
              </a:rPr>
              <a:t>Доля правильных ответов (</a:t>
            </a:r>
            <a:r>
              <a:rPr lang="en-US" sz="3300" spc="-20" dirty="0">
                <a:latin typeface="+mj-lt"/>
                <a:ea typeface="+mj-ea"/>
                <a:cs typeface="+mj-cs"/>
              </a:rPr>
              <a:t>accuracy)</a:t>
            </a:r>
            <a:endParaRPr lang="ru-RU" sz="3300" spc="-2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56489" y="3790199"/>
            <a:ext cx="382651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8610" marR="5080" indent="-296545">
              <a:lnSpc>
                <a:spcPct val="100699"/>
              </a:lnSpc>
              <a:spcBef>
                <a:spcPts val="85"/>
              </a:spcBef>
            </a:pP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Attention: </a:t>
            </a:r>
            <a:r>
              <a:rPr sz="1800" spc="20" dirty="0">
                <a:solidFill>
                  <a:srgbClr val="FF0000"/>
                </a:solidFill>
                <a:latin typeface="Arial"/>
                <a:cs typeface="Arial"/>
              </a:rPr>
              <a:t>Метрика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бесполезна </a:t>
            </a:r>
            <a:r>
              <a:rPr sz="1800" spc="20" dirty="0">
                <a:solidFill>
                  <a:srgbClr val="FF0000"/>
                </a:solidFill>
                <a:latin typeface="Arial"/>
                <a:cs typeface="Arial"/>
              </a:rPr>
              <a:t>при 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несбалансированных </a:t>
            </a:r>
            <a:r>
              <a:rPr sz="1800" spc="15" dirty="0">
                <a:solidFill>
                  <a:srgbClr val="FF0000"/>
                </a:solidFill>
                <a:latin typeface="Arial"/>
                <a:cs typeface="Arial"/>
              </a:rPr>
              <a:t>классах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974" y="1440349"/>
            <a:ext cx="6129655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Arial"/>
                <a:cs typeface="Arial"/>
              </a:rPr>
              <a:t>Самая </a:t>
            </a:r>
            <a:r>
              <a:rPr sz="1600" spc="-10" dirty="0">
                <a:latin typeface="Arial"/>
                <a:cs typeface="Arial"/>
              </a:rPr>
              <a:t>очевидная</a:t>
            </a:r>
            <a:r>
              <a:rPr sz="1600" spc="5" dirty="0">
                <a:latin typeface="Arial"/>
                <a:cs typeface="Arial"/>
              </a:rPr>
              <a:t> метрика: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r>
              <a:rPr sz="1600" spc="-5" dirty="0">
                <a:latin typeface="Arial"/>
                <a:cs typeface="Arial"/>
              </a:rPr>
              <a:t>Доля правильных </a:t>
            </a:r>
            <a:r>
              <a:rPr sz="1600" spc="-10" dirty="0">
                <a:latin typeface="Arial"/>
                <a:cs typeface="Arial"/>
              </a:rPr>
              <a:t>ответов </a:t>
            </a:r>
            <a:r>
              <a:rPr sz="1600" spc="-20" dirty="0">
                <a:latin typeface="Arial"/>
                <a:cs typeface="Arial"/>
              </a:rPr>
              <a:t>(accuracy) </a:t>
            </a:r>
            <a:r>
              <a:rPr sz="1600" spc="85" dirty="0">
                <a:latin typeface="Arial"/>
                <a:cs typeface="Arial"/>
              </a:rPr>
              <a:t>- </a:t>
            </a:r>
            <a:r>
              <a:rPr sz="1600" spc="-30" dirty="0">
                <a:latin typeface="Arial"/>
                <a:cs typeface="Arial"/>
              </a:rPr>
              <a:t>доля </a:t>
            </a:r>
            <a:r>
              <a:rPr sz="1600" spc="10" dirty="0">
                <a:latin typeface="Arial"/>
                <a:cs typeface="Arial"/>
              </a:rPr>
              <a:t>объектов </a:t>
            </a:r>
            <a:r>
              <a:rPr sz="1600" spc="-5" dirty="0">
                <a:latin typeface="Arial"/>
                <a:cs typeface="Arial"/>
              </a:rPr>
              <a:t>правильно  </a:t>
            </a:r>
            <a:r>
              <a:rPr sz="1600" spc="5" dirty="0">
                <a:latin typeface="Arial"/>
                <a:cs typeface="Arial"/>
              </a:rPr>
              <a:t>классифицированных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алгоритмом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02292" y="2705392"/>
            <a:ext cx="3408109" cy="5496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Прямоугольник 6"/>
          <p:cNvSpPr/>
          <p:nvPr/>
        </p:nvSpPr>
        <p:spPr>
          <a:xfrm>
            <a:off x="568348" y="438150"/>
            <a:ext cx="705165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300" spc="-20" dirty="0">
                <a:latin typeface="+mj-lt"/>
                <a:ea typeface="+mj-ea"/>
                <a:cs typeface="+mj-cs"/>
              </a:rPr>
              <a:t>Доля правильных ответов (</a:t>
            </a:r>
            <a:r>
              <a:rPr lang="en-US" sz="3300" spc="-20" dirty="0">
                <a:latin typeface="+mj-lt"/>
                <a:ea typeface="+mj-ea"/>
                <a:cs typeface="+mj-cs"/>
              </a:rPr>
              <a:t>accuracy)</a:t>
            </a:r>
            <a:endParaRPr lang="ru-RU" sz="3300" spc="-2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8715" y="163382"/>
            <a:ext cx="4880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Ошибки </a:t>
            </a:r>
            <a:r>
              <a:rPr spc="-15" dirty="0"/>
              <a:t>первого </a:t>
            </a:r>
            <a:r>
              <a:rPr spc="-25" dirty="0"/>
              <a:t>и </a:t>
            </a:r>
            <a:r>
              <a:rPr spc="-15" dirty="0"/>
              <a:t>второго</a:t>
            </a:r>
            <a:r>
              <a:rPr spc="10" dirty="0"/>
              <a:t> </a:t>
            </a:r>
            <a:r>
              <a:rPr spc="-20" dirty="0"/>
              <a:t>рода</a:t>
            </a:r>
          </a:p>
        </p:txBody>
      </p:sp>
      <p:sp>
        <p:nvSpPr>
          <p:cNvPr id="3" name="object 3"/>
          <p:cNvSpPr/>
          <p:nvPr/>
        </p:nvSpPr>
        <p:spPr>
          <a:xfrm>
            <a:off x="1745506" y="799823"/>
            <a:ext cx="5652978" cy="4161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92738" y="1130435"/>
          <a:ext cx="5349874" cy="1392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7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2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5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1714"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 marL="1252220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Actual 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class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AA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30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2229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02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Yes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024">
                <a:tc rowSpan="2">
                  <a:txBody>
                    <a:bodyPr/>
                    <a:lstStyle/>
                    <a:p>
                      <a:pPr marL="255270" marR="60325" indent="-187325">
                        <a:lnSpc>
                          <a:spcPts val="1650"/>
                        </a:lnSpc>
                        <a:spcBef>
                          <a:spcPts val="1115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edic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ed  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class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16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Yes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400" spc="-5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True </a:t>
                      </a:r>
                      <a:r>
                        <a:rPr sz="140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Positive</a:t>
                      </a:r>
                      <a:r>
                        <a:rPr sz="1400" spc="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8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(TP)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400" spc="-40" dirty="0">
                          <a:latin typeface="Arial"/>
                          <a:cs typeface="Arial"/>
                        </a:rPr>
                        <a:t>False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Positive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(FP)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0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16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400" spc="-4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False </a:t>
                      </a:r>
                      <a:r>
                        <a:rPr sz="1400" spc="-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Negative</a:t>
                      </a:r>
                      <a:r>
                        <a:rPr sz="140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(FN)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400" spc="-55" dirty="0">
                          <a:latin typeface="Arial"/>
                          <a:cs typeface="Arial"/>
                        </a:rPr>
                        <a:t>True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Negative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(TN)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98635"/>
            <a:ext cx="802492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Ошибки </a:t>
            </a:r>
            <a:r>
              <a:rPr spc="-15" dirty="0"/>
              <a:t>первого </a:t>
            </a:r>
            <a:r>
              <a:rPr spc="-25" dirty="0"/>
              <a:t>и </a:t>
            </a:r>
            <a:r>
              <a:rPr spc="-15" dirty="0"/>
              <a:t>второго</a:t>
            </a:r>
            <a:r>
              <a:rPr spc="10" dirty="0"/>
              <a:t> </a:t>
            </a:r>
            <a:r>
              <a:rPr spc="-20" dirty="0"/>
              <a:t>рода</a:t>
            </a:r>
          </a:p>
        </p:txBody>
      </p:sp>
      <p:sp>
        <p:nvSpPr>
          <p:cNvPr id="4" name="object 4"/>
          <p:cNvSpPr/>
          <p:nvPr/>
        </p:nvSpPr>
        <p:spPr>
          <a:xfrm>
            <a:off x="6801361" y="1011212"/>
            <a:ext cx="2289810" cy="306070"/>
          </a:xfrm>
          <a:custGeom>
            <a:avLst/>
            <a:gdLst/>
            <a:ahLst/>
            <a:cxnLst/>
            <a:rect l="l" t="t" r="r" b="b"/>
            <a:pathLst>
              <a:path w="2289809" h="306069">
                <a:moveTo>
                  <a:pt x="2289295" y="305699"/>
                </a:moveTo>
                <a:lnTo>
                  <a:pt x="0" y="305699"/>
                </a:lnTo>
                <a:lnTo>
                  <a:pt x="0" y="0"/>
                </a:lnTo>
                <a:lnTo>
                  <a:pt x="2289295" y="0"/>
                </a:lnTo>
                <a:lnTo>
                  <a:pt x="2289295" y="305699"/>
                </a:lnTo>
                <a:close/>
              </a:path>
            </a:pathLst>
          </a:custGeom>
          <a:solidFill>
            <a:srgbClr val="FFA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54915" y="1039472"/>
            <a:ext cx="15805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Ошибка </a:t>
            </a:r>
            <a:r>
              <a:rPr sz="1400" spc="25" dirty="0">
                <a:solidFill>
                  <a:srgbClr val="FFFFFF"/>
                </a:solidFill>
                <a:latin typeface="Arial"/>
                <a:cs typeface="Arial"/>
              </a:rPr>
              <a:t>I-ого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рода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156860" y="1210772"/>
            <a:ext cx="1127125" cy="792480"/>
            <a:chOff x="7156860" y="1210772"/>
            <a:chExt cx="1127125" cy="792480"/>
          </a:xfrm>
        </p:grpSpPr>
        <p:sp>
          <p:nvSpPr>
            <p:cNvPr id="7" name="object 7"/>
            <p:cNvSpPr/>
            <p:nvPr/>
          </p:nvSpPr>
          <p:spPr>
            <a:xfrm>
              <a:off x="7264160" y="1223472"/>
              <a:ext cx="1007110" cy="701040"/>
            </a:xfrm>
            <a:custGeom>
              <a:avLst/>
              <a:gdLst/>
              <a:ahLst/>
              <a:cxnLst/>
              <a:rect l="l" t="t" r="r" b="b"/>
              <a:pathLst>
                <a:path w="1007109" h="701039">
                  <a:moveTo>
                    <a:pt x="1006522" y="0"/>
                  </a:moveTo>
                  <a:lnTo>
                    <a:pt x="0" y="700723"/>
                  </a:lnTo>
                </a:path>
              </a:pathLst>
            </a:custGeom>
            <a:ln w="25399">
              <a:solidFill>
                <a:srgbClr val="FFAA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56860" y="1877063"/>
              <a:ext cx="143974" cy="1256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91123" y="2850992"/>
            <a:ext cx="3895090" cy="10121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b="1" spc="-25" dirty="0">
                <a:latin typeface="Arial"/>
                <a:cs typeface="Arial"/>
              </a:rPr>
              <a:t>False Positive </a:t>
            </a:r>
            <a:r>
              <a:rPr sz="1600" b="1" spc="-45" dirty="0">
                <a:latin typeface="Arial"/>
                <a:cs typeface="Arial"/>
              </a:rPr>
              <a:t>(FP) </a:t>
            </a:r>
            <a:r>
              <a:rPr sz="1600" spc="5" dirty="0">
                <a:latin typeface="Arial"/>
                <a:cs typeface="Arial"/>
              </a:rPr>
              <a:t>Количество </a:t>
            </a:r>
            <a:r>
              <a:rPr sz="1600" spc="10" dirty="0">
                <a:latin typeface="Arial"/>
                <a:cs typeface="Arial"/>
              </a:rPr>
              <a:t>объектов  предсказанных </a:t>
            </a:r>
            <a:r>
              <a:rPr sz="1600" spc="15" dirty="0">
                <a:latin typeface="Arial"/>
                <a:cs typeface="Arial"/>
              </a:rPr>
              <a:t>классификатором  </a:t>
            </a:r>
            <a:r>
              <a:rPr sz="1600" spc="-10" dirty="0">
                <a:latin typeface="Arial"/>
                <a:cs typeface="Arial"/>
              </a:rPr>
              <a:t>положительными </a:t>
            </a:r>
            <a:r>
              <a:rPr sz="1600" spc="-5" dirty="0">
                <a:latin typeface="Arial"/>
                <a:cs typeface="Arial"/>
              </a:rPr>
              <a:t>и </a:t>
            </a:r>
            <a:r>
              <a:rPr sz="1600" spc="-15" dirty="0">
                <a:latin typeface="Arial"/>
                <a:cs typeface="Arial"/>
              </a:rPr>
              <a:t>не </a:t>
            </a:r>
            <a:r>
              <a:rPr sz="1600" spc="-10" dirty="0">
                <a:latin typeface="Arial"/>
                <a:cs typeface="Arial"/>
              </a:rPr>
              <a:t>являющихся  </a:t>
            </a:r>
            <a:r>
              <a:rPr sz="1600" spc="5" dirty="0">
                <a:latin typeface="Arial"/>
                <a:cs typeface="Arial"/>
              </a:rPr>
              <a:t>таковыми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1123" y="4089239"/>
            <a:ext cx="3897629" cy="10121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b="1" spc="-25" dirty="0">
                <a:latin typeface="Arial"/>
                <a:cs typeface="Arial"/>
              </a:rPr>
              <a:t>False </a:t>
            </a:r>
            <a:r>
              <a:rPr sz="1600" b="1" dirty="0">
                <a:latin typeface="Arial"/>
                <a:cs typeface="Arial"/>
              </a:rPr>
              <a:t>Negative </a:t>
            </a:r>
            <a:r>
              <a:rPr sz="1600" b="1" spc="-35" dirty="0">
                <a:latin typeface="Arial"/>
                <a:cs typeface="Arial"/>
              </a:rPr>
              <a:t>(FN) </a:t>
            </a:r>
            <a:r>
              <a:rPr sz="1600" spc="5" dirty="0">
                <a:latin typeface="Arial"/>
                <a:cs typeface="Arial"/>
              </a:rPr>
              <a:t>Количество  </a:t>
            </a:r>
            <a:r>
              <a:rPr sz="1600" spc="10" dirty="0">
                <a:latin typeface="Arial"/>
                <a:cs typeface="Arial"/>
              </a:rPr>
              <a:t>объектов предсказанных  </a:t>
            </a:r>
            <a:r>
              <a:rPr sz="1600" spc="15" dirty="0">
                <a:latin typeface="Arial"/>
                <a:cs typeface="Arial"/>
              </a:rPr>
              <a:t>классификатором </a:t>
            </a:r>
            <a:r>
              <a:rPr sz="1600" spc="-10" dirty="0">
                <a:latin typeface="Arial"/>
                <a:cs typeface="Arial"/>
              </a:rPr>
              <a:t>положительными </a:t>
            </a:r>
            <a:r>
              <a:rPr sz="1600" spc="-5" dirty="0">
                <a:latin typeface="Arial"/>
                <a:cs typeface="Arial"/>
              </a:rPr>
              <a:t>и </a:t>
            </a:r>
            <a:r>
              <a:rPr sz="1600" spc="-20" dirty="0">
                <a:latin typeface="Arial"/>
                <a:cs typeface="Arial"/>
              </a:rPr>
              <a:t>не  </a:t>
            </a:r>
            <a:r>
              <a:rPr sz="1600" spc="-10" dirty="0">
                <a:latin typeface="Arial"/>
                <a:cs typeface="Arial"/>
              </a:rPr>
              <a:t>являющихся </a:t>
            </a:r>
            <a:r>
              <a:rPr sz="1600" spc="5" dirty="0">
                <a:latin typeface="Arial"/>
                <a:cs typeface="Arial"/>
              </a:rPr>
              <a:t>таковыми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44187" y="2803144"/>
            <a:ext cx="2289810" cy="306070"/>
          </a:xfrm>
          <a:custGeom>
            <a:avLst/>
            <a:gdLst/>
            <a:ahLst/>
            <a:cxnLst/>
            <a:rect l="l" t="t" r="r" b="b"/>
            <a:pathLst>
              <a:path w="2289809" h="306069">
                <a:moveTo>
                  <a:pt x="2289295" y="305699"/>
                </a:moveTo>
                <a:lnTo>
                  <a:pt x="0" y="305699"/>
                </a:lnTo>
                <a:lnTo>
                  <a:pt x="0" y="0"/>
                </a:lnTo>
                <a:lnTo>
                  <a:pt x="2289295" y="0"/>
                </a:lnTo>
                <a:lnTo>
                  <a:pt x="2289295" y="305699"/>
                </a:lnTo>
                <a:close/>
              </a:path>
            </a:pathLst>
          </a:custGeom>
          <a:solidFill>
            <a:srgbClr val="FFA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44187" y="2803144"/>
            <a:ext cx="2289810" cy="30607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42900">
              <a:lnSpc>
                <a:spcPct val="100000"/>
              </a:lnSpc>
              <a:spcBef>
                <a:spcPts val="320"/>
              </a:spcBef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Ошибка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II-ого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рода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274214" y="2496719"/>
            <a:ext cx="1057275" cy="460375"/>
            <a:chOff x="5274214" y="2496719"/>
            <a:chExt cx="1057275" cy="460375"/>
          </a:xfrm>
        </p:grpSpPr>
        <p:sp>
          <p:nvSpPr>
            <p:cNvPr id="14" name="object 14"/>
            <p:cNvSpPr/>
            <p:nvPr/>
          </p:nvSpPr>
          <p:spPr>
            <a:xfrm>
              <a:off x="5393114" y="2554194"/>
              <a:ext cx="925830" cy="390525"/>
            </a:xfrm>
            <a:custGeom>
              <a:avLst/>
              <a:gdLst/>
              <a:ahLst/>
              <a:cxnLst/>
              <a:rect l="l" t="t" r="r" b="b"/>
              <a:pathLst>
                <a:path w="925829" h="390525">
                  <a:moveTo>
                    <a:pt x="925473" y="390199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FFAA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74214" y="2496719"/>
              <a:ext cx="147899" cy="1088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206" y="521202"/>
            <a:ext cx="5567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Точность (precision) </a:t>
            </a:r>
            <a:r>
              <a:rPr spc="-25" dirty="0"/>
              <a:t>и </a:t>
            </a:r>
            <a:r>
              <a:rPr spc="-15" dirty="0"/>
              <a:t>полнота</a:t>
            </a:r>
            <a:r>
              <a:rPr spc="5" dirty="0"/>
              <a:t> </a:t>
            </a:r>
            <a:r>
              <a:rPr spc="-20" dirty="0"/>
              <a:t>(recall)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122" y="1564321"/>
            <a:ext cx="20681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-114" dirty="0">
                <a:latin typeface="Arial"/>
                <a:cs typeface="Arial"/>
              </a:rPr>
              <a:t>Точность</a:t>
            </a:r>
            <a:r>
              <a:rPr sz="1600" b="1" i="1" spc="-45" dirty="0">
                <a:latin typeface="Arial"/>
                <a:cs typeface="Arial"/>
              </a:rPr>
              <a:t> </a:t>
            </a:r>
            <a:r>
              <a:rPr sz="1600" b="1" i="1" spc="-30" dirty="0">
                <a:latin typeface="Arial"/>
                <a:cs typeface="Arial"/>
              </a:rPr>
              <a:t>(precision):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2325" y="1564315"/>
            <a:ext cx="16414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-100" dirty="0">
                <a:latin typeface="Arial"/>
                <a:cs typeface="Arial"/>
              </a:rPr>
              <a:t>Полнота</a:t>
            </a:r>
            <a:r>
              <a:rPr sz="1600" b="1" i="1" spc="-50" dirty="0">
                <a:latin typeface="Arial"/>
                <a:cs typeface="Arial"/>
              </a:rPr>
              <a:t> </a:t>
            </a:r>
            <a:r>
              <a:rPr sz="1600" b="1" i="1" spc="-30" dirty="0">
                <a:latin typeface="Arial"/>
                <a:cs typeface="Arial"/>
              </a:rPr>
              <a:t>(recall):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129" y="2850992"/>
            <a:ext cx="3022600" cy="10121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latin typeface="Arial"/>
                <a:cs typeface="Arial"/>
              </a:rPr>
              <a:t>Доля </a:t>
            </a:r>
            <a:r>
              <a:rPr sz="1600" spc="5" dirty="0">
                <a:latin typeface="Arial"/>
                <a:cs typeface="Arial"/>
              </a:rPr>
              <a:t>объектов, </a:t>
            </a:r>
            <a:r>
              <a:rPr sz="1600" spc="10" dirty="0">
                <a:latin typeface="Arial"/>
                <a:cs typeface="Arial"/>
              </a:rPr>
              <a:t>предсказанных  </a:t>
            </a:r>
            <a:r>
              <a:rPr sz="1600" spc="65" dirty="0">
                <a:latin typeface="Arial"/>
                <a:cs typeface="Arial"/>
              </a:rPr>
              <a:t>как </a:t>
            </a:r>
            <a:r>
              <a:rPr sz="1600" spc="-10" dirty="0">
                <a:latin typeface="Arial"/>
                <a:cs typeface="Arial"/>
              </a:rPr>
              <a:t>положительные,  </a:t>
            </a:r>
            <a:r>
              <a:rPr sz="1600" spc="-15" dirty="0">
                <a:latin typeface="Arial"/>
                <a:cs typeface="Arial"/>
              </a:rPr>
              <a:t>действительно </a:t>
            </a:r>
            <a:r>
              <a:rPr sz="1600" spc="-25" dirty="0">
                <a:latin typeface="Arial"/>
                <a:cs typeface="Arial"/>
              </a:rPr>
              <a:t>является  </a:t>
            </a:r>
            <a:r>
              <a:rPr sz="1600" spc="-10" dirty="0">
                <a:latin typeface="Arial"/>
                <a:cs typeface="Arial"/>
              </a:rPr>
              <a:t>положительными.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2315" y="2850992"/>
            <a:ext cx="3051175" cy="7645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latin typeface="Arial"/>
                <a:cs typeface="Arial"/>
              </a:rPr>
              <a:t>Доля положительных </a:t>
            </a:r>
            <a:r>
              <a:rPr sz="1600" spc="5" dirty="0">
                <a:latin typeface="Arial"/>
                <a:cs typeface="Arial"/>
              </a:rPr>
              <a:t>объектов,  </a:t>
            </a:r>
            <a:r>
              <a:rPr sz="1600" spc="25" dirty="0">
                <a:latin typeface="Arial"/>
                <a:cs typeface="Arial"/>
              </a:rPr>
              <a:t>которую </a:t>
            </a:r>
            <a:r>
              <a:rPr sz="1600" spc="-35" dirty="0">
                <a:latin typeface="Arial"/>
                <a:cs typeface="Arial"/>
              </a:rPr>
              <a:t>выделил  </a:t>
            </a:r>
            <a:r>
              <a:rPr sz="1600" spc="15" dirty="0">
                <a:latin typeface="Arial"/>
                <a:cs typeface="Arial"/>
              </a:rPr>
              <a:t>классификатор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4501" y="1928308"/>
            <a:ext cx="2643848" cy="714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79043" y="1928308"/>
            <a:ext cx="2244412" cy="714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FA249E90A812E04C956C538A585B41D6" ma:contentTypeVersion="6" ma:contentTypeDescription="Создание документа." ma:contentTypeScope="" ma:versionID="b1660872b14aa7dbcec0b41ac034bb4c">
  <xsd:schema xmlns:xsd="http://www.w3.org/2001/XMLSchema" xmlns:xs="http://www.w3.org/2001/XMLSchema" xmlns:p="http://schemas.microsoft.com/office/2006/metadata/properties" xmlns:ns2="cf448b11-2113-4249-878a-9c5d201079a2" targetNamespace="http://schemas.microsoft.com/office/2006/metadata/properties" ma:root="true" ma:fieldsID="45fc079f12b32a0af5db3f9dfe4f3cd6" ns2:_="">
    <xsd:import namespace="cf448b11-2113-4249-878a-9c5d201079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448b11-2113-4249-878a-9c5d201079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8058C4-30AE-4D79-955D-4291B94AE409}"/>
</file>

<file path=customXml/itemProps2.xml><?xml version="1.0" encoding="utf-8"?>
<ds:datastoreItem xmlns:ds="http://schemas.openxmlformats.org/officeDocument/2006/customXml" ds:itemID="{6F3487E2-F9B2-45AB-8FE3-0A7099E90941}"/>
</file>

<file path=customXml/itemProps3.xml><?xml version="1.0" encoding="utf-8"?>
<ds:datastoreItem xmlns:ds="http://schemas.openxmlformats.org/officeDocument/2006/customXml" ds:itemID="{857B3310-D8E5-4224-ACF4-F30FEE56A03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678</Words>
  <Application>Microsoft Office PowerPoint</Application>
  <PresentationFormat>Экран (16:9)</PresentationFormat>
  <Paragraphs>113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Noto Sans</vt:lpstr>
      <vt:lpstr>Times New Roman</vt:lpstr>
      <vt:lpstr>Тема Office</vt:lpstr>
      <vt:lpstr>Презентация PowerPoint</vt:lpstr>
      <vt:lpstr>Матрица ошибок (confusion matrix)</vt:lpstr>
      <vt:lpstr>Матрица ошибок (confusion matrix)</vt:lpstr>
      <vt:lpstr>Презентация PowerPoint</vt:lpstr>
      <vt:lpstr>Презентация PowerPoint</vt:lpstr>
      <vt:lpstr>Презентация PowerPoint</vt:lpstr>
      <vt:lpstr>Ошибки первого и второго рода</vt:lpstr>
      <vt:lpstr>Ошибки первого и второго рода</vt:lpstr>
      <vt:lpstr>Точность (precision) и полнота (recall)</vt:lpstr>
      <vt:lpstr>Точность (precision) и полнота (recall)</vt:lpstr>
      <vt:lpstr>F-мера</vt:lpstr>
      <vt:lpstr>ROC AUC</vt:lpstr>
      <vt:lpstr>ROC AUC</vt:lpstr>
      <vt:lpstr>Построение ROC Кривой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admin</cp:lastModifiedBy>
  <cp:revision>3</cp:revision>
  <dcterms:created xsi:type="dcterms:W3CDTF">2020-12-08T07:30:57Z</dcterms:created>
  <dcterms:modified xsi:type="dcterms:W3CDTF">2020-12-08T12:07:10Z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2020-12-08T00:00:00Z</vt:filetime>
  </property>
  <property fmtid="{D5CDD505-2E9C-101B-9397-08002B2CF9AE}" pid="4" name="ContentTypeId">
    <vt:lpwstr>0x010100FA249E90A812E04C956C538A585B41D6</vt:lpwstr>
  </property>
</Properties>
</file>