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  <p:sldId id="279" r:id="rId15"/>
    <p:sldId id="280" r:id="rId16"/>
    <p:sldId id="281" r:id="rId17"/>
    <p:sldId id="282" r:id="rId18"/>
    <p:sldId id="28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68" d="100"/>
          <a:sy n="68" d="100"/>
        </p:scale>
        <p:origin x="78" y="1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10-Nov-16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10-Nov-16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10-Nov-16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10-Nov-16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Karatsuba.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Jesús arturo araiza </a:t>
            </a:r>
            <a:r>
              <a:rPr lang="en-US" dirty="0" err="1"/>
              <a:t>grijalva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¿Para que es?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s-MX" dirty="0"/>
              <a:t>números</a:t>
            </a:r>
            <a:r>
              <a:rPr lang="en-US" dirty="0"/>
              <a:t> con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s-MX" dirty="0"/>
              <a:t>dígitos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Demostrar</a:t>
            </a:r>
            <a:r>
              <a:rPr lang="en-US" dirty="0"/>
              <a:t> que hay un </a:t>
            </a:r>
            <a:r>
              <a:rPr lang="en-US" dirty="0" err="1"/>
              <a:t>algoritmo</a:t>
            </a:r>
            <a:r>
              <a:rPr lang="en-US" dirty="0"/>
              <a:t> mas </a:t>
            </a:r>
            <a:r>
              <a:rPr lang="en-US" dirty="0" err="1"/>
              <a:t>eficiente</a:t>
            </a:r>
            <a:r>
              <a:rPr lang="en-US" dirty="0"/>
              <a:t> de </a:t>
            </a:r>
            <a:r>
              <a:rPr lang="en-US" dirty="0" err="1"/>
              <a:t>multiplicación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Algoritmo.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X=Número a multiplicar.</a:t>
            </a:r>
          </a:p>
          <a:p>
            <a:r>
              <a:rPr lang="es-MX" dirty="0"/>
              <a:t>Y=Número a multiplicar.</a:t>
            </a:r>
          </a:p>
          <a:p>
            <a:r>
              <a:rPr lang="es-MX" dirty="0"/>
              <a:t>B=Base de los números a multiplicar.</a:t>
            </a:r>
          </a:p>
          <a:p>
            <a:r>
              <a:rPr lang="es-MX" dirty="0"/>
              <a:t>n=Dígitos de los números.</a:t>
            </a:r>
          </a:p>
          <a:p>
            <a:r>
              <a:rPr lang="es-MX" dirty="0"/>
              <a:t>m=Elevación de la base.</a:t>
            </a:r>
          </a:p>
          <a:p>
            <a:r>
              <a:rPr lang="es-MX" dirty="0"/>
              <a:t>m&lt;n. m debe ser menor que n.</a:t>
            </a:r>
          </a:p>
        </p:txBody>
      </p:sp>
    </p:spTree>
    <p:extLst>
      <p:ext uri="{BB962C8B-B14F-4D97-AF65-F5344CB8AC3E}">
        <p14:creationId xmlns:p14="http://schemas.microsoft.com/office/powerpoint/2010/main" val="7967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s-ES" dirty="0"/>
              <a:t> 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 </a:t>
            </a:r>
          </a:p>
          <a:p>
            <a:r>
              <a:rPr lang="es-ES" dirty="0"/>
              <a:t>y = y1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s-MX" baseline="30000" dirty="0"/>
              <a:t>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y2</a:t>
            </a:r>
          </a:p>
          <a:p>
            <a:r>
              <a:rPr lang="es-ES" dirty="0" err="1"/>
              <a:t>xy</a:t>
            </a:r>
            <a:r>
              <a:rPr lang="es-ES" dirty="0"/>
              <a:t> = (x1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x2)(y1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y2) =&gt;</a:t>
            </a:r>
          </a:p>
          <a:p>
            <a:r>
              <a:rPr lang="es-ES" dirty="0"/>
              <a:t>a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</a:t>
            </a:r>
          </a:p>
          <a:p>
            <a:r>
              <a:rPr lang="es-ES" dirty="0"/>
              <a:t>b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</a:t>
            </a:r>
          </a:p>
          <a:p>
            <a:r>
              <a:rPr lang="es-ES" dirty="0"/>
              <a:t>c =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</a:t>
            </a:r>
          </a:p>
          <a:p>
            <a:r>
              <a:rPr lang="en-US" dirty="0" err="1"/>
              <a:t>xy</a:t>
            </a:r>
            <a:r>
              <a:rPr lang="en-US" dirty="0"/>
              <a:t> = a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/>
              <a:t>B</a:t>
            </a:r>
            <a:r>
              <a:rPr lang="es-MX" baseline="30000" dirty="0"/>
              <a:t>2m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457200"/>
            <a:ext cx="10360501" cy="59436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47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78</a:t>
            </a:r>
          </a:p>
          <a:p>
            <a:r>
              <a:rPr lang="es-MX" dirty="0"/>
              <a:t>X=47</a:t>
            </a:r>
          </a:p>
          <a:p>
            <a:r>
              <a:rPr lang="es-MX" dirty="0"/>
              <a:t>X1=4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7</a:t>
            </a:r>
          </a:p>
          <a:p>
            <a:r>
              <a:rPr lang="es-MX" dirty="0"/>
              <a:t>X1=4</a:t>
            </a:r>
          </a:p>
          <a:p>
            <a:r>
              <a:rPr lang="es-MX" dirty="0"/>
              <a:t>X2=7</a:t>
            </a:r>
          </a:p>
          <a:p>
            <a:r>
              <a:rPr lang="es-MX" dirty="0"/>
              <a:t>Y=78</a:t>
            </a:r>
          </a:p>
          <a:p>
            <a:r>
              <a:rPr lang="es-MX" dirty="0"/>
              <a:t>Y1=7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8</a:t>
            </a:r>
          </a:p>
          <a:p>
            <a:r>
              <a:rPr lang="es-MX" dirty="0"/>
              <a:t>Y1=7</a:t>
            </a:r>
          </a:p>
          <a:p>
            <a:r>
              <a:rPr lang="es-MX" dirty="0"/>
              <a:t>Y2=8</a:t>
            </a:r>
          </a:p>
          <a:p>
            <a:r>
              <a:rPr lang="es-ES" dirty="0"/>
              <a:t>a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 =	 4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7 = 28</a:t>
            </a:r>
          </a:p>
          <a:p>
            <a:r>
              <a:rPr lang="es-ES" dirty="0"/>
              <a:t>c =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 =	 7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8 = 56</a:t>
            </a:r>
          </a:p>
          <a:p>
            <a:r>
              <a:rPr lang="es-ES" dirty="0"/>
              <a:t>b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y1= 	(4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8)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(7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7) = 81</a:t>
            </a:r>
          </a:p>
          <a:p>
            <a:r>
              <a:rPr lang="en-US" dirty="0" err="1"/>
              <a:t>xy</a:t>
            </a:r>
            <a:r>
              <a:rPr lang="en-US" dirty="0"/>
              <a:t> = a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/>
              <a:t>B</a:t>
            </a:r>
            <a:r>
              <a:rPr lang="es-MX" baseline="30000" dirty="0"/>
              <a:t>2m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c = 	28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2</a:t>
            </a:r>
            <a:r>
              <a:rPr lang="es-MX" baseline="30000" dirty="0">
                <a:solidFill>
                  <a:srgbClr val="C00000"/>
                </a:solidFill>
              </a:rPr>
              <a:t>*</a:t>
            </a:r>
            <a:r>
              <a:rPr lang="es-MX" baseline="30000" dirty="0"/>
              <a:t>1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 </a:t>
            </a:r>
            <a:r>
              <a:rPr lang="es-MX" dirty="0"/>
              <a:t>81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1 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 56 = 3666</a:t>
            </a:r>
            <a:endParaRPr lang="es-ES" dirty="0"/>
          </a:p>
          <a:p>
            <a:endParaRPr lang="es-MX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457200"/>
            <a:ext cx="10360501" cy="59436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47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78</a:t>
            </a:r>
          </a:p>
          <a:p>
            <a:r>
              <a:rPr lang="es-MX" dirty="0"/>
              <a:t>X=47</a:t>
            </a:r>
          </a:p>
          <a:p>
            <a:r>
              <a:rPr lang="es-MX" dirty="0"/>
              <a:t>X1=4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7</a:t>
            </a:r>
          </a:p>
          <a:p>
            <a:r>
              <a:rPr lang="es-MX" dirty="0"/>
              <a:t>X1=4</a:t>
            </a:r>
          </a:p>
          <a:p>
            <a:r>
              <a:rPr lang="es-MX" dirty="0"/>
              <a:t>X2=7</a:t>
            </a:r>
          </a:p>
          <a:p>
            <a:r>
              <a:rPr lang="es-MX" dirty="0"/>
              <a:t>Y=78</a:t>
            </a:r>
          </a:p>
          <a:p>
            <a:r>
              <a:rPr lang="es-MX" dirty="0"/>
              <a:t>Y1=7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8</a:t>
            </a:r>
          </a:p>
          <a:p>
            <a:r>
              <a:rPr lang="es-MX" dirty="0"/>
              <a:t>Y1=7</a:t>
            </a:r>
          </a:p>
          <a:p>
            <a:r>
              <a:rPr lang="es-MX" dirty="0"/>
              <a:t>Y2=8</a:t>
            </a:r>
          </a:p>
          <a:p>
            <a:r>
              <a:rPr lang="es-ES" dirty="0"/>
              <a:t>a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 = 	4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7 = 28</a:t>
            </a:r>
          </a:p>
          <a:p>
            <a:r>
              <a:rPr lang="es-ES" dirty="0"/>
              <a:t>c =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 = 	7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8 = 56</a:t>
            </a:r>
          </a:p>
          <a:p>
            <a:r>
              <a:rPr lang="es-ES" dirty="0"/>
              <a:t>b = (x1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x2)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(y1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y2)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a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c =	 11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15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28 </a:t>
            </a:r>
            <a:r>
              <a:rPr lang="es-ES" dirty="0">
                <a:solidFill>
                  <a:srgbClr val="00B0F0"/>
                </a:solidFill>
              </a:rPr>
              <a:t>–</a:t>
            </a:r>
            <a:r>
              <a:rPr lang="es-ES" dirty="0"/>
              <a:t> 56</a:t>
            </a:r>
          </a:p>
          <a:p>
            <a:r>
              <a:rPr lang="en-US" dirty="0" err="1"/>
              <a:t>xy</a:t>
            </a:r>
            <a:r>
              <a:rPr lang="en-US" dirty="0"/>
              <a:t> = a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/>
              <a:t>B</a:t>
            </a:r>
            <a:r>
              <a:rPr lang="es-MX" baseline="30000" dirty="0"/>
              <a:t>2m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c = 	28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2</a:t>
            </a:r>
            <a:r>
              <a:rPr lang="es-MX" baseline="30000" dirty="0">
                <a:solidFill>
                  <a:srgbClr val="C00000"/>
                </a:solidFill>
              </a:rPr>
              <a:t>*</a:t>
            </a:r>
            <a:r>
              <a:rPr lang="es-MX" baseline="30000" dirty="0"/>
              <a:t>1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 </a:t>
            </a:r>
            <a:r>
              <a:rPr lang="es-MX" dirty="0"/>
              <a:t>81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1 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 56 = 3666</a:t>
            </a:r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85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8883" y="457200"/>
            <a:ext cx="10360501" cy="59436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11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15</a:t>
            </a:r>
          </a:p>
          <a:p>
            <a:r>
              <a:rPr lang="es-MX" dirty="0"/>
              <a:t>X=11</a:t>
            </a:r>
          </a:p>
          <a:p>
            <a:r>
              <a:rPr lang="es-MX" dirty="0"/>
              <a:t>X1=1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1</a:t>
            </a:r>
          </a:p>
          <a:p>
            <a:r>
              <a:rPr lang="es-MX" dirty="0"/>
              <a:t>X1=1</a:t>
            </a:r>
          </a:p>
          <a:p>
            <a:r>
              <a:rPr lang="es-MX" dirty="0"/>
              <a:t>X2=1</a:t>
            </a:r>
          </a:p>
          <a:p>
            <a:r>
              <a:rPr lang="es-MX" dirty="0"/>
              <a:t>Y=15</a:t>
            </a:r>
          </a:p>
          <a:p>
            <a:r>
              <a:rPr lang="es-MX" dirty="0"/>
              <a:t>Y1=1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5</a:t>
            </a:r>
          </a:p>
          <a:p>
            <a:r>
              <a:rPr lang="es-MX" dirty="0"/>
              <a:t>Y1=1</a:t>
            </a:r>
          </a:p>
          <a:p>
            <a:r>
              <a:rPr lang="es-MX" dirty="0"/>
              <a:t>Y2=5</a:t>
            </a:r>
          </a:p>
          <a:p>
            <a:r>
              <a:rPr lang="es-ES" dirty="0"/>
              <a:t>a = x1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y1 = 	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1 = 1</a:t>
            </a:r>
          </a:p>
          <a:p>
            <a:r>
              <a:rPr lang="es-ES" dirty="0"/>
              <a:t>c = x2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y2 = 	1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5 = 5</a:t>
            </a:r>
          </a:p>
          <a:p>
            <a:r>
              <a:rPr lang="es-ES" dirty="0"/>
              <a:t>b = (x1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x2)(y1 </a:t>
            </a:r>
            <a:r>
              <a:rPr lang="es-ES" dirty="0">
                <a:solidFill>
                  <a:srgbClr val="00B0F0"/>
                </a:solidFill>
              </a:rPr>
              <a:t>+</a:t>
            </a:r>
            <a:r>
              <a:rPr lang="es-ES" dirty="0"/>
              <a:t> y2)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a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c =	 2 </a:t>
            </a:r>
            <a:r>
              <a:rPr lang="es-ES" dirty="0">
                <a:solidFill>
                  <a:srgbClr val="C00000"/>
                </a:solidFill>
              </a:rPr>
              <a:t>*</a:t>
            </a:r>
            <a:r>
              <a:rPr lang="es-ES" dirty="0"/>
              <a:t> 6 </a:t>
            </a:r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/>
              <a:t> 1 </a:t>
            </a:r>
            <a:r>
              <a:rPr lang="es-ES" dirty="0">
                <a:solidFill>
                  <a:srgbClr val="00B0F0"/>
                </a:solidFill>
              </a:rPr>
              <a:t>–</a:t>
            </a:r>
            <a:r>
              <a:rPr lang="es-ES" dirty="0"/>
              <a:t> 5 = 6</a:t>
            </a:r>
          </a:p>
          <a:p>
            <a:r>
              <a:rPr lang="en-US" dirty="0" err="1"/>
              <a:t>xy</a:t>
            </a:r>
            <a:r>
              <a:rPr lang="en-US" dirty="0"/>
              <a:t> = a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/>
              <a:t>B</a:t>
            </a:r>
            <a:r>
              <a:rPr lang="es-MX" baseline="30000" dirty="0"/>
              <a:t>2m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s-MX" dirty="0" err="1"/>
              <a:t>B</a:t>
            </a:r>
            <a:r>
              <a:rPr lang="es-MX" baseline="30000" dirty="0" err="1"/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c = 	1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2</a:t>
            </a:r>
            <a:r>
              <a:rPr lang="es-MX" baseline="30000" dirty="0">
                <a:solidFill>
                  <a:srgbClr val="C00000"/>
                </a:solidFill>
              </a:rPr>
              <a:t>*</a:t>
            </a:r>
            <a:r>
              <a:rPr lang="es-MX" baseline="30000" dirty="0"/>
              <a:t>1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 </a:t>
            </a:r>
            <a:r>
              <a:rPr lang="es-MX" dirty="0"/>
              <a:t>6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 10</a:t>
            </a:r>
            <a:r>
              <a:rPr lang="es-MX" baseline="30000" dirty="0"/>
              <a:t>1 </a:t>
            </a:r>
            <a:r>
              <a:rPr lang="es-MX" dirty="0"/>
              <a:t> </a:t>
            </a:r>
            <a:r>
              <a:rPr lang="es-MX" dirty="0">
                <a:solidFill>
                  <a:srgbClr val="00B0F0"/>
                </a:solidFill>
              </a:rPr>
              <a:t>+</a:t>
            </a:r>
            <a:r>
              <a:rPr lang="es-MX" dirty="0"/>
              <a:t> 5 = 165</a:t>
            </a:r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3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Instrucciones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hacer este ejercicio se requiere que utilicen solo la mente, ningún tipo de apoyo como papel, calculadora, celular, etc.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¿Cuánto es 15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10?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5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¿Cuánto es 12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15?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28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¿Cuánto es 67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95?</a:t>
            </a:r>
          </a:p>
        </p:txBody>
      </p:sp>
    </p:spTree>
    <p:extLst>
      <p:ext uri="{BB962C8B-B14F-4D97-AF65-F5344CB8AC3E}">
        <p14:creationId xmlns:p14="http://schemas.microsoft.com/office/powerpoint/2010/main" val="3941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Algoritmo de la multiplicación</a:t>
            </a:r>
            <a:r>
              <a:rPr lang="es-MX" dirty="0"/>
              <a:t>.</a:t>
            </a:r>
          </a:p>
        </p:txBody>
      </p:sp>
      <p:pic>
        <p:nvPicPr>
          <p:cNvPr id="1026" name="Picture 2" descr="Typical Multipl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79" y="1752600"/>
            <a:ext cx="42719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Limitaciones del algoritmo de la multiplicación.</a:t>
            </a:r>
          </a:p>
        </p:txBody>
      </p:sp>
      <p:pic>
        <p:nvPicPr>
          <p:cNvPr id="2050" name="Picture 2" descr="Number of Multiplic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567998"/>
            <a:ext cx="4294580" cy="45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¿Cuánto es </a:t>
            </a:r>
            <a:r>
              <a:rPr lang="es-MX" dirty="0"/>
              <a:t>374773294776321</a:t>
            </a:r>
            <a:r>
              <a:rPr lang="es-MX" dirty="0">
                <a:solidFill>
                  <a:srgbClr val="C00000"/>
                </a:solidFill>
              </a:rPr>
              <a:t>*</a:t>
            </a:r>
            <a:r>
              <a:rPr lang="es-MX" dirty="0"/>
              <a:t>222384759707982?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15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Historia.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Andrey</a:t>
            </a:r>
            <a:r>
              <a:rPr lang="es-MX" dirty="0"/>
              <a:t> </a:t>
            </a:r>
            <a:r>
              <a:rPr lang="es-MX" dirty="0" err="1"/>
              <a:t>Kolmogorov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  <a:r>
              <a:rPr lang="es-MX" dirty="0" err="1"/>
              <a:t>Anatolii</a:t>
            </a:r>
            <a:r>
              <a:rPr lang="es-MX" dirty="0"/>
              <a:t> </a:t>
            </a:r>
            <a:r>
              <a:rPr lang="es-MX" dirty="0" err="1"/>
              <a:t>Alexeevitch</a:t>
            </a:r>
            <a:r>
              <a:rPr lang="es-MX" dirty="0"/>
              <a:t> </a:t>
            </a:r>
            <a:r>
              <a:rPr lang="es-MX" dirty="0" err="1"/>
              <a:t>Karatsuba</a:t>
            </a:r>
            <a:r>
              <a:rPr lang="es-MX" dirty="0"/>
              <a:t>.</a:t>
            </a:r>
          </a:p>
          <a:p>
            <a:r>
              <a:rPr lang="es-MX" dirty="0"/>
              <a:t>Primer algoritmo “Divide y vencerás”.</a:t>
            </a:r>
          </a:p>
        </p:txBody>
      </p:sp>
    </p:spTree>
    <p:extLst>
      <p:ext uri="{BB962C8B-B14F-4D97-AF65-F5344CB8AC3E}">
        <p14:creationId xmlns:p14="http://schemas.microsoft.com/office/powerpoint/2010/main" val="3825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</TotalTime>
  <Words>250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Algoritmo de Karatsuba.</vt:lpstr>
      <vt:lpstr>Instrucciones del ejercicio:</vt:lpstr>
      <vt:lpstr>PowerPoint Presentation</vt:lpstr>
      <vt:lpstr>PowerPoint Presentation</vt:lpstr>
      <vt:lpstr>PowerPoint Presentation</vt:lpstr>
      <vt:lpstr>Algoritmo de la multiplicación.</vt:lpstr>
      <vt:lpstr>Limitaciones del algoritmo de la multiplicación.</vt:lpstr>
      <vt:lpstr>PowerPoint Presentation</vt:lpstr>
      <vt:lpstr>Historia.</vt:lpstr>
      <vt:lpstr>¿Para que es?</vt:lpstr>
      <vt:lpstr>Algoritmo.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Karatsuba.</dc:title>
  <dc:creator>arturo araiza</dc:creator>
  <cp:lastModifiedBy>arturo araiza</cp:lastModifiedBy>
  <cp:revision>7</cp:revision>
  <dcterms:created xsi:type="dcterms:W3CDTF">2016-11-10T17:58:56Z</dcterms:created>
  <dcterms:modified xsi:type="dcterms:W3CDTF">2016-11-10T18:59:25Z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