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2" r:id="rId5"/>
    <p:sldId id="273" r:id="rId6"/>
    <p:sldId id="274" r:id="rId7"/>
    <p:sldId id="275" r:id="rId8"/>
    <p:sldId id="258" r:id="rId9"/>
    <p:sldId id="259" r:id="rId10"/>
    <p:sldId id="276" r:id="rId11"/>
    <p:sldId id="267" r:id="rId12"/>
    <p:sldId id="277" r:id="rId13"/>
    <p:sldId id="278" r:id="rId14"/>
    <p:sldId id="270" r:id="rId15"/>
    <p:sldId id="280" r:id="rId16"/>
    <p:sldId id="268" r:id="rId17"/>
    <p:sldId id="269" r:id="rId18"/>
    <p:sldId id="279" r:id="rId19"/>
    <p:sldId id="260" r:id="rId20"/>
    <p:sldId id="261" r:id="rId21"/>
    <p:sldId id="263" r:id="rId22"/>
    <p:sldId id="264" r:id="rId23"/>
    <p:sldId id="265" r:id="rId24"/>
    <p:sldId id="262" r:id="rId25"/>
    <p:sldId id="26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18-Mar-19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18-Mar-19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18-Mar-19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18-Mar-19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18-Mar-19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68575"/>
            <a:ext cx="7772400" cy="1470025"/>
          </a:xfrm>
        </p:spPr>
        <p:txBody>
          <a:bodyPr/>
          <a:lstStyle/>
          <a:p>
            <a:r>
              <a:rPr lang="en-US" dirty="0" smtClean="0"/>
              <a:t>Hybrid Model for Diabetes Prediction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600" dirty="0" smtClean="0"/>
              <a:t>FEATURE SELECTION</a:t>
            </a:r>
            <a:endParaRPr lang="en-US" sz="3600" dirty="0"/>
          </a:p>
        </p:txBody>
      </p:sp>
      <p:pic>
        <p:nvPicPr>
          <p:cNvPr id="32770" name="Picture 2"/>
          <p:cNvPicPr>
            <a:picLocks noChangeAspect="1" noChangeArrowheads="1"/>
          </p:cNvPicPr>
          <p:nvPr/>
        </p:nvPicPr>
        <p:blipFill>
          <a:blip r:embed="rId2"/>
          <a:srcRect/>
          <a:stretch>
            <a:fillRect/>
          </a:stretch>
        </p:blipFill>
        <p:spPr bwMode="auto">
          <a:xfrm>
            <a:off x="1066800" y="731220"/>
            <a:ext cx="7066684" cy="612678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a:t>
            </a:r>
            <a:endParaRPr lang="en-US" dirty="0"/>
          </a:p>
        </p:txBody>
      </p:sp>
      <p:sp>
        <p:nvSpPr>
          <p:cNvPr id="3" name="Content Placeholder 2"/>
          <p:cNvSpPr>
            <a:spLocks noGrp="1"/>
          </p:cNvSpPr>
          <p:nvPr>
            <p:ph idx="1"/>
          </p:nvPr>
        </p:nvSpPr>
        <p:spPr/>
        <p:txBody>
          <a:bodyPr>
            <a:normAutofit/>
          </a:bodyPr>
          <a:lstStyle/>
          <a:p>
            <a:r>
              <a:rPr lang="en-IN" dirty="0" smtClean="0"/>
              <a:t>The RFE function ranks the attributes:</a:t>
            </a:r>
            <a:endParaRPr lang="en-US" dirty="0" smtClean="0"/>
          </a:p>
          <a:p>
            <a:pPr>
              <a:buNone/>
            </a:pPr>
            <a:r>
              <a:rPr lang="en-IN" dirty="0" smtClean="0"/>
              <a:t>	</a:t>
            </a:r>
            <a:r>
              <a:rPr lang="en-IN" dirty="0" err="1" smtClean="0"/>
              <a:t>DiabetesPedigreeFunction</a:t>
            </a:r>
            <a:r>
              <a:rPr lang="en-IN" dirty="0" smtClean="0"/>
              <a:t>&gt; Pregnancies &gt; BMI &gt; Glucose &gt;</a:t>
            </a:r>
            <a:r>
              <a:rPr lang="en-IN" dirty="0" err="1" smtClean="0"/>
              <a:t>BloodPressure</a:t>
            </a:r>
            <a:r>
              <a:rPr lang="en-IN" dirty="0" smtClean="0"/>
              <a:t>&gt; Age &gt; Insulin &gt;</a:t>
            </a:r>
            <a:r>
              <a:rPr lang="en-IN" dirty="0" err="1" smtClean="0"/>
              <a:t>SkinThickness</a:t>
            </a:r>
            <a:endParaRPr lang="en-IN" dirty="0" smtClean="0"/>
          </a:p>
          <a:p>
            <a:pPr>
              <a:buNone/>
            </a:pPr>
            <a:endParaRPr lang="en-US" dirty="0" smtClean="0"/>
          </a:p>
          <a:p>
            <a:r>
              <a:rPr lang="en-IN" dirty="0" err="1" smtClean="0"/>
              <a:t>SkinThickness</a:t>
            </a:r>
            <a:r>
              <a:rPr lang="en-IN" dirty="0" smtClean="0"/>
              <a:t> can be removed as it isn’t contributing much to the prediction of diabetes. </a:t>
            </a: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0" y="1447800"/>
            <a:ext cx="9088816" cy="4972050"/>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lstStyle/>
          <a:p>
            <a:r>
              <a:rPr lang="en-US" dirty="0" smtClean="0"/>
              <a:t>CLASSIFICATION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3"/>
          <p:cNvPicPr>
            <a:picLocks noChangeAspect="1" noChangeArrowheads="1"/>
          </p:cNvPicPr>
          <p:nvPr/>
        </p:nvPicPr>
        <p:blipFill>
          <a:blip r:embed="rId2"/>
          <a:srcRect/>
          <a:stretch>
            <a:fillRect/>
          </a:stretch>
        </p:blipFill>
        <p:spPr bwMode="auto">
          <a:xfrm>
            <a:off x="685800" y="1752600"/>
            <a:ext cx="7566764" cy="377666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ANN HYPERPARAMETER TUNING- GRID SEARCH</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IN" dirty="0" smtClean="0"/>
              <a:t>Grid Search (or Parameter Sweep) is an exhaustive search. The space of the hyper-parameter is specified manually and the value of the hyper-parameter with the best accuracy rate is selected. </a:t>
            </a:r>
          </a:p>
          <a:p>
            <a:r>
              <a:rPr lang="en-IN" dirty="0" smtClean="0"/>
              <a:t>Hence, Grid Search  gives an estimate of all the hyper-parameters and then, by some hit and trial, we get our set of hyper-parameters to plug in the model. </a:t>
            </a: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srcRect/>
          <a:stretch>
            <a:fillRect/>
          </a:stretch>
        </p:blipFill>
        <p:spPr bwMode="auto">
          <a:xfrm>
            <a:off x="0" y="33337"/>
            <a:ext cx="9088311" cy="3929063"/>
          </a:xfrm>
          <a:prstGeom prst="rect">
            <a:avLst/>
          </a:prstGeom>
          <a:noFill/>
          <a:ln w="9525">
            <a:noFill/>
            <a:miter lim="800000"/>
            <a:headEnd/>
            <a:tailEnd/>
          </a:ln>
          <a:effectLst/>
        </p:spPr>
      </p:pic>
      <p:pic>
        <p:nvPicPr>
          <p:cNvPr id="36867" name="Picture 3"/>
          <p:cNvPicPr>
            <a:picLocks noChangeAspect="1" noChangeArrowheads="1"/>
          </p:cNvPicPr>
          <p:nvPr/>
        </p:nvPicPr>
        <p:blipFill>
          <a:blip r:embed="rId3"/>
          <a:srcRect/>
          <a:stretch>
            <a:fillRect/>
          </a:stretch>
        </p:blipFill>
        <p:spPr bwMode="auto">
          <a:xfrm>
            <a:off x="990600" y="4038599"/>
            <a:ext cx="7086600" cy="2918837"/>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953000"/>
          </a:xfrm>
        </p:spPr>
        <p:txBody>
          <a:bodyPr>
            <a:normAutofit fontScale="92500" lnSpcReduction="20000"/>
          </a:bodyPr>
          <a:lstStyle/>
          <a:p>
            <a:pPr>
              <a:buNone/>
            </a:pPr>
            <a:r>
              <a:rPr lang="en-IN" dirty="0" smtClean="0"/>
              <a:t>The hyper-parameters used in the model:</a:t>
            </a:r>
          </a:p>
          <a:p>
            <a:pPr>
              <a:buNone/>
            </a:pPr>
            <a:endParaRPr lang="en-US" dirty="0" smtClean="0"/>
          </a:p>
          <a:p>
            <a:r>
              <a:rPr lang="en-IN" dirty="0" smtClean="0"/>
              <a:t>Batch: 1</a:t>
            </a:r>
            <a:endParaRPr lang="en-US" dirty="0" smtClean="0"/>
          </a:p>
          <a:p>
            <a:r>
              <a:rPr lang="en-IN" dirty="0" smtClean="0"/>
              <a:t>Epoch: 100</a:t>
            </a:r>
            <a:endParaRPr lang="en-US" dirty="0" smtClean="0"/>
          </a:p>
          <a:p>
            <a:r>
              <a:rPr lang="en-IN" dirty="0" smtClean="0"/>
              <a:t>Optimizer: ‘</a:t>
            </a:r>
            <a:r>
              <a:rPr lang="en-IN" dirty="0" err="1" smtClean="0"/>
              <a:t>rmsprop</a:t>
            </a:r>
            <a:r>
              <a:rPr lang="en-IN" dirty="0" smtClean="0"/>
              <a:t>’</a:t>
            </a:r>
            <a:endParaRPr lang="en-US" dirty="0" smtClean="0"/>
          </a:p>
          <a:p>
            <a:r>
              <a:rPr lang="en-IN" dirty="0" smtClean="0"/>
              <a:t>Loss:  '</a:t>
            </a:r>
            <a:r>
              <a:rPr lang="en-IN" dirty="0" err="1" smtClean="0"/>
              <a:t>binary_crossentropy</a:t>
            </a:r>
            <a:r>
              <a:rPr lang="en-IN" dirty="0" smtClean="0"/>
              <a:t>'</a:t>
            </a:r>
            <a:endParaRPr lang="en-US" dirty="0" smtClean="0"/>
          </a:p>
          <a:p>
            <a:r>
              <a:rPr lang="en-IN" dirty="0" smtClean="0"/>
              <a:t>Activation function: ‘</a:t>
            </a:r>
            <a:r>
              <a:rPr lang="en-IN" dirty="0" err="1" smtClean="0"/>
              <a:t>relu</a:t>
            </a:r>
            <a:r>
              <a:rPr lang="en-IN" dirty="0" smtClean="0"/>
              <a:t>’, ‘sigmoid’</a:t>
            </a:r>
            <a:endParaRPr lang="en-US" dirty="0" smtClean="0"/>
          </a:p>
          <a:p>
            <a:r>
              <a:rPr lang="en-IN" dirty="0" smtClean="0"/>
              <a:t>Kernel initialize: ‘uniform’</a:t>
            </a:r>
            <a:endParaRPr lang="en-US" dirty="0" smtClean="0"/>
          </a:p>
          <a:p>
            <a:r>
              <a:rPr lang="en-IN" dirty="0" smtClean="0"/>
              <a:t>Number of </a:t>
            </a:r>
            <a:r>
              <a:rPr lang="en-IN" dirty="0" smtClean="0"/>
              <a:t>layers</a:t>
            </a:r>
            <a:r>
              <a:rPr lang="en-IN" dirty="0" smtClean="0"/>
              <a:t>: 4</a:t>
            </a:r>
            <a:endParaRPr lang="en-US" dirty="0" smtClean="0"/>
          </a:p>
          <a:p>
            <a:r>
              <a:rPr lang="en-IN" dirty="0" smtClean="0"/>
              <a:t>Units in each layer: 16, 8, 6, 1</a:t>
            </a:r>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ENSEMBLE MODEL</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IN" dirty="0" smtClean="0"/>
              <a:t>In ensemble model, various base classifiers are combined into one model. The concepts of bagging and boosting are applied. </a:t>
            </a:r>
          </a:p>
          <a:p>
            <a:r>
              <a:rPr lang="en-IN" dirty="0" smtClean="0"/>
              <a:t>Based on the accuracy the best classifier out of the ensemble is selected. </a:t>
            </a:r>
          </a:p>
          <a:p>
            <a:r>
              <a:rPr lang="en-IN" dirty="0" smtClean="0"/>
              <a:t>In this project, an ensemble model of LR and neural networks is created using the </a:t>
            </a:r>
            <a:r>
              <a:rPr lang="en-IN" dirty="0" err="1" smtClean="0"/>
              <a:t>VotingClassifier</a:t>
            </a:r>
            <a:r>
              <a:rPr lang="en-IN" dirty="0" smtClean="0"/>
              <a:t> function available in the </a:t>
            </a:r>
            <a:r>
              <a:rPr lang="en-IN" dirty="0" err="1" smtClean="0"/>
              <a:t>sklearn</a:t>
            </a:r>
            <a:r>
              <a:rPr lang="en-IN" dirty="0" smtClean="0"/>
              <a:t> library of python.</a:t>
            </a: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srcRect/>
          <a:stretch>
            <a:fillRect/>
          </a:stretch>
        </p:blipFill>
        <p:spPr bwMode="auto">
          <a:xfrm>
            <a:off x="491400" y="0"/>
            <a:ext cx="7803000" cy="6858000"/>
          </a:xfrm>
          <a:prstGeom prst="rect">
            <a:avLst/>
          </a:prstGeom>
          <a:noFill/>
          <a:ln w="9525">
            <a:noFill/>
            <a:miter lim="800000"/>
            <a:headEnd/>
            <a:tailEnd/>
          </a:ln>
          <a:effectLst/>
        </p:spPr>
      </p:pic>
      <p:pic>
        <p:nvPicPr>
          <p:cNvPr id="35843" name="Picture 3"/>
          <p:cNvPicPr>
            <a:picLocks noChangeAspect="1" noChangeArrowheads="1"/>
          </p:cNvPicPr>
          <p:nvPr/>
        </p:nvPicPr>
        <p:blipFill>
          <a:blip r:embed="rId3"/>
          <a:srcRect/>
          <a:stretch>
            <a:fillRect/>
          </a:stretch>
        </p:blipFill>
        <p:spPr bwMode="auto">
          <a:xfrm>
            <a:off x="6172200" y="5638800"/>
            <a:ext cx="2549236" cy="12192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TABLE</a:t>
            </a:r>
            <a:endParaRPr lang="en-US" dirty="0"/>
          </a:p>
        </p:txBody>
      </p:sp>
      <p:graphicFrame>
        <p:nvGraphicFramePr>
          <p:cNvPr id="4" name="Content Placeholder 3"/>
          <p:cNvGraphicFramePr>
            <a:graphicFrameLocks noGrp="1"/>
          </p:cNvGraphicFramePr>
          <p:nvPr>
            <p:ph idx="1"/>
          </p:nvPr>
        </p:nvGraphicFramePr>
        <p:xfrm>
          <a:off x="457197" y="1523998"/>
          <a:ext cx="8305802" cy="5029204"/>
        </p:xfrm>
        <a:graphic>
          <a:graphicData uri="http://schemas.openxmlformats.org/drawingml/2006/table">
            <a:tbl>
              <a:tblPr/>
              <a:tblGrid>
                <a:gridCol w="2635892"/>
                <a:gridCol w="1417253"/>
                <a:gridCol w="1417253"/>
                <a:gridCol w="1417253"/>
                <a:gridCol w="1418151"/>
              </a:tblGrid>
              <a:tr h="575074">
                <a:tc>
                  <a:txBody>
                    <a:bodyPr/>
                    <a:lstStyle/>
                    <a:p>
                      <a:pPr marL="0" marR="0" algn="just">
                        <a:lnSpc>
                          <a:spcPct val="115000"/>
                        </a:lnSpc>
                        <a:spcBef>
                          <a:spcPts val="0"/>
                        </a:spcBef>
                        <a:spcAft>
                          <a:spcPts val="800"/>
                        </a:spcAft>
                      </a:pPr>
                      <a:r>
                        <a:rPr lang="en-US" sz="2000">
                          <a:solidFill>
                            <a:srgbClr val="000000"/>
                          </a:solidFill>
                          <a:latin typeface="Times New Roman"/>
                          <a:ea typeface="Times New Roman"/>
                          <a:cs typeface="Times New Roman"/>
                        </a:rPr>
                        <a:t>Model</a:t>
                      </a:r>
                      <a:endParaRPr lang="en-US" sz="2000">
                        <a:solidFill>
                          <a:srgbClr val="404040"/>
                        </a:solidFill>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800"/>
                        </a:spcAft>
                      </a:pPr>
                      <a:r>
                        <a:rPr lang="en-US" sz="2000">
                          <a:solidFill>
                            <a:srgbClr val="000000"/>
                          </a:solidFill>
                          <a:latin typeface="Times New Roman"/>
                          <a:ea typeface="Times New Roman"/>
                          <a:cs typeface="Times New Roman"/>
                        </a:rPr>
                        <a:t>Accuracy</a:t>
                      </a:r>
                      <a:endParaRPr lang="en-US" sz="2000">
                        <a:solidFill>
                          <a:srgbClr val="404040"/>
                        </a:solidFill>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800"/>
                        </a:spcAft>
                      </a:pPr>
                      <a:r>
                        <a:rPr lang="en-US" sz="2000">
                          <a:solidFill>
                            <a:srgbClr val="000000"/>
                          </a:solidFill>
                          <a:latin typeface="Times New Roman"/>
                          <a:ea typeface="Times New Roman"/>
                          <a:cs typeface="Times New Roman"/>
                        </a:rPr>
                        <a:t>Specificity</a:t>
                      </a:r>
                      <a:endParaRPr lang="en-US" sz="2000">
                        <a:solidFill>
                          <a:srgbClr val="404040"/>
                        </a:solidFill>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800"/>
                        </a:spcAft>
                      </a:pPr>
                      <a:r>
                        <a:rPr lang="en-US" sz="2000">
                          <a:solidFill>
                            <a:srgbClr val="000000"/>
                          </a:solidFill>
                          <a:latin typeface="Times New Roman"/>
                          <a:ea typeface="Times New Roman"/>
                          <a:cs typeface="Times New Roman"/>
                        </a:rPr>
                        <a:t>Sensitivity </a:t>
                      </a:r>
                      <a:endParaRPr lang="en-US" sz="2000">
                        <a:solidFill>
                          <a:srgbClr val="404040"/>
                        </a:solidFill>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800"/>
                        </a:spcAft>
                      </a:pPr>
                      <a:r>
                        <a:rPr lang="en-US" sz="2000">
                          <a:solidFill>
                            <a:srgbClr val="000000"/>
                          </a:solidFill>
                          <a:latin typeface="Times New Roman"/>
                          <a:ea typeface="Times New Roman"/>
                          <a:cs typeface="Times New Roman"/>
                        </a:rPr>
                        <a:t>F1-Score</a:t>
                      </a:r>
                      <a:endParaRPr lang="en-US" sz="2000">
                        <a:solidFill>
                          <a:srgbClr val="404040"/>
                        </a:solidFill>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890826">
                <a:tc>
                  <a:txBody>
                    <a:bodyPr/>
                    <a:lstStyle/>
                    <a:p>
                      <a:pPr marL="0" marR="0" algn="just">
                        <a:lnSpc>
                          <a:spcPct val="115000"/>
                        </a:lnSpc>
                        <a:spcBef>
                          <a:spcPts val="0"/>
                        </a:spcBef>
                        <a:spcAft>
                          <a:spcPts val="800"/>
                        </a:spcAft>
                      </a:pPr>
                      <a:r>
                        <a:rPr lang="en-US" sz="2000" i="1">
                          <a:solidFill>
                            <a:srgbClr val="404040"/>
                          </a:solidFill>
                          <a:latin typeface="Times New Roman"/>
                          <a:ea typeface="Times New Roman"/>
                          <a:cs typeface="Times New Roman"/>
                        </a:rPr>
                        <a:t>Logistic Regression</a:t>
                      </a:r>
                      <a:endParaRPr lang="en-US" sz="2000">
                        <a:solidFill>
                          <a:srgbClr val="404040"/>
                        </a:solidFill>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15000"/>
                        </a:lnSpc>
                        <a:spcBef>
                          <a:spcPts val="0"/>
                        </a:spcBef>
                        <a:spcAft>
                          <a:spcPts val="800"/>
                        </a:spcAft>
                      </a:pPr>
                      <a:r>
                        <a:rPr lang="en-US" sz="2000">
                          <a:solidFill>
                            <a:srgbClr val="404040"/>
                          </a:solidFill>
                          <a:latin typeface="Times New Roman"/>
                          <a:ea typeface="Times New Roman"/>
                          <a:cs typeface="Times New Roman"/>
                        </a:rPr>
                        <a:t>0.7789</a:t>
                      </a:r>
                      <a:endParaRPr lang="en-US" sz="20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15000"/>
                        </a:lnSpc>
                        <a:spcBef>
                          <a:spcPts val="0"/>
                        </a:spcBef>
                        <a:spcAft>
                          <a:spcPts val="800"/>
                        </a:spcAft>
                      </a:pPr>
                      <a:r>
                        <a:rPr lang="en-US" sz="2000">
                          <a:solidFill>
                            <a:srgbClr val="404040"/>
                          </a:solidFill>
                          <a:latin typeface="Times New Roman"/>
                          <a:ea typeface="Times New Roman"/>
                          <a:cs typeface="Times New Roman"/>
                        </a:rPr>
                        <a:t>0.8645</a:t>
                      </a:r>
                      <a:endParaRPr lang="en-US" sz="20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15000"/>
                        </a:lnSpc>
                        <a:spcBef>
                          <a:spcPts val="0"/>
                        </a:spcBef>
                        <a:spcAft>
                          <a:spcPts val="800"/>
                        </a:spcAft>
                      </a:pPr>
                      <a:r>
                        <a:rPr lang="en-US" sz="2000">
                          <a:solidFill>
                            <a:srgbClr val="404040"/>
                          </a:solidFill>
                          <a:latin typeface="Times New Roman"/>
                          <a:ea typeface="Times New Roman"/>
                          <a:cs typeface="Times New Roman"/>
                        </a:rPr>
                        <a:t>0.5921</a:t>
                      </a:r>
                      <a:endParaRPr lang="en-US" sz="20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15000"/>
                        </a:lnSpc>
                        <a:spcBef>
                          <a:spcPts val="0"/>
                        </a:spcBef>
                        <a:spcAft>
                          <a:spcPts val="800"/>
                        </a:spcAft>
                      </a:pPr>
                      <a:r>
                        <a:rPr lang="en-US" sz="2000">
                          <a:solidFill>
                            <a:srgbClr val="404040"/>
                          </a:solidFill>
                          <a:latin typeface="Times New Roman"/>
                          <a:ea typeface="Times New Roman"/>
                          <a:cs typeface="Times New Roman"/>
                        </a:rPr>
                        <a:t>0.6809</a:t>
                      </a:r>
                      <a:endParaRPr lang="en-US" sz="20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890826">
                <a:tc>
                  <a:txBody>
                    <a:bodyPr/>
                    <a:lstStyle/>
                    <a:p>
                      <a:pPr marL="0" marR="0" algn="just">
                        <a:lnSpc>
                          <a:spcPct val="115000"/>
                        </a:lnSpc>
                        <a:spcBef>
                          <a:spcPts val="0"/>
                        </a:spcBef>
                        <a:spcAft>
                          <a:spcPts val="800"/>
                        </a:spcAft>
                      </a:pPr>
                      <a:r>
                        <a:rPr lang="en-US" sz="2000" i="1">
                          <a:solidFill>
                            <a:srgbClr val="404040"/>
                          </a:solidFill>
                          <a:latin typeface="Times New Roman"/>
                          <a:ea typeface="Times New Roman"/>
                          <a:cs typeface="Times New Roman"/>
                        </a:rPr>
                        <a:t>ANN(without hyper-parameter tuning)</a:t>
                      </a:r>
                      <a:endParaRPr lang="en-US" sz="2000">
                        <a:solidFill>
                          <a:srgbClr val="404040"/>
                        </a:solidFill>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800"/>
                        </a:spcAft>
                      </a:pPr>
                      <a:r>
                        <a:rPr lang="en-US" sz="2000">
                          <a:solidFill>
                            <a:srgbClr val="404040"/>
                          </a:solidFill>
                          <a:latin typeface="Times New Roman"/>
                          <a:ea typeface="Times New Roman"/>
                          <a:cs typeface="Times New Roman"/>
                        </a:rPr>
                        <a:t>0.7857</a:t>
                      </a:r>
                      <a:endParaRPr lang="en-US" sz="20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800"/>
                        </a:spcAft>
                      </a:pPr>
                      <a:r>
                        <a:rPr lang="en-US" sz="2000">
                          <a:solidFill>
                            <a:srgbClr val="404040"/>
                          </a:solidFill>
                          <a:latin typeface="Times New Roman"/>
                          <a:ea typeface="Times New Roman"/>
                          <a:cs typeface="Times New Roman"/>
                        </a:rPr>
                        <a:t>0.8691</a:t>
                      </a:r>
                      <a:endParaRPr lang="en-US" sz="20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800"/>
                        </a:spcAft>
                      </a:pPr>
                      <a:r>
                        <a:rPr lang="en-US" sz="2000">
                          <a:solidFill>
                            <a:srgbClr val="404040"/>
                          </a:solidFill>
                          <a:latin typeface="Times New Roman"/>
                          <a:ea typeface="Times New Roman"/>
                          <a:cs typeface="Times New Roman"/>
                        </a:rPr>
                        <a:t>0.5957</a:t>
                      </a:r>
                      <a:endParaRPr lang="en-US" sz="20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800"/>
                        </a:spcAft>
                      </a:pPr>
                      <a:r>
                        <a:rPr lang="en-US" sz="2000">
                          <a:solidFill>
                            <a:srgbClr val="404040"/>
                          </a:solidFill>
                          <a:latin typeface="Times New Roman"/>
                          <a:ea typeface="Times New Roman"/>
                          <a:cs typeface="Times New Roman"/>
                        </a:rPr>
                        <a:t>0.6291</a:t>
                      </a:r>
                      <a:endParaRPr lang="en-US" sz="20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890826">
                <a:tc>
                  <a:txBody>
                    <a:bodyPr/>
                    <a:lstStyle/>
                    <a:p>
                      <a:pPr marL="0" marR="0" algn="just">
                        <a:lnSpc>
                          <a:spcPct val="115000"/>
                        </a:lnSpc>
                        <a:spcBef>
                          <a:spcPts val="0"/>
                        </a:spcBef>
                        <a:spcAft>
                          <a:spcPts val="800"/>
                        </a:spcAft>
                      </a:pPr>
                      <a:r>
                        <a:rPr lang="en-US" sz="2000" i="1">
                          <a:solidFill>
                            <a:srgbClr val="404040"/>
                          </a:solidFill>
                          <a:latin typeface="Times New Roman"/>
                          <a:ea typeface="Times New Roman"/>
                          <a:cs typeface="Times New Roman"/>
                        </a:rPr>
                        <a:t>ANN(with hyper-parameter tuning)</a:t>
                      </a:r>
                      <a:endParaRPr lang="en-US" sz="2000">
                        <a:solidFill>
                          <a:srgbClr val="404040"/>
                        </a:solidFill>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800"/>
                        </a:spcAft>
                      </a:pPr>
                      <a:r>
                        <a:rPr lang="en-US" sz="2000">
                          <a:solidFill>
                            <a:srgbClr val="404040"/>
                          </a:solidFill>
                          <a:latin typeface="Times New Roman"/>
                          <a:ea typeface="Times New Roman"/>
                          <a:cs typeface="Times New Roman"/>
                        </a:rPr>
                        <a:t>0.8052</a:t>
                      </a:r>
                      <a:endParaRPr lang="en-US" sz="20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800"/>
                        </a:spcAft>
                      </a:pPr>
                      <a:r>
                        <a:rPr lang="en-US" sz="2000">
                          <a:solidFill>
                            <a:srgbClr val="404040"/>
                          </a:solidFill>
                          <a:latin typeface="Times New Roman"/>
                          <a:ea typeface="Times New Roman"/>
                          <a:cs typeface="Times New Roman"/>
                        </a:rPr>
                        <a:t>0.7944</a:t>
                      </a:r>
                      <a:endParaRPr lang="en-US" sz="20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800"/>
                        </a:spcAft>
                      </a:pPr>
                      <a:r>
                        <a:rPr lang="en-US" sz="2000">
                          <a:solidFill>
                            <a:srgbClr val="404040"/>
                          </a:solidFill>
                          <a:latin typeface="Times New Roman"/>
                          <a:ea typeface="Times New Roman"/>
                          <a:cs typeface="Times New Roman"/>
                        </a:rPr>
                        <a:t>0.8298</a:t>
                      </a:r>
                      <a:endParaRPr lang="en-US" sz="20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800"/>
                        </a:spcAft>
                      </a:pPr>
                      <a:r>
                        <a:rPr lang="en-US" sz="2000">
                          <a:solidFill>
                            <a:srgbClr val="404040"/>
                          </a:solidFill>
                          <a:latin typeface="Times New Roman"/>
                          <a:ea typeface="Times New Roman"/>
                          <a:cs typeface="Times New Roman"/>
                        </a:rPr>
                        <a:t>0.7222</a:t>
                      </a:r>
                      <a:endParaRPr lang="en-US" sz="20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890826">
                <a:tc>
                  <a:txBody>
                    <a:bodyPr/>
                    <a:lstStyle/>
                    <a:p>
                      <a:pPr marL="0" marR="0" algn="just">
                        <a:lnSpc>
                          <a:spcPct val="115000"/>
                        </a:lnSpc>
                        <a:spcBef>
                          <a:spcPts val="0"/>
                        </a:spcBef>
                        <a:spcAft>
                          <a:spcPts val="800"/>
                        </a:spcAft>
                      </a:pPr>
                      <a:r>
                        <a:rPr lang="en-US" sz="2000" i="1">
                          <a:solidFill>
                            <a:srgbClr val="404040"/>
                          </a:solidFill>
                          <a:latin typeface="Times New Roman"/>
                          <a:ea typeface="Times New Roman"/>
                          <a:cs typeface="Times New Roman"/>
                        </a:rPr>
                        <a:t>Ensemble</a:t>
                      </a:r>
                      <a:endParaRPr lang="en-US" sz="2000">
                        <a:solidFill>
                          <a:srgbClr val="404040"/>
                        </a:solidFill>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800"/>
                        </a:spcAft>
                      </a:pPr>
                      <a:r>
                        <a:rPr lang="en-US" sz="2000">
                          <a:solidFill>
                            <a:srgbClr val="404040"/>
                          </a:solidFill>
                          <a:latin typeface="Times New Roman"/>
                          <a:ea typeface="Times New Roman"/>
                          <a:cs typeface="Times New Roman"/>
                        </a:rPr>
                        <a:t>0.7512</a:t>
                      </a:r>
                      <a:endParaRPr lang="en-US" sz="20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800"/>
                        </a:spcAft>
                      </a:pPr>
                      <a:r>
                        <a:rPr lang="en-US" sz="2000">
                          <a:solidFill>
                            <a:srgbClr val="404040"/>
                          </a:solidFill>
                          <a:latin typeface="Times New Roman"/>
                          <a:ea typeface="Times New Roman"/>
                          <a:cs typeface="Times New Roman"/>
                        </a:rPr>
                        <a:t>0.9120</a:t>
                      </a:r>
                      <a:endParaRPr lang="en-US" sz="20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800"/>
                        </a:spcAft>
                      </a:pPr>
                      <a:r>
                        <a:rPr lang="en-US" sz="2000">
                          <a:solidFill>
                            <a:srgbClr val="404040"/>
                          </a:solidFill>
                          <a:latin typeface="Times New Roman"/>
                          <a:ea typeface="Times New Roman"/>
                          <a:cs typeface="Times New Roman"/>
                        </a:rPr>
                        <a:t>0.4179</a:t>
                      </a:r>
                      <a:endParaRPr lang="en-US" sz="20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800"/>
                        </a:spcAft>
                      </a:pPr>
                      <a:r>
                        <a:rPr lang="en-US" sz="2000">
                          <a:solidFill>
                            <a:srgbClr val="404040"/>
                          </a:solidFill>
                          <a:latin typeface="Times New Roman"/>
                          <a:ea typeface="Times New Roman"/>
                          <a:cs typeface="Times New Roman"/>
                        </a:rPr>
                        <a:t>0.5283</a:t>
                      </a:r>
                      <a:endParaRPr lang="en-US" sz="20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890826">
                <a:tc>
                  <a:txBody>
                    <a:bodyPr/>
                    <a:lstStyle/>
                    <a:p>
                      <a:pPr marL="0" marR="0" algn="just">
                        <a:lnSpc>
                          <a:spcPct val="115000"/>
                        </a:lnSpc>
                        <a:spcBef>
                          <a:spcPts val="0"/>
                        </a:spcBef>
                        <a:spcAft>
                          <a:spcPts val="800"/>
                        </a:spcAft>
                      </a:pPr>
                      <a:r>
                        <a:rPr lang="en-US" sz="2000" i="1">
                          <a:solidFill>
                            <a:srgbClr val="404040"/>
                          </a:solidFill>
                          <a:latin typeface="Times New Roman"/>
                          <a:ea typeface="Times New Roman"/>
                          <a:cs typeface="Times New Roman"/>
                        </a:rPr>
                        <a:t>Hybrid</a:t>
                      </a:r>
                      <a:endParaRPr lang="en-US" sz="2000">
                        <a:solidFill>
                          <a:srgbClr val="404040"/>
                        </a:solidFill>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800"/>
                        </a:spcAft>
                      </a:pPr>
                      <a:r>
                        <a:rPr lang="en-US" sz="2000">
                          <a:solidFill>
                            <a:srgbClr val="404040"/>
                          </a:solidFill>
                          <a:latin typeface="Times New Roman"/>
                          <a:ea typeface="Times New Roman"/>
                          <a:cs typeface="Times New Roman"/>
                        </a:rPr>
                        <a:t>0.8377</a:t>
                      </a:r>
                      <a:endParaRPr lang="en-US" sz="20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800"/>
                        </a:spcAft>
                      </a:pPr>
                      <a:r>
                        <a:rPr lang="en-US" sz="2000">
                          <a:solidFill>
                            <a:srgbClr val="404040"/>
                          </a:solidFill>
                          <a:latin typeface="Times New Roman"/>
                          <a:ea typeface="Times New Roman"/>
                          <a:cs typeface="Times New Roman"/>
                        </a:rPr>
                        <a:t>0.8785</a:t>
                      </a:r>
                      <a:endParaRPr lang="en-US" sz="20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800"/>
                        </a:spcAft>
                      </a:pPr>
                      <a:r>
                        <a:rPr lang="en-US" sz="2000">
                          <a:solidFill>
                            <a:srgbClr val="404040"/>
                          </a:solidFill>
                          <a:latin typeface="Times New Roman"/>
                          <a:ea typeface="Times New Roman"/>
                          <a:cs typeface="Times New Roman"/>
                        </a:rPr>
                        <a:t>0.7447</a:t>
                      </a:r>
                      <a:endParaRPr lang="en-US" sz="20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800"/>
                        </a:spcAft>
                      </a:pPr>
                      <a:r>
                        <a:rPr lang="en-US" sz="2000" dirty="0">
                          <a:solidFill>
                            <a:srgbClr val="404040"/>
                          </a:solidFill>
                          <a:latin typeface="Times New Roman"/>
                          <a:ea typeface="Times New Roman"/>
                          <a:cs typeface="Times New Roman"/>
                        </a:rPr>
                        <a:t>0.7369</a:t>
                      </a:r>
                      <a:endParaRPr lang="en-US" sz="2000" dirty="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600200"/>
            <a:ext cx="8229600" cy="4953000"/>
          </a:xfrm>
        </p:spPr>
        <p:txBody>
          <a:bodyPr>
            <a:normAutofit fontScale="92500"/>
          </a:bodyPr>
          <a:lstStyle/>
          <a:p>
            <a:r>
              <a:rPr lang="en-IN" dirty="0" smtClean="0"/>
              <a:t>Diabetes is a serious problem of the modern world in which blood sugar remains above a certain desired level on a sustained basis. Overtime it can lead to heart diseases, stroke, kidney diseases, nerve damage, foot problems, etc. </a:t>
            </a:r>
          </a:p>
          <a:p>
            <a:r>
              <a:rPr lang="en-IN" dirty="0" smtClean="0"/>
              <a:t>Thus a machine learning model that can efficiently learn from the historical data and use it predict whether a person will have diabetes or not will prove to be a boon to the world.</a:t>
            </a:r>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a:t>
            </a:r>
            <a:r>
              <a:rPr lang="en-US" dirty="0" err="1" smtClean="0"/>
              <a:t>vs</a:t>
            </a:r>
            <a:r>
              <a:rPr lang="en-US" dirty="0" smtClean="0"/>
              <a:t> Model</a:t>
            </a:r>
            <a:endParaRPr lang="en-US" dirty="0"/>
          </a:p>
        </p:txBody>
      </p:sp>
      <p:pic>
        <p:nvPicPr>
          <p:cNvPr id="4" name="Picture 3"/>
          <p:cNvPicPr/>
          <p:nvPr/>
        </p:nvPicPr>
        <p:blipFill>
          <a:blip r:embed="rId2"/>
          <a:srcRect/>
          <a:stretch>
            <a:fillRect/>
          </a:stretch>
        </p:blipFill>
        <p:spPr bwMode="auto">
          <a:xfrm>
            <a:off x="304800" y="1981200"/>
            <a:ext cx="8534400" cy="46482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Specificity </a:t>
            </a:r>
            <a:r>
              <a:rPr lang="en-US" dirty="0" err="1" smtClean="0"/>
              <a:t>vs</a:t>
            </a:r>
            <a:r>
              <a:rPr lang="en-US" dirty="0" smtClean="0"/>
              <a:t> Model</a:t>
            </a:r>
            <a:endParaRPr lang="en-US" dirty="0"/>
          </a:p>
        </p:txBody>
      </p:sp>
      <p:pic>
        <p:nvPicPr>
          <p:cNvPr id="5" name="Picture 4" descr="C:\Users\Astha\Downloads\index.png"/>
          <p:cNvPicPr/>
          <p:nvPr/>
        </p:nvPicPr>
        <p:blipFill>
          <a:blip r:embed="rId2"/>
          <a:srcRect/>
          <a:stretch>
            <a:fillRect/>
          </a:stretch>
        </p:blipFill>
        <p:spPr bwMode="auto">
          <a:xfrm>
            <a:off x="457200" y="1828800"/>
            <a:ext cx="8153400" cy="46482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t>
            </a:r>
            <a:r>
              <a:rPr lang="en-US" dirty="0" err="1" smtClean="0"/>
              <a:t>vs</a:t>
            </a:r>
            <a:r>
              <a:rPr lang="en-US" dirty="0" smtClean="0"/>
              <a:t> Model</a:t>
            </a:r>
            <a:endParaRPr lang="en-US" dirty="0"/>
          </a:p>
        </p:txBody>
      </p:sp>
      <p:pic>
        <p:nvPicPr>
          <p:cNvPr id="5" name="Picture 4" descr="C:\Users\Astha\Downloads\index2.png"/>
          <p:cNvPicPr/>
          <p:nvPr/>
        </p:nvPicPr>
        <p:blipFill>
          <a:blip r:embed="rId2"/>
          <a:srcRect/>
          <a:stretch>
            <a:fillRect/>
          </a:stretch>
        </p:blipFill>
        <p:spPr bwMode="auto">
          <a:xfrm>
            <a:off x="0" y="1447800"/>
            <a:ext cx="8915400" cy="49530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F1 Score </a:t>
            </a:r>
            <a:r>
              <a:rPr lang="en-US" dirty="0" err="1" smtClean="0"/>
              <a:t>vs</a:t>
            </a:r>
            <a:r>
              <a:rPr lang="en-US" dirty="0" smtClean="0"/>
              <a:t> Model</a:t>
            </a:r>
            <a:endParaRPr lang="en-US" dirty="0"/>
          </a:p>
        </p:txBody>
      </p:sp>
      <p:pic>
        <p:nvPicPr>
          <p:cNvPr id="5" name="Picture 4" descr="C:\Users\Astha\Downloads\index3.png"/>
          <p:cNvPicPr/>
          <p:nvPr/>
        </p:nvPicPr>
        <p:blipFill>
          <a:blip r:embed="rId2"/>
          <a:srcRect/>
          <a:stretch>
            <a:fillRect/>
          </a:stretch>
        </p:blipFill>
        <p:spPr bwMode="auto">
          <a:xfrm>
            <a:off x="152400" y="1905000"/>
            <a:ext cx="8763000" cy="47244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r>
              <a:rPr lang="en-IN" dirty="0" smtClean="0"/>
              <a:t>Hybrid model gives the best accuracy for the diabetes dataset whereas the Ensemble model gives the least. Ensemble models do not guarantee higher accuracies as they basically average the results of classifiers. Thus, if a good model is averaged with a bad model, it produces a fairly bad model. In ensemble model, sampling is done. Some samples receive the good attributes while some samples receive the bad ones. Thus, some models give better accuracy while others don’t.</a:t>
            </a:r>
            <a:endParaRPr lang="en-US" dirty="0" smtClean="0"/>
          </a:p>
          <a:p>
            <a:r>
              <a:rPr lang="en-IN" dirty="0" smtClean="0"/>
              <a:t>Hybrid models perform the best because they can be modified according to the need of classification. Feature selection is performed and the attributes with the least importance are dropped. Also, the ANN classifier is enhanced and hyper-tuned. This improves the accuracy of the model.</a:t>
            </a:r>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normAutofit/>
          </a:bodyPr>
          <a:lstStyle/>
          <a:p>
            <a:r>
              <a:rPr lang="en-US" sz="6600" dirty="0" smtClean="0"/>
              <a:t>THANK YOU!</a:t>
            </a:r>
            <a:endParaRPr lang="en-US" sz="6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THE DATASET</a:t>
            </a:r>
            <a:endParaRPr lang="en-US" dirty="0"/>
          </a:p>
        </p:txBody>
      </p:sp>
      <p:graphicFrame>
        <p:nvGraphicFramePr>
          <p:cNvPr id="4" name="Table 3"/>
          <p:cNvGraphicFramePr>
            <a:graphicFrameLocks noGrp="1"/>
          </p:cNvGraphicFramePr>
          <p:nvPr/>
        </p:nvGraphicFramePr>
        <p:xfrm>
          <a:off x="228600" y="2438400"/>
          <a:ext cx="8686802" cy="4191001"/>
        </p:xfrm>
        <a:graphic>
          <a:graphicData uri="http://schemas.openxmlformats.org/drawingml/2006/table">
            <a:tbl>
              <a:tblPr/>
              <a:tblGrid>
                <a:gridCol w="879022"/>
                <a:gridCol w="2930072"/>
                <a:gridCol w="3533322"/>
                <a:gridCol w="1344386"/>
              </a:tblGrid>
              <a:tr h="381000">
                <a:tc>
                  <a:txBody>
                    <a:bodyPr/>
                    <a:lstStyle/>
                    <a:p>
                      <a:pPr marL="0" marR="0" algn="just">
                        <a:lnSpc>
                          <a:spcPct val="115000"/>
                        </a:lnSpc>
                        <a:spcBef>
                          <a:spcPts val="0"/>
                        </a:spcBef>
                        <a:spcAft>
                          <a:spcPts val="0"/>
                        </a:spcAft>
                      </a:pPr>
                      <a:r>
                        <a:rPr lang="en-US" sz="1800" b="1">
                          <a:solidFill>
                            <a:srgbClr val="000000"/>
                          </a:solidFill>
                          <a:latin typeface="Times New Roman"/>
                          <a:ea typeface="Times New Roman"/>
                          <a:cs typeface="Times New Roman"/>
                        </a:rPr>
                        <a:t>Se. No.</a:t>
                      </a:r>
                      <a:endParaRPr lang="en-US" sz="1800">
                        <a:solidFill>
                          <a:srgbClr val="404040"/>
                        </a:solidFill>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solidFill>
                            <a:srgbClr val="000000"/>
                          </a:solidFill>
                          <a:latin typeface="Times New Roman"/>
                          <a:ea typeface="Times New Roman"/>
                          <a:cs typeface="Times New Roman"/>
                        </a:rPr>
                        <a:t>Attribute</a:t>
                      </a:r>
                      <a:endParaRPr lang="en-US" sz="1800">
                        <a:solidFill>
                          <a:srgbClr val="404040"/>
                        </a:solidFill>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solidFill>
                            <a:srgbClr val="000000"/>
                          </a:solidFill>
                          <a:latin typeface="Times New Roman"/>
                          <a:ea typeface="Times New Roman"/>
                          <a:cs typeface="Times New Roman"/>
                        </a:rPr>
                        <a:t>Description</a:t>
                      </a:r>
                      <a:endParaRPr lang="en-US" sz="1800">
                        <a:solidFill>
                          <a:srgbClr val="404040"/>
                        </a:solidFill>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tabLst>
                          <a:tab pos="969645" algn="l"/>
                        </a:tabLst>
                      </a:pPr>
                      <a:r>
                        <a:rPr lang="en-US" sz="1800" b="1">
                          <a:solidFill>
                            <a:srgbClr val="000000"/>
                          </a:solidFill>
                          <a:latin typeface="Times New Roman"/>
                          <a:ea typeface="Times New Roman"/>
                          <a:cs typeface="Times New Roman"/>
                        </a:rPr>
                        <a:t>Datatype</a:t>
                      </a:r>
                      <a:endParaRPr lang="en-US" sz="1800">
                        <a:solidFill>
                          <a:srgbClr val="404040"/>
                        </a:solidFill>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381000">
                <a:tc>
                  <a:txBody>
                    <a:bodyPr/>
                    <a:lstStyle/>
                    <a:p>
                      <a:pPr marL="0" marR="0" algn="just">
                        <a:lnSpc>
                          <a:spcPct val="115000"/>
                        </a:lnSpc>
                        <a:spcBef>
                          <a:spcPts val="0"/>
                        </a:spcBef>
                        <a:spcAft>
                          <a:spcPts val="0"/>
                        </a:spcAft>
                      </a:pPr>
                      <a:r>
                        <a:rPr lang="en-US" sz="1800">
                          <a:solidFill>
                            <a:srgbClr val="404040"/>
                          </a:solidFill>
                          <a:latin typeface="Times New Roman"/>
                          <a:ea typeface="Times New Roman"/>
                          <a:cs typeface="Times New Roman"/>
                        </a:rPr>
                        <a:t>1</a:t>
                      </a:r>
                      <a:endParaRPr lang="en-US" sz="1800">
                        <a:solidFill>
                          <a:srgbClr val="404040"/>
                        </a:solidFill>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15000"/>
                        </a:lnSpc>
                        <a:spcBef>
                          <a:spcPts val="0"/>
                        </a:spcBef>
                        <a:spcAft>
                          <a:spcPts val="0"/>
                        </a:spcAft>
                      </a:pPr>
                      <a:r>
                        <a:rPr lang="en-US" sz="1800">
                          <a:solidFill>
                            <a:srgbClr val="404040"/>
                          </a:solidFill>
                          <a:latin typeface="Times New Roman"/>
                          <a:ea typeface="Times New Roman"/>
                          <a:cs typeface="Times New Roman"/>
                        </a:rPr>
                        <a:t>Pregnancies</a:t>
                      </a:r>
                      <a:endParaRPr lang="en-US" sz="18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15000"/>
                        </a:lnSpc>
                        <a:spcBef>
                          <a:spcPts val="0"/>
                        </a:spcBef>
                        <a:spcAft>
                          <a:spcPts val="0"/>
                        </a:spcAft>
                      </a:pPr>
                      <a:r>
                        <a:rPr lang="en-US" sz="1800">
                          <a:solidFill>
                            <a:srgbClr val="404040"/>
                          </a:solidFill>
                          <a:latin typeface="Times New Roman"/>
                          <a:ea typeface="Times New Roman"/>
                          <a:cs typeface="Times New Roman"/>
                        </a:rPr>
                        <a:t>Number of times pregnant</a:t>
                      </a:r>
                      <a:endParaRPr lang="en-US" sz="18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15000"/>
                        </a:lnSpc>
                        <a:spcBef>
                          <a:spcPts val="0"/>
                        </a:spcBef>
                        <a:spcAft>
                          <a:spcPts val="0"/>
                        </a:spcAft>
                      </a:pPr>
                      <a:r>
                        <a:rPr lang="en-US" sz="1800">
                          <a:solidFill>
                            <a:srgbClr val="404040"/>
                          </a:solidFill>
                          <a:latin typeface="Times New Roman"/>
                          <a:ea typeface="Times New Roman"/>
                          <a:cs typeface="Times New Roman"/>
                        </a:rPr>
                        <a:t>int64</a:t>
                      </a:r>
                      <a:endParaRPr lang="en-US" sz="18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381000">
                <a:tc>
                  <a:txBody>
                    <a:bodyPr/>
                    <a:lstStyle/>
                    <a:p>
                      <a:pPr marL="0" marR="0" algn="just">
                        <a:lnSpc>
                          <a:spcPct val="115000"/>
                        </a:lnSpc>
                        <a:spcBef>
                          <a:spcPts val="0"/>
                        </a:spcBef>
                        <a:spcAft>
                          <a:spcPts val="0"/>
                        </a:spcAft>
                      </a:pPr>
                      <a:r>
                        <a:rPr lang="en-US" sz="1800">
                          <a:solidFill>
                            <a:srgbClr val="404040"/>
                          </a:solidFill>
                          <a:latin typeface="Times New Roman"/>
                          <a:ea typeface="Times New Roman"/>
                          <a:cs typeface="Times New Roman"/>
                        </a:rPr>
                        <a:t>2</a:t>
                      </a:r>
                      <a:endParaRPr lang="en-US" sz="1800">
                        <a:solidFill>
                          <a:srgbClr val="404040"/>
                        </a:solidFill>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0"/>
                        </a:spcAft>
                      </a:pPr>
                      <a:r>
                        <a:rPr lang="en-US" sz="1800">
                          <a:solidFill>
                            <a:srgbClr val="404040"/>
                          </a:solidFill>
                          <a:latin typeface="Times New Roman"/>
                          <a:ea typeface="Times New Roman"/>
                          <a:cs typeface="Times New Roman"/>
                        </a:rPr>
                        <a:t>Glucose</a:t>
                      </a:r>
                      <a:endParaRPr lang="en-US" sz="18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0"/>
                        </a:spcAft>
                      </a:pPr>
                      <a:r>
                        <a:rPr lang="en-US" sz="1800">
                          <a:solidFill>
                            <a:srgbClr val="404040"/>
                          </a:solidFill>
                          <a:latin typeface="Times New Roman"/>
                          <a:ea typeface="Times New Roman"/>
                          <a:cs typeface="Times New Roman"/>
                        </a:rPr>
                        <a:t>Plasma glucose concentration</a:t>
                      </a:r>
                      <a:endParaRPr lang="en-US" sz="18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0"/>
                        </a:spcAft>
                      </a:pPr>
                      <a:r>
                        <a:rPr lang="en-US" sz="1800">
                          <a:solidFill>
                            <a:srgbClr val="000000"/>
                          </a:solidFill>
                          <a:latin typeface="Times New Roman"/>
                          <a:ea typeface="Times New Roman"/>
                          <a:cs typeface="Times New Roman"/>
                        </a:rPr>
                        <a:t>int64</a:t>
                      </a:r>
                      <a:endParaRPr lang="en-US" sz="18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381000">
                <a:tc>
                  <a:txBody>
                    <a:bodyPr/>
                    <a:lstStyle/>
                    <a:p>
                      <a:pPr marL="0" marR="0" algn="just">
                        <a:lnSpc>
                          <a:spcPct val="115000"/>
                        </a:lnSpc>
                        <a:spcBef>
                          <a:spcPts val="0"/>
                        </a:spcBef>
                        <a:spcAft>
                          <a:spcPts val="0"/>
                        </a:spcAft>
                      </a:pPr>
                      <a:r>
                        <a:rPr lang="en-US" sz="1800">
                          <a:solidFill>
                            <a:srgbClr val="404040"/>
                          </a:solidFill>
                          <a:latin typeface="Times New Roman"/>
                          <a:ea typeface="Times New Roman"/>
                          <a:cs typeface="Times New Roman"/>
                        </a:rPr>
                        <a:t>3</a:t>
                      </a:r>
                      <a:endParaRPr lang="en-US" sz="1800">
                        <a:solidFill>
                          <a:srgbClr val="404040"/>
                        </a:solidFill>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0"/>
                        </a:spcAft>
                      </a:pPr>
                      <a:r>
                        <a:rPr lang="en-US" sz="1800">
                          <a:solidFill>
                            <a:srgbClr val="404040"/>
                          </a:solidFill>
                          <a:latin typeface="Times New Roman"/>
                          <a:ea typeface="Times New Roman"/>
                          <a:cs typeface="Times New Roman"/>
                        </a:rPr>
                        <a:t>BloodPressure</a:t>
                      </a:r>
                      <a:endParaRPr lang="en-US" sz="18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0"/>
                        </a:spcAft>
                      </a:pPr>
                      <a:r>
                        <a:rPr lang="en-US" sz="1800">
                          <a:solidFill>
                            <a:srgbClr val="404040"/>
                          </a:solidFill>
                          <a:latin typeface="Times New Roman"/>
                          <a:ea typeface="Times New Roman"/>
                          <a:cs typeface="Times New Roman"/>
                        </a:rPr>
                        <a:t>Diastolic blood pressure (mm Hg)</a:t>
                      </a:r>
                      <a:endParaRPr lang="en-US" sz="18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0"/>
                        </a:spcAft>
                      </a:pPr>
                      <a:r>
                        <a:rPr lang="en-US" sz="1800">
                          <a:solidFill>
                            <a:srgbClr val="000000"/>
                          </a:solidFill>
                          <a:latin typeface="Times New Roman"/>
                          <a:ea typeface="Times New Roman"/>
                          <a:cs typeface="Times New Roman"/>
                        </a:rPr>
                        <a:t>int64</a:t>
                      </a:r>
                      <a:endParaRPr lang="en-US" sz="18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381000">
                <a:tc>
                  <a:txBody>
                    <a:bodyPr/>
                    <a:lstStyle/>
                    <a:p>
                      <a:pPr marL="0" marR="0" algn="just">
                        <a:lnSpc>
                          <a:spcPct val="115000"/>
                        </a:lnSpc>
                        <a:spcBef>
                          <a:spcPts val="0"/>
                        </a:spcBef>
                        <a:spcAft>
                          <a:spcPts val="0"/>
                        </a:spcAft>
                      </a:pPr>
                      <a:r>
                        <a:rPr lang="en-US" sz="1800">
                          <a:solidFill>
                            <a:srgbClr val="404040"/>
                          </a:solidFill>
                          <a:latin typeface="Times New Roman"/>
                          <a:ea typeface="Times New Roman"/>
                          <a:cs typeface="Times New Roman"/>
                        </a:rPr>
                        <a:t>4</a:t>
                      </a:r>
                      <a:endParaRPr lang="en-US" sz="1800">
                        <a:solidFill>
                          <a:srgbClr val="404040"/>
                        </a:solidFill>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0"/>
                        </a:spcAft>
                      </a:pPr>
                      <a:r>
                        <a:rPr lang="en-US" sz="1800">
                          <a:solidFill>
                            <a:srgbClr val="404040"/>
                          </a:solidFill>
                          <a:latin typeface="Times New Roman"/>
                          <a:ea typeface="Times New Roman"/>
                          <a:cs typeface="Times New Roman"/>
                        </a:rPr>
                        <a:t>SkinThickness</a:t>
                      </a:r>
                      <a:endParaRPr lang="en-US" sz="18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0"/>
                        </a:spcAft>
                      </a:pPr>
                      <a:r>
                        <a:rPr lang="en-US" sz="1800">
                          <a:solidFill>
                            <a:srgbClr val="404040"/>
                          </a:solidFill>
                          <a:latin typeface="Times New Roman"/>
                          <a:ea typeface="Times New Roman"/>
                          <a:cs typeface="Times New Roman"/>
                        </a:rPr>
                        <a:t>Triceps skin fold thickness (mm)</a:t>
                      </a:r>
                      <a:endParaRPr lang="en-US" sz="18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0"/>
                        </a:spcAft>
                      </a:pPr>
                      <a:r>
                        <a:rPr lang="en-US" sz="1800">
                          <a:solidFill>
                            <a:srgbClr val="000000"/>
                          </a:solidFill>
                          <a:latin typeface="Times New Roman"/>
                          <a:ea typeface="Times New Roman"/>
                          <a:cs typeface="Times New Roman"/>
                        </a:rPr>
                        <a:t>int64</a:t>
                      </a:r>
                      <a:endParaRPr lang="en-US" sz="18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381000">
                <a:tc>
                  <a:txBody>
                    <a:bodyPr/>
                    <a:lstStyle/>
                    <a:p>
                      <a:pPr marL="0" marR="0" algn="just">
                        <a:lnSpc>
                          <a:spcPct val="115000"/>
                        </a:lnSpc>
                        <a:spcBef>
                          <a:spcPts val="0"/>
                        </a:spcBef>
                        <a:spcAft>
                          <a:spcPts val="0"/>
                        </a:spcAft>
                      </a:pPr>
                      <a:r>
                        <a:rPr lang="en-US" sz="1800">
                          <a:solidFill>
                            <a:srgbClr val="404040"/>
                          </a:solidFill>
                          <a:latin typeface="Times New Roman"/>
                          <a:ea typeface="Times New Roman"/>
                          <a:cs typeface="Times New Roman"/>
                        </a:rPr>
                        <a:t>5</a:t>
                      </a:r>
                      <a:endParaRPr lang="en-US" sz="1800">
                        <a:solidFill>
                          <a:srgbClr val="404040"/>
                        </a:solidFill>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0"/>
                        </a:spcAft>
                      </a:pPr>
                      <a:r>
                        <a:rPr lang="en-US" sz="1800">
                          <a:solidFill>
                            <a:srgbClr val="404040"/>
                          </a:solidFill>
                          <a:latin typeface="Times New Roman"/>
                          <a:ea typeface="Times New Roman"/>
                          <a:cs typeface="Times New Roman"/>
                        </a:rPr>
                        <a:t>Insulin</a:t>
                      </a:r>
                      <a:endParaRPr lang="en-US" sz="18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0"/>
                        </a:spcAft>
                      </a:pPr>
                      <a:r>
                        <a:rPr lang="en-US" sz="1800">
                          <a:solidFill>
                            <a:srgbClr val="404040"/>
                          </a:solidFill>
                          <a:latin typeface="Times New Roman"/>
                          <a:ea typeface="Times New Roman"/>
                          <a:cs typeface="Times New Roman"/>
                        </a:rPr>
                        <a:t>2-Hour serum insulin (mu U/ml)</a:t>
                      </a:r>
                      <a:endParaRPr lang="en-US" sz="18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0"/>
                        </a:spcAft>
                      </a:pPr>
                      <a:r>
                        <a:rPr lang="en-US" sz="1800">
                          <a:solidFill>
                            <a:srgbClr val="000000"/>
                          </a:solidFill>
                          <a:latin typeface="Times New Roman"/>
                          <a:ea typeface="Times New Roman"/>
                          <a:cs typeface="Times New Roman"/>
                        </a:rPr>
                        <a:t>int64</a:t>
                      </a:r>
                      <a:endParaRPr lang="en-US" sz="18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381000">
                <a:tc>
                  <a:txBody>
                    <a:bodyPr/>
                    <a:lstStyle/>
                    <a:p>
                      <a:pPr marL="0" marR="0" algn="just">
                        <a:lnSpc>
                          <a:spcPct val="115000"/>
                        </a:lnSpc>
                        <a:spcBef>
                          <a:spcPts val="0"/>
                        </a:spcBef>
                        <a:spcAft>
                          <a:spcPts val="0"/>
                        </a:spcAft>
                      </a:pPr>
                      <a:r>
                        <a:rPr lang="en-US" sz="1800">
                          <a:solidFill>
                            <a:srgbClr val="404040"/>
                          </a:solidFill>
                          <a:latin typeface="Times New Roman"/>
                          <a:ea typeface="Times New Roman"/>
                          <a:cs typeface="Times New Roman"/>
                        </a:rPr>
                        <a:t>6</a:t>
                      </a:r>
                      <a:endParaRPr lang="en-US" sz="1800">
                        <a:solidFill>
                          <a:srgbClr val="404040"/>
                        </a:solidFill>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0"/>
                        </a:spcAft>
                        <a:tabLst>
                          <a:tab pos="1304925" algn="l"/>
                        </a:tabLst>
                      </a:pPr>
                      <a:r>
                        <a:rPr lang="en-US" sz="1800">
                          <a:solidFill>
                            <a:srgbClr val="404040"/>
                          </a:solidFill>
                          <a:latin typeface="Times New Roman"/>
                          <a:ea typeface="Times New Roman"/>
                          <a:cs typeface="Times New Roman"/>
                        </a:rPr>
                        <a:t>BMI</a:t>
                      </a:r>
                      <a:endParaRPr lang="en-US" sz="18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0"/>
                        </a:spcAft>
                      </a:pPr>
                      <a:r>
                        <a:rPr lang="en-US" sz="1800">
                          <a:solidFill>
                            <a:srgbClr val="404040"/>
                          </a:solidFill>
                          <a:latin typeface="Times New Roman"/>
                          <a:ea typeface="Times New Roman"/>
                          <a:cs typeface="Times New Roman"/>
                        </a:rPr>
                        <a:t>Body mass index</a:t>
                      </a:r>
                      <a:endParaRPr lang="en-US" sz="18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0"/>
                        </a:spcAft>
                      </a:pPr>
                      <a:r>
                        <a:rPr lang="en-US" sz="1800">
                          <a:solidFill>
                            <a:srgbClr val="000000"/>
                          </a:solidFill>
                          <a:latin typeface="Times New Roman"/>
                          <a:ea typeface="Times New Roman"/>
                          <a:cs typeface="Times New Roman"/>
                        </a:rPr>
                        <a:t>float64</a:t>
                      </a:r>
                      <a:endParaRPr lang="en-US" sz="18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381000">
                <a:tc>
                  <a:txBody>
                    <a:bodyPr/>
                    <a:lstStyle/>
                    <a:p>
                      <a:pPr marL="0" marR="0" algn="just">
                        <a:lnSpc>
                          <a:spcPct val="115000"/>
                        </a:lnSpc>
                        <a:spcBef>
                          <a:spcPts val="0"/>
                        </a:spcBef>
                        <a:spcAft>
                          <a:spcPts val="0"/>
                        </a:spcAft>
                      </a:pPr>
                      <a:r>
                        <a:rPr lang="en-US" sz="1800">
                          <a:solidFill>
                            <a:srgbClr val="404040"/>
                          </a:solidFill>
                          <a:latin typeface="Times New Roman"/>
                          <a:ea typeface="Times New Roman"/>
                          <a:cs typeface="Times New Roman"/>
                        </a:rPr>
                        <a:t>7</a:t>
                      </a:r>
                      <a:endParaRPr lang="en-US" sz="1800">
                        <a:solidFill>
                          <a:srgbClr val="404040"/>
                        </a:solidFill>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0"/>
                        </a:spcAft>
                      </a:pPr>
                      <a:r>
                        <a:rPr lang="en-US" sz="1800">
                          <a:solidFill>
                            <a:srgbClr val="404040"/>
                          </a:solidFill>
                          <a:latin typeface="Times New Roman"/>
                          <a:ea typeface="Times New Roman"/>
                          <a:cs typeface="Times New Roman"/>
                        </a:rPr>
                        <a:t>DiabetesPedigreeFunction</a:t>
                      </a:r>
                      <a:endParaRPr lang="en-US" sz="18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0"/>
                        </a:spcAft>
                      </a:pPr>
                      <a:r>
                        <a:rPr lang="en-US" sz="1800">
                          <a:solidFill>
                            <a:srgbClr val="404040"/>
                          </a:solidFill>
                          <a:latin typeface="Times New Roman"/>
                          <a:ea typeface="Times New Roman"/>
                          <a:cs typeface="Times New Roman"/>
                        </a:rPr>
                        <a:t>Diabetes pedigree function</a:t>
                      </a:r>
                      <a:endParaRPr lang="en-US" sz="18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0"/>
                        </a:spcAft>
                      </a:pPr>
                      <a:r>
                        <a:rPr lang="en-US" sz="1800">
                          <a:solidFill>
                            <a:srgbClr val="000000"/>
                          </a:solidFill>
                          <a:latin typeface="Times New Roman"/>
                          <a:ea typeface="Times New Roman"/>
                          <a:cs typeface="Times New Roman"/>
                        </a:rPr>
                        <a:t>float64</a:t>
                      </a:r>
                      <a:endParaRPr lang="en-US" sz="18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381000">
                <a:tc>
                  <a:txBody>
                    <a:bodyPr/>
                    <a:lstStyle/>
                    <a:p>
                      <a:pPr marL="0" marR="0" algn="just">
                        <a:lnSpc>
                          <a:spcPct val="115000"/>
                        </a:lnSpc>
                        <a:spcBef>
                          <a:spcPts val="0"/>
                        </a:spcBef>
                        <a:spcAft>
                          <a:spcPts val="0"/>
                        </a:spcAft>
                      </a:pPr>
                      <a:r>
                        <a:rPr lang="en-US" sz="1800">
                          <a:solidFill>
                            <a:srgbClr val="404040"/>
                          </a:solidFill>
                          <a:latin typeface="Times New Roman"/>
                          <a:ea typeface="Times New Roman"/>
                          <a:cs typeface="Times New Roman"/>
                        </a:rPr>
                        <a:t>8</a:t>
                      </a:r>
                      <a:endParaRPr lang="en-US" sz="1800">
                        <a:solidFill>
                          <a:srgbClr val="404040"/>
                        </a:solidFill>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0"/>
                        </a:spcAft>
                      </a:pPr>
                      <a:r>
                        <a:rPr lang="en-US" sz="1800">
                          <a:solidFill>
                            <a:srgbClr val="404040"/>
                          </a:solidFill>
                          <a:latin typeface="Times New Roman"/>
                          <a:ea typeface="Times New Roman"/>
                          <a:cs typeface="Times New Roman"/>
                        </a:rPr>
                        <a:t>Age</a:t>
                      </a:r>
                      <a:endParaRPr lang="en-US" sz="18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0"/>
                        </a:spcAft>
                      </a:pPr>
                      <a:r>
                        <a:rPr lang="en-US" sz="1800">
                          <a:solidFill>
                            <a:srgbClr val="404040"/>
                          </a:solidFill>
                          <a:latin typeface="Times New Roman"/>
                          <a:ea typeface="Times New Roman"/>
                          <a:cs typeface="Times New Roman"/>
                        </a:rPr>
                        <a:t>Age of patient (in years)</a:t>
                      </a:r>
                      <a:endParaRPr lang="en-US" sz="18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0"/>
                        </a:spcAft>
                      </a:pPr>
                      <a:r>
                        <a:rPr lang="en-US" sz="1800">
                          <a:solidFill>
                            <a:srgbClr val="000000"/>
                          </a:solidFill>
                          <a:latin typeface="Times New Roman"/>
                          <a:ea typeface="Times New Roman"/>
                          <a:cs typeface="Times New Roman"/>
                        </a:rPr>
                        <a:t>int64</a:t>
                      </a:r>
                      <a:endParaRPr lang="en-US" sz="18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762001">
                <a:tc>
                  <a:txBody>
                    <a:bodyPr/>
                    <a:lstStyle/>
                    <a:p>
                      <a:pPr marL="0" marR="0" algn="just">
                        <a:lnSpc>
                          <a:spcPct val="115000"/>
                        </a:lnSpc>
                        <a:spcBef>
                          <a:spcPts val="0"/>
                        </a:spcBef>
                        <a:spcAft>
                          <a:spcPts val="0"/>
                        </a:spcAft>
                      </a:pPr>
                      <a:r>
                        <a:rPr lang="en-US" sz="1800">
                          <a:solidFill>
                            <a:srgbClr val="404040"/>
                          </a:solidFill>
                          <a:latin typeface="Times New Roman"/>
                          <a:ea typeface="Times New Roman"/>
                          <a:cs typeface="Times New Roman"/>
                        </a:rPr>
                        <a:t>9</a:t>
                      </a:r>
                      <a:endParaRPr lang="en-US" sz="1800">
                        <a:solidFill>
                          <a:srgbClr val="404040"/>
                        </a:solidFill>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0"/>
                        </a:spcAft>
                      </a:pPr>
                      <a:r>
                        <a:rPr lang="en-US" sz="1800">
                          <a:solidFill>
                            <a:srgbClr val="404040"/>
                          </a:solidFill>
                          <a:latin typeface="Times New Roman"/>
                          <a:ea typeface="Times New Roman"/>
                          <a:cs typeface="Times New Roman"/>
                        </a:rPr>
                        <a:t>Outcome</a:t>
                      </a:r>
                      <a:endParaRPr lang="en-US" sz="18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0"/>
                        </a:spcAft>
                      </a:pPr>
                      <a:r>
                        <a:rPr lang="en-US" sz="1800">
                          <a:solidFill>
                            <a:srgbClr val="404040"/>
                          </a:solidFill>
                          <a:latin typeface="Times New Roman"/>
                          <a:ea typeface="Times New Roman"/>
                          <a:cs typeface="Times New Roman"/>
                        </a:rPr>
                        <a:t>Class variable. 1 for diabetic and 0 for non-diabetic.</a:t>
                      </a:r>
                      <a:endParaRPr lang="en-US" sz="180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0"/>
                        </a:spcAft>
                      </a:pPr>
                      <a:r>
                        <a:rPr lang="en-US" sz="1800" dirty="0">
                          <a:solidFill>
                            <a:srgbClr val="000000"/>
                          </a:solidFill>
                          <a:latin typeface="Times New Roman"/>
                          <a:ea typeface="Times New Roman"/>
                          <a:cs typeface="Times New Roman"/>
                        </a:rPr>
                        <a:t>int64</a:t>
                      </a:r>
                      <a:endParaRPr lang="en-US" sz="1800" dirty="0">
                        <a:solidFill>
                          <a:srgbClr val="40404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bl>
          </a:graphicData>
        </a:graphic>
      </p:graphicFrame>
      <p:sp>
        <p:nvSpPr>
          <p:cNvPr id="5" name="TextBox 4"/>
          <p:cNvSpPr txBox="1"/>
          <p:nvPr/>
        </p:nvSpPr>
        <p:spPr>
          <a:xfrm>
            <a:off x="304800" y="961072"/>
            <a:ext cx="8686800" cy="1477328"/>
          </a:xfrm>
          <a:prstGeom prst="rect">
            <a:avLst/>
          </a:prstGeom>
          <a:noFill/>
        </p:spPr>
        <p:txBody>
          <a:bodyPr wrap="square" rtlCol="0">
            <a:spAutoFit/>
          </a:bodyPr>
          <a:lstStyle/>
          <a:p>
            <a:r>
              <a:rPr lang="en-IN" dirty="0" smtClean="0"/>
              <a:t>The dataset used is originally contributed by the National Institute of Diabetes and Digestive and Kidney Diseases. It has 768 instances and 9 attributes. The goal is to predict whether a patient has diabetes based on diagnostic measurements. </a:t>
            </a:r>
            <a:endParaRPr lang="en-US" dirty="0" smtClean="0"/>
          </a:p>
          <a:p>
            <a:r>
              <a:rPr lang="en-IN" dirty="0" smtClean="0"/>
              <a:t>All patients here are females at least 21 years old of Pima Indian heritage.</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DISRIBUTION OF POSITIVE AND NEGATIVE OUTCOME</a:t>
            </a:r>
            <a:endParaRPr lang="en-US" dirty="0"/>
          </a:p>
        </p:txBody>
      </p:sp>
      <p:pic>
        <p:nvPicPr>
          <p:cNvPr id="1026" name="Picture 2"/>
          <p:cNvPicPr>
            <a:picLocks noChangeAspect="1" noChangeArrowheads="1"/>
          </p:cNvPicPr>
          <p:nvPr/>
        </p:nvPicPr>
        <p:blipFill>
          <a:blip r:embed="rId2"/>
          <a:srcRect/>
          <a:stretch>
            <a:fillRect/>
          </a:stretch>
        </p:blipFill>
        <p:spPr bwMode="auto">
          <a:xfrm>
            <a:off x="1066800" y="2057400"/>
            <a:ext cx="6724435" cy="423862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smtClean="0"/>
              <a:t>CORRELATION  BETWEEN THE ATTRIBUTES</a:t>
            </a:r>
            <a:endParaRPr lang="en-US" dirty="0"/>
          </a:p>
        </p:txBody>
      </p:sp>
      <p:pic>
        <p:nvPicPr>
          <p:cNvPr id="30722" name="Picture 2" descr="G:\Research\image003.png"/>
          <p:cNvPicPr>
            <a:picLocks noChangeAspect="1" noChangeArrowheads="1"/>
          </p:cNvPicPr>
          <p:nvPr/>
        </p:nvPicPr>
        <p:blipFill>
          <a:blip r:embed="rId2"/>
          <a:srcRect/>
          <a:stretch>
            <a:fillRect/>
          </a:stretch>
        </p:blipFill>
        <p:spPr bwMode="auto">
          <a:xfrm>
            <a:off x="667206" y="990600"/>
            <a:ext cx="7105194" cy="588501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a:t>
            </a:r>
            <a:endParaRPr lang="en-US" dirty="0"/>
          </a:p>
        </p:txBody>
      </p:sp>
      <p:sp>
        <p:nvSpPr>
          <p:cNvPr id="3" name="Content Placeholder 2"/>
          <p:cNvSpPr>
            <a:spLocks noGrp="1"/>
          </p:cNvSpPr>
          <p:nvPr>
            <p:ph idx="1"/>
          </p:nvPr>
        </p:nvSpPr>
        <p:spPr>
          <a:xfrm>
            <a:off x="457200" y="1600200"/>
            <a:ext cx="8229600" cy="4953000"/>
          </a:xfrm>
        </p:spPr>
        <p:txBody>
          <a:bodyPr/>
          <a:lstStyle/>
          <a:p>
            <a:r>
              <a:rPr lang="en-US" dirty="0" smtClean="0"/>
              <a:t>It is the phase where we select the model whose calibration and reliability estimate performs best for the data set at hand.</a:t>
            </a:r>
          </a:p>
          <a:p>
            <a:endParaRPr lang="en-US" dirty="0" smtClean="0"/>
          </a:p>
          <a:p>
            <a:r>
              <a:rPr lang="en-US" dirty="0" smtClean="0"/>
              <a:t>Classification Accuracy (Testing Accuracy) of a given set of classification models is calculated with their default parameters to predict which model can perform better with the diabetes data set.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50" name="Picture 6"/>
          <p:cNvPicPr>
            <a:picLocks noChangeAspect="1" noChangeArrowheads="1"/>
          </p:cNvPicPr>
          <p:nvPr/>
        </p:nvPicPr>
        <p:blipFill>
          <a:blip r:embed="rId2"/>
          <a:srcRect/>
          <a:stretch>
            <a:fillRect/>
          </a:stretch>
        </p:blipFill>
        <p:spPr bwMode="auto">
          <a:xfrm>
            <a:off x="609600" y="990600"/>
            <a:ext cx="8021108" cy="4953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HYBRID MODEL</a:t>
            </a:r>
            <a:endParaRPr lang="en-US" dirty="0"/>
          </a:p>
        </p:txBody>
      </p:sp>
      <p:sp>
        <p:nvSpPr>
          <p:cNvPr id="3" name="Content Placeholder 2"/>
          <p:cNvSpPr>
            <a:spLocks noGrp="1"/>
          </p:cNvSpPr>
          <p:nvPr>
            <p:ph idx="1"/>
          </p:nvPr>
        </p:nvSpPr>
        <p:spPr>
          <a:xfrm>
            <a:off x="457200" y="1295400"/>
            <a:ext cx="8534400" cy="5562600"/>
          </a:xfrm>
        </p:spPr>
        <p:txBody>
          <a:bodyPr>
            <a:normAutofit/>
          </a:bodyPr>
          <a:lstStyle/>
          <a:p>
            <a:pPr marL="0" indent="0">
              <a:buNone/>
            </a:pPr>
            <a:r>
              <a:rPr lang="en-IN" dirty="0" smtClean="0"/>
              <a:t>The project’s hybrid machine learning model is made up of two basic blocks. </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r>
              <a:rPr lang="en-IN" sz="2400" dirty="0" smtClean="0"/>
              <a:t>Logistic Regression for feature selection using Recursive Feature Elimination (RFE) is used. RFE recursively removes attributes by comparing model accuracy with different combinations of attributes. </a:t>
            </a:r>
            <a:endParaRPr lang="en-US" sz="2400" dirty="0" smtClean="0"/>
          </a:p>
          <a:p>
            <a:pPr lvl="0"/>
            <a:r>
              <a:rPr lang="en-IN" sz="2400" dirty="0" smtClean="0"/>
              <a:t>Classification – ANN	</a:t>
            </a:r>
            <a:endParaRPr lang="en-US" sz="2400" dirty="0" smtClean="0"/>
          </a:p>
          <a:p>
            <a:endParaRPr lang="en-US" dirty="0"/>
          </a:p>
        </p:txBody>
      </p:sp>
      <p:pic>
        <p:nvPicPr>
          <p:cNvPr id="3075" name="Picture 3" descr="G:\Research\Untitled Diagram.png"/>
          <p:cNvPicPr>
            <a:picLocks noChangeAspect="1" noChangeArrowheads="1"/>
          </p:cNvPicPr>
          <p:nvPr/>
        </p:nvPicPr>
        <p:blipFill>
          <a:blip r:embed="rId2"/>
          <a:srcRect/>
          <a:stretch>
            <a:fillRect/>
          </a:stretch>
        </p:blipFill>
        <p:spPr bwMode="auto">
          <a:xfrm>
            <a:off x="152400" y="2514600"/>
            <a:ext cx="8811491" cy="16764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rto="http://schemas.microsoft.com/office/word/2006/arto"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0" y="0"/>
            <a:ext cx="9144000" cy="685799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TotalTime>
  <Words>740</Words>
  <Application>Microsoft Office PowerPoint</Application>
  <PresentationFormat>On-screen Show (4:3)</PresentationFormat>
  <Paragraphs>124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Hybrid Model for Diabetes Prediction</vt:lpstr>
      <vt:lpstr>INTRODUCTION</vt:lpstr>
      <vt:lpstr>THE DATASET</vt:lpstr>
      <vt:lpstr>DISRIBUTION OF POSITIVE AND NEGATIVE OUTCOME</vt:lpstr>
      <vt:lpstr>CORRELATION  BETWEEN THE ATTRIBUTES</vt:lpstr>
      <vt:lpstr>MODEL SELECTION</vt:lpstr>
      <vt:lpstr>Slide 7</vt:lpstr>
      <vt:lpstr>THE HYBRID MODEL</vt:lpstr>
      <vt:lpstr>Slide 9</vt:lpstr>
      <vt:lpstr>FEATURE SELECTION</vt:lpstr>
      <vt:lpstr>FEATURE SELECTION</vt:lpstr>
      <vt:lpstr>CLASSIFICATION</vt:lpstr>
      <vt:lpstr>Slide 13</vt:lpstr>
      <vt:lpstr>ANN HYPERPARAMETER TUNING- GRID SEARCH</vt:lpstr>
      <vt:lpstr>Slide 15</vt:lpstr>
      <vt:lpstr>Slide 16</vt:lpstr>
      <vt:lpstr>THE ENSEMBLE MODEL</vt:lpstr>
      <vt:lpstr>Slide 18</vt:lpstr>
      <vt:lpstr>RESULTS TABLE</vt:lpstr>
      <vt:lpstr>Accuracy vs Model</vt:lpstr>
      <vt:lpstr>Specificity vs Model</vt:lpstr>
      <vt:lpstr>Sensitivity vs Model</vt:lpstr>
      <vt:lpstr>F1 Score vs Model</vt:lpstr>
      <vt:lpstr>Discussion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Model for Diabetes Prediction</dc:title>
  <dc:creator>Astha Baranwal</dc:creator>
  <cp:lastModifiedBy>Astha</cp:lastModifiedBy>
  <cp:revision>43</cp:revision>
  <dcterms:created xsi:type="dcterms:W3CDTF">2006-08-16T00:00:00Z</dcterms:created>
  <dcterms:modified xsi:type="dcterms:W3CDTF">2019-03-18T02:03:36Z</dcterms:modified>
</cp:coreProperties>
</file>