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media/image18.jpg" ContentType="image/png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  <p:sldMasterId id="2147483716" r:id="rId5"/>
  </p:sldMasterIdLst>
  <p:notesMasterIdLst>
    <p:notesMasterId r:id="rId37"/>
  </p:notesMasterIdLst>
  <p:handoutMasterIdLst>
    <p:handoutMasterId r:id="rId38"/>
  </p:handoutMasterIdLst>
  <p:sldIdLst>
    <p:sldId id="394" r:id="rId6"/>
    <p:sldId id="388" r:id="rId7"/>
    <p:sldId id="367" r:id="rId8"/>
    <p:sldId id="371" r:id="rId9"/>
    <p:sldId id="389" r:id="rId10"/>
    <p:sldId id="401" r:id="rId11"/>
    <p:sldId id="392" r:id="rId12"/>
    <p:sldId id="397" r:id="rId13"/>
    <p:sldId id="368" r:id="rId14"/>
    <p:sldId id="390" r:id="rId15"/>
    <p:sldId id="399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400" r:id="rId25"/>
    <p:sldId id="398" r:id="rId26"/>
    <p:sldId id="383" r:id="rId27"/>
    <p:sldId id="384" r:id="rId28"/>
    <p:sldId id="385" r:id="rId29"/>
    <p:sldId id="374" r:id="rId30"/>
    <p:sldId id="386" r:id="rId31"/>
    <p:sldId id="395" r:id="rId32"/>
    <p:sldId id="404" r:id="rId33"/>
    <p:sldId id="402" r:id="rId34"/>
    <p:sldId id="403" r:id="rId35"/>
    <p:sldId id="363" r:id="rId36"/>
  </p:sldIdLst>
  <p:sldSz cx="9144000" cy="5143500" type="screen16x9"/>
  <p:notesSz cx="6858000" cy="1447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1: Energy" id="{0D8C6FF6-BC03-4D01-B50D-378F7A8759EA}">
          <p14:sldIdLst>
            <p14:sldId id="394"/>
            <p14:sldId id="388"/>
            <p14:sldId id="367"/>
            <p14:sldId id="371"/>
            <p14:sldId id="389"/>
            <p14:sldId id="401"/>
            <p14:sldId id="392"/>
            <p14:sldId id="397"/>
            <p14:sldId id="368"/>
            <p14:sldId id="390"/>
            <p14:sldId id="399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400"/>
            <p14:sldId id="398"/>
            <p14:sldId id="383"/>
            <p14:sldId id="384"/>
            <p14:sldId id="385"/>
            <p14:sldId id="374"/>
            <p14:sldId id="386"/>
            <p14:sldId id="395"/>
            <p14:sldId id="404"/>
            <p14:sldId id="402"/>
            <p14:sldId id="403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Ast" initials="KA" lastIdx="2" clrIdx="0">
    <p:extLst>
      <p:ext uri="{19B8F6BF-5375-455C-9EA6-DF929625EA0E}">
        <p15:presenceInfo xmlns:p15="http://schemas.microsoft.com/office/powerpoint/2012/main" userId="fc5ad5c959fec2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DFF"/>
    <a:srgbClr val="D3B5E9"/>
    <a:srgbClr val="000000"/>
    <a:srgbClr val="FFC000"/>
    <a:srgbClr val="FEF5F0"/>
    <a:srgbClr val="F3F7F8"/>
    <a:srgbClr val="D3C3B4"/>
    <a:srgbClr val="FF3399"/>
    <a:srgbClr val="83736D"/>
    <a:srgbClr val="F0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BF2433-8978-4BA3-ABE2-FCEC9FEE8E4F}" v="23" dt="2021-07-30T04:23:21.311"/>
  </p1510:revLst>
</p1510:revInfo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73869" autoAdjust="0"/>
  </p:normalViewPr>
  <p:slideViewPr>
    <p:cSldViewPr snapToGrid="0">
      <p:cViewPr varScale="1">
        <p:scale>
          <a:sx n="76" d="100"/>
          <a:sy n="7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3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Ast" userId="fc5ad5c959fec29d" providerId="LiveId" clId="{BDBF2433-8978-4BA3-ABE2-FCEC9FEE8E4F}"/>
    <pc:docChg chg="undo custSel modSld">
      <pc:chgData name="Kevin Ast" userId="fc5ad5c959fec29d" providerId="LiveId" clId="{BDBF2433-8978-4BA3-ABE2-FCEC9FEE8E4F}" dt="2021-07-30T04:36:27.711" v="1015" actId="20577"/>
      <pc:docMkLst>
        <pc:docMk/>
      </pc:docMkLst>
      <pc:sldChg chg="modSp mod modNotes modNotesTx">
        <pc:chgData name="Kevin Ast" userId="fc5ad5c959fec29d" providerId="LiveId" clId="{BDBF2433-8978-4BA3-ABE2-FCEC9FEE8E4F}" dt="2021-07-30T04:12:15.136" v="171" actId="20577"/>
        <pc:sldMkLst>
          <pc:docMk/>
          <pc:sldMk cId="315264672" sldId="367"/>
        </pc:sldMkLst>
        <pc:spChg chg="mod">
          <ac:chgData name="Kevin Ast" userId="fc5ad5c959fec29d" providerId="LiveId" clId="{BDBF2433-8978-4BA3-ABE2-FCEC9FEE8E4F}" dt="2021-07-30T04:12:05.254" v="169" actId="20577"/>
          <ac:spMkLst>
            <pc:docMk/>
            <pc:sldMk cId="315264672" sldId="367"/>
            <ac:spMk id="7" creationId="{1146B574-1EE1-4B05-9912-0FBAEA41E633}"/>
          </ac:spMkLst>
        </pc:spChg>
      </pc:sldChg>
      <pc:sldChg chg="modSp mod modNotes modNotesTx">
        <pc:chgData name="Kevin Ast" userId="fc5ad5c959fec29d" providerId="LiveId" clId="{BDBF2433-8978-4BA3-ABE2-FCEC9FEE8E4F}" dt="2021-07-30T04:34:25.591" v="950" actId="20577"/>
        <pc:sldMkLst>
          <pc:docMk/>
          <pc:sldMk cId="318338426" sldId="368"/>
        </pc:sldMkLst>
        <pc:spChg chg="mod">
          <ac:chgData name="Kevin Ast" userId="fc5ad5c959fec29d" providerId="LiveId" clId="{BDBF2433-8978-4BA3-ABE2-FCEC9FEE8E4F}" dt="2021-07-30T04:03:36.248" v="91"/>
          <ac:spMkLst>
            <pc:docMk/>
            <pc:sldMk cId="318338426" sldId="368"/>
            <ac:spMk id="6" creationId="{31A0C3AD-69CD-4360-A2A1-125F7AC1AB52}"/>
          </ac:spMkLst>
        </pc:spChg>
        <pc:spChg chg="mod">
          <ac:chgData name="Kevin Ast" userId="fc5ad5c959fec29d" providerId="LiveId" clId="{BDBF2433-8978-4BA3-ABE2-FCEC9FEE8E4F}" dt="2021-07-30T04:34:25.591" v="950" actId="20577"/>
          <ac:spMkLst>
            <pc:docMk/>
            <pc:sldMk cId="318338426" sldId="368"/>
            <ac:spMk id="8" creationId="{9CF4AE2D-3FC5-4014-BA6D-4810D852DD7D}"/>
          </ac:spMkLst>
        </pc:spChg>
      </pc:sldChg>
      <pc:sldChg chg="modSp mod modNotes">
        <pc:chgData name="Kevin Ast" userId="fc5ad5c959fec29d" providerId="LiveId" clId="{BDBF2433-8978-4BA3-ABE2-FCEC9FEE8E4F}" dt="2021-07-30T04:12:43.692" v="185" actId="20577"/>
        <pc:sldMkLst>
          <pc:docMk/>
          <pc:sldMk cId="2657575850" sldId="371"/>
        </pc:sldMkLst>
        <pc:spChg chg="mod">
          <ac:chgData name="Kevin Ast" userId="fc5ad5c959fec29d" providerId="LiveId" clId="{BDBF2433-8978-4BA3-ABE2-FCEC9FEE8E4F}" dt="2021-07-30T04:12:43.692" v="185" actId="20577"/>
          <ac:spMkLst>
            <pc:docMk/>
            <pc:sldMk cId="2657575850" sldId="371"/>
            <ac:spMk id="7" creationId="{2390284F-49B7-439B-99D0-9D1980B5B96D}"/>
          </ac:spMkLst>
        </pc:spChg>
      </pc:sldChg>
      <pc:sldChg chg="modNotes modNotesTx">
        <pc:chgData name="Kevin Ast" userId="fc5ad5c959fec29d" providerId="LiveId" clId="{BDBF2433-8978-4BA3-ABE2-FCEC9FEE8E4F}" dt="2021-07-30T04:35:27.667" v="954" actId="20577"/>
        <pc:sldMkLst>
          <pc:docMk/>
          <pc:sldMk cId="1791892768" sldId="374"/>
        </pc:sldMkLst>
      </pc:sldChg>
      <pc:sldChg chg="modSp mod modNotes modNotesTx">
        <pc:chgData name="Kevin Ast" userId="fc5ad5c959fec29d" providerId="LiveId" clId="{BDBF2433-8978-4BA3-ABE2-FCEC9FEE8E4F}" dt="2021-07-30T04:34:42.777" v="951" actId="20577"/>
        <pc:sldMkLst>
          <pc:docMk/>
          <pc:sldMk cId="1788307166" sldId="375"/>
        </pc:sldMkLst>
        <pc:spChg chg="mod">
          <ac:chgData name="Kevin Ast" userId="fc5ad5c959fec29d" providerId="LiveId" clId="{BDBF2433-8978-4BA3-ABE2-FCEC9FEE8E4F}" dt="2021-07-30T04:06:56.558" v="98"/>
          <ac:spMkLst>
            <pc:docMk/>
            <pc:sldMk cId="1788307166" sldId="375"/>
            <ac:spMk id="6" creationId="{3A58331E-7F44-4368-B969-612E55821E2E}"/>
          </ac:spMkLst>
        </pc:spChg>
        <pc:spChg chg="mod">
          <ac:chgData name="Kevin Ast" userId="fc5ad5c959fec29d" providerId="LiveId" clId="{BDBF2433-8978-4BA3-ABE2-FCEC9FEE8E4F}" dt="2021-07-30T04:34:42.777" v="951" actId="20577"/>
          <ac:spMkLst>
            <pc:docMk/>
            <pc:sldMk cId="1788307166" sldId="375"/>
            <ac:spMk id="7" creationId="{E91DE609-4443-405B-821B-50908581C731}"/>
          </ac:spMkLst>
        </pc:spChg>
      </pc:sldChg>
      <pc:sldChg chg="modSp mod modNotes modNotesTx">
        <pc:chgData name="Kevin Ast" userId="fc5ad5c959fec29d" providerId="LiveId" clId="{BDBF2433-8978-4BA3-ABE2-FCEC9FEE8E4F}" dt="2021-07-30T04:34:49.230" v="952" actId="20577"/>
        <pc:sldMkLst>
          <pc:docMk/>
          <pc:sldMk cId="2992982547" sldId="376"/>
        </pc:sldMkLst>
        <pc:spChg chg="mod">
          <ac:chgData name="Kevin Ast" userId="fc5ad5c959fec29d" providerId="LiveId" clId="{BDBF2433-8978-4BA3-ABE2-FCEC9FEE8E4F}" dt="2021-07-30T04:34:49.230" v="952" actId="20577"/>
          <ac:spMkLst>
            <pc:docMk/>
            <pc:sldMk cId="2992982547" sldId="376"/>
            <ac:spMk id="6" creationId="{4C383533-3728-45EE-B1D4-35F2B20B4A83}"/>
          </ac:spMkLst>
        </pc:spChg>
        <pc:spChg chg="mod">
          <ac:chgData name="Kevin Ast" userId="fc5ad5c959fec29d" providerId="LiveId" clId="{BDBF2433-8978-4BA3-ABE2-FCEC9FEE8E4F}" dt="2021-07-30T04:11:07.271" v="167"/>
          <ac:spMkLst>
            <pc:docMk/>
            <pc:sldMk cId="2992982547" sldId="376"/>
            <ac:spMk id="7" creationId="{FA247E0A-31C0-431C-8509-F571907C26AC}"/>
          </ac:spMkLst>
        </pc:spChg>
      </pc:sldChg>
      <pc:sldChg chg="modSp mod modNotes modNotesTx">
        <pc:chgData name="Kevin Ast" userId="fc5ad5c959fec29d" providerId="LiveId" clId="{BDBF2433-8978-4BA3-ABE2-FCEC9FEE8E4F}" dt="2021-07-30T04:34:57.509" v="953" actId="20577"/>
        <pc:sldMkLst>
          <pc:docMk/>
          <pc:sldMk cId="4024501034" sldId="377"/>
        </pc:sldMkLst>
        <pc:spChg chg="mod">
          <ac:chgData name="Kevin Ast" userId="fc5ad5c959fec29d" providerId="LiveId" clId="{BDBF2433-8978-4BA3-ABE2-FCEC9FEE8E4F}" dt="2021-07-30T04:34:57.509" v="953" actId="20577"/>
          <ac:spMkLst>
            <pc:docMk/>
            <pc:sldMk cId="4024501034" sldId="377"/>
            <ac:spMk id="6" creationId="{10560DCF-8C5C-4702-A8AE-0AAF18536F66}"/>
          </ac:spMkLst>
        </pc:spChg>
      </pc:sldChg>
      <pc:sldChg chg="modNotes modNotesTx">
        <pc:chgData name="Kevin Ast" userId="fc5ad5c959fec29d" providerId="LiveId" clId="{BDBF2433-8978-4BA3-ABE2-FCEC9FEE8E4F}" dt="2021-07-30T04:25:29.676" v="594" actId="20577"/>
        <pc:sldMkLst>
          <pc:docMk/>
          <pc:sldMk cId="2234082121" sldId="378"/>
        </pc:sldMkLst>
      </pc:sldChg>
      <pc:sldChg chg="modSp modNotes">
        <pc:chgData name="Kevin Ast" userId="fc5ad5c959fec29d" providerId="LiveId" clId="{BDBF2433-8978-4BA3-ABE2-FCEC9FEE8E4F}" dt="2021-07-30T04:11:07.271" v="167"/>
        <pc:sldMkLst>
          <pc:docMk/>
          <pc:sldMk cId="20763334" sldId="379"/>
        </pc:sldMkLst>
        <pc:spChg chg="mod">
          <ac:chgData name="Kevin Ast" userId="fc5ad5c959fec29d" providerId="LiveId" clId="{BDBF2433-8978-4BA3-ABE2-FCEC9FEE8E4F}" dt="2021-07-30T04:05:36.422" v="95"/>
          <ac:spMkLst>
            <pc:docMk/>
            <pc:sldMk cId="20763334" sldId="379"/>
            <ac:spMk id="6" creationId="{62FE2235-660F-4D2E-9AF9-5C7481C58F1B}"/>
          </ac:spMkLst>
        </pc:spChg>
      </pc:sldChg>
      <pc:sldChg chg="modNotes">
        <pc:chgData name="Kevin Ast" userId="fc5ad5c959fec29d" providerId="LiveId" clId="{BDBF2433-8978-4BA3-ABE2-FCEC9FEE8E4F}" dt="2021-07-30T04:11:07.271" v="167"/>
        <pc:sldMkLst>
          <pc:docMk/>
          <pc:sldMk cId="3488875714" sldId="380"/>
        </pc:sldMkLst>
      </pc:sldChg>
      <pc:sldChg chg="modNotes modNotesTx">
        <pc:chgData name="Kevin Ast" userId="fc5ad5c959fec29d" providerId="LiveId" clId="{BDBF2433-8978-4BA3-ABE2-FCEC9FEE8E4F}" dt="2021-07-30T04:26:10.629" v="606" actId="20577"/>
        <pc:sldMkLst>
          <pc:docMk/>
          <pc:sldMk cId="2047539815" sldId="381"/>
        </pc:sldMkLst>
      </pc:sldChg>
      <pc:sldChg chg="modNotes modNotesTx">
        <pc:chgData name="Kevin Ast" userId="fc5ad5c959fec29d" providerId="LiveId" clId="{BDBF2433-8978-4BA3-ABE2-FCEC9FEE8E4F}" dt="2021-07-30T04:26:41.865" v="625" actId="20577"/>
        <pc:sldMkLst>
          <pc:docMk/>
          <pc:sldMk cId="1774968979" sldId="382"/>
        </pc:sldMkLst>
      </pc:sldChg>
      <pc:sldChg chg="modSp modNotes modNotesTx">
        <pc:chgData name="Kevin Ast" userId="fc5ad5c959fec29d" providerId="LiveId" clId="{BDBF2433-8978-4BA3-ABE2-FCEC9FEE8E4F}" dt="2021-07-30T04:27:54.339" v="704" actId="20577"/>
        <pc:sldMkLst>
          <pc:docMk/>
          <pc:sldMk cId="3303098354" sldId="383"/>
        </pc:sldMkLst>
        <pc:spChg chg="mod">
          <ac:chgData name="Kevin Ast" userId="fc5ad5c959fec29d" providerId="LiveId" clId="{BDBF2433-8978-4BA3-ABE2-FCEC9FEE8E4F}" dt="2021-07-30T04:05:36.422" v="95"/>
          <ac:spMkLst>
            <pc:docMk/>
            <pc:sldMk cId="3303098354" sldId="383"/>
            <ac:spMk id="7" creationId="{D0484335-1C50-42C5-AD4F-E98D1F33CDF3}"/>
          </ac:spMkLst>
        </pc:spChg>
        <pc:spChg chg="mod">
          <ac:chgData name="Kevin Ast" userId="fc5ad5c959fec29d" providerId="LiveId" clId="{BDBF2433-8978-4BA3-ABE2-FCEC9FEE8E4F}" dt="2021-07-30T04:05:36.422" v="95"/>
          <ac:spMkLst>
            <pc:docMk/>
            <pc:sldMk cId="3303098354" sldId="383"/>
            <ac:spMk id="8" creationId="{A936420F-D73B-4F86-AB3F-C7A405B5DFE3}"/>
          </ac:spMkLst>
        </pc:spChg>
      </pc:sldChg>
      <pc:sldChg chg="modSp modNotes modNotesTx">
        <pc:chgData name="Kevin Ast" userId="fc5ad5c959fec29d" providerId="LiveId" clId="{BDBF2433-8978-4BA3-ABE2-FCEC9FEE8E4F}" dt="2021-07-30T04:30:05.646" v="708" actId="20577"/>
        <pc:sldMkLst>
          <pc:docMk/>
          <pc:sldMk cId="3275044740" sldId="384"/>
        </pc:sldMkLst>
        <pc:spChg chg="mod">
          <ac:chgData name="Kevin Ast" userId="fc5ad5c959fec29d" providerId="LiveId" clId="{BDBF2433-8978-4BA3-ABE2-FCEC9FEE8E4F}" dt="2021-07-30T04:11:07.271" v="167"/>
          <ac:spMkLst>
            <pc:docMk/>
            <pc:sldMk cId="3275044740" sldId="384"/>
            <ac:spMk id="3" creationId="{36A0358A-075C-4858-B61C-CD1566CEC683}"/>
          </ac:spMkLst>
        </pc:spChg>
        <pc:spChg chg="mod">
          <ac:chgData name="Kevin Ast" userId="fc5ad5c959fec29d" providerId="LiveId" clId="{BDBF2433-8978-4BA3-ABE2-FCEC9FEE8E4F}" dt="2021-07-30T04:11:07.271" v="167"/>
          <ac:spMkLst>
            <pc:docMk/>
            <pc:sldMk cId="3275044740" sldId="384"/>
            <ac:spMk id="6" creationId="{2FB8687E-8592-4FD0-A4F5-22DC9895A082}"/>
          </ac:spMkLst>
        </pc:spChg>
      </pc:sldChg>
      <pc:sldChg chg="modNotes modNotesTx">
        <pc:chgData name="Kevin Ast" userId="fc5ad5c959fec29d" providerId="LiveId" clId="{BDBF2433-8978-4BA3-ABE2-FCEC9FEE8E4F}" dt="2021-07-30T04:31:09.902" v="753" actId="20577"/>
        <pc:sldMkLst>
          <pc:docMk/>
          <pc:sldMk cId="2823066270" sldId="385"/>
        </pc:sldMkLst>
      </pc:sldChg>
      <pc:sldChg chg="modNotes modNotesTx">
        <pc:chgData name="Kevin Ast" userId="fc5ad5c959fec29d" providerId="LiveId" clId="{BDBF2433-8978-4BA3-ABE2-FCEC9FEE8E4F}" dt="2021-07-30T04:33:33.536" v="948" actId="20577"/>
        <pc:sldMkLst>
          <pc:docMk/>
          <pc:sldMk cId="1642309425" sldId="386"/>
        </pc:sldMkLst>
      </pc:sldChg>
      <pc:sldChg chg="modSp mod modNotes modNotesTx">
        <pc:chgData name="Kevin Ast" userId="fc5ad5c959fec29d" providerId="LiveId" clId="{BDBF2433-8978-4BA3-ABE2-FCEC9FEE8E4F}" dt="2021-07-30T04:11:30.982" v="168" actId="6549"/>
        <pc:sldMkLst>
          <pc:docMk/>
          <pc:sldMk cId="1193353078" sldId="388"/>
        </pc:sldMkLst>
        <pc:graphicFrameChg chg="mod modGraphic">
          <ac:chgData name="Kevin Ast" userId="fc5ad5c959fec29d" providerId="LiveId" clId="{BDBF2433-8978-4BA3-ABE2-FCEC9FEE8E4F}" dt="2021-07-30T04:10:57.471" v="166"/>
          <ac:graphicFrameMkLst>
            <pc:docMk/>
            <pc:sldMk cId="1193353078" sldId="388"/>
            <ac:graphicFrameMk id="3" creationId="{4831C24D-FBD5-4351-B518-D4ED3D5B8500}"/>
          </ac:graphicFrameMkLst>
        </pc:graphicFrameChg>
      </pc:sldChg>
      <pc:sldChg chg="modSp modNotes modNotesTx">
        <pc:chgData name="Kevin Ast" userId="fc5ad5c959fec29d" providerId="LiveId" clId="{BDBF2433-8978-4BA3-ABE2-FCEC9FEE8E4F}" dt="2021-07-30T04:13:03.721" v="186" actId="20577"/>
        <pc:sldMkLst>
          <pc:docMk/>
          <pc:sldMk cId="4205734632" sldId="389"/>
        </pc:sldMkLst>
        <pc:graphicFrameChg chg="mod">
          <ac:chgData name="Kevin Ast" userId="fc5ad5c959fec29d" providerId="LiveId" clId="{BDBF2433-8978-4BA3-ABE2-FCEC9FEE8E4F}" dt="2021-07-30T04:10:57.471" v="166"/>
          <ac:graphicFrameMkLst>
            <pc:docMk/>
            <pc:sldMk cId="4205734632" sldId="389"/>
            <ac:graphicFrameMk id="6" creationId="{818003D0-37C9-4459-A194-358A3A7CDA03}"/>
          </ac:graphicFrameMkLst>
        </pc:graphicFrameChg>
      </pc:sldChg>
      <pc:sldChg chg="modSp mod modNotes modNotesTx">
        <pc:chgData name="Kevin Ast" userId="fc5ad5c959fec29d" providerId="LiveId" clId="{BDBF2433-8978-4BA3-ABE2-FCEC9FEE8E4F}" dt="2021-07-30T04:17:51.016" v="372" actId="20577"/>
        <pc:sldMkLst>
          <pc:docMk/>
          <pc:sldMk cId="2985838102" sldId="390"/>
        </pc:sldMkLst>
        <pc:spChg chg="mod">
          <ac:chgData name="Kevin Ast" userId="fc5ad5c959fec29d" providerId="LiveId" clId="{BDBF2433-8978-4BA3-ABE2-FCEC9FEE8E4F}" dt="2021-07-30T04:17:47.755" v="371" actId="20577"/>
          <ac:spMkLst>
            <pc:docMk/>
            <pc:sldMk cId="2985838102" sldId="390"/>
            <ac:spMk id="6" creationId="{58E2AEF0-0DBF-4BFA-B19D-F6F7BC5F723F}"/>
          </ac:spMkLst>
        </pc:spChg>
      </pc:sldChg>
      <pc:sldChg chg="modNotes modNotesTx">
        <pc:chgData name="Kevin Ast" userId="fc5ad5c959fec29d" providerId="LiveId" clId="{BDBF2433-8978-4BA3-ABE2-FCEC9FEE8E4F}" dt="2021-07-30T04:16:19.413" v="296" actId="20577"/>
        <pc:sldMkLst>
          <pc:docMk/>
          <pc:sldMk cId="213467330" sldId="392"/>
        </pc:sldMkLst>
      </pc:sldChg>
      <pc:sldChg chg="modSp mod modNotes">
        <pc:chgData name="Kevin Ast" userId="fc5ad5c959fec29d" providerId="LiveId" clId="{BDBF2433-8978-4BA3-ABE2-FCEC9FEE8E4F}" dt="2021-07-30T04:36:06.610" v="985" actId="20577"/>
        <pc:sldMkLst>
          <pc:docMk/>
          <pc:sldMk cId="3690053143" sldId="395"/>
        </pc:sldMkLst>
        <pc:spChg chg="mod">
          <ac:chgData name="Kevin Ast" userId="fc5ad5c959fec29d" providerId="LiveId" clId="{BDBF2433-8978-4BA3-ABE2-FCEC9FEE8E4F}" dt="2021-07-30T04:36:06.610" v="985" actId="20577"/>
          <ac:spMkLst>
            <pc:docMk/>
            <pc:sldMk cId="3690053143" sldId="395"/>
            <ac:spMk id="5" creationId="{FD6C395C-0D7B-4B98-A907-F78BE75BB113}"/>
          </ac:spMkLst>
        </pc:spChg>
      </pc:sldChg>
      <pc:sldChg chg="modNotes modNotesTx">
        <pc:chgData name="Kevin Ast" userId="fc5ad5c959fec29d" providerId="LiveId" clId="{BDBF2433-8978-4BA3-ABE2-FCEC9FEE8E4F}" dt="2021-07-30T04:16:50.505" v="330" actId="20577"/>
        <pc:sldMkLst>
          <pc:docMk/>
          <pc:sldMk cId="430933296" sldId="397"/>
        </pc:sldMkLst>
      </pc:sldChg>
      <pc:sldChg chg="modSp mod modNotes">
        <pc:chgData name="Kevin Ast" userId="fc5ad5c959fec29d" providerId="LiveId" clId="{BDBF2433-8978-4BA3-ABE2-FCEC9FEE8E4F}" dt="2021-07-30T04:27:37.507" v="699" actId="6549"/>
        <pc:sldMkLst>
          <pc:docMk/>
          <pc:sldMk cId="480698648" sldId="398"/>
        </pc:sldMkLst>
        <pc:spChg chg="mod">
          <ac:chgData name="Kevin Ast" userId="fc5ad5c959fec29d" providerId="LiveId" clId="{BDBF2433-8978-4BA3-ABE2-FCEC9FEE8E4F}" dt="2021-07-30T04:27:37.507" v="699" actId="6549"/>
          <ac:spMkLst>
            <pc:docMk/>
            <pc:sldMk cId="480698648" sldId="398"/>
            <ac:spMk id="6" creationId="{098671E9-98A8-4822-A515-CCA41A569B95}"/>
          </ac:spMkLst>
        </pc:spChg>
      </pc:sldChg>
      <pc:sldChg chg="modNotes modNotesTx">
        <pc:chgData name="Kevin Ast" userId="fc5ad5c959fec29d" providerId="LiveId" clId="{BDBF2433-8978-4BA3-ABE2-FCEC9FEE8E4F}" dt="2021-07-30T04:22:50.873" v="493" actId="20577"/>
        <pc:sldMkLst>
          <pc:docMk/>
          <pc:sldMk cId="1786720218" sldId="399"/>
        </pc:sldMkLst>
      </pc:sldChg>
      <pc:sldChg chg="modSp modNotes modNotesTx">
        <pc:chgData name="Kevin Ast" userId="fc5ad5c959fec29d" providerId="LiveId" clId="{BDBF2433-8978-4BA3-ABE2-FCEC9FEE8E4F}" dt="2021-07-30T04:27:05.276" v="651" actId="20577"/>
        <pc:sldMkLst>
          <pc:docMk/>
          <pc:sldMk cId="831084668" sldId="400"/>
        </pc:sldMkLst>
        <pc:graphicFrameChg chg="mod">
          <ac:chgData name="Kevin Ast" userId="fc5ad5c959fec29d" providerId="LiveId" clId="{BDBF2433-8978-4BA3-ABE2-FCEC9FEE8E4F}" dt="2021-07-30T04:10:57.471" v="166"/>
          <ac:graphicFrameMkLst>
            <pc:docMk/>
            <pc:sldMk cId="831084668" sldId="400"/>
            <ac:graphicFrameMk id="4" creationId="{841B7147-EE48-4863-B7A8-77B128EAA216}"/>
          </ac:graphicFrameMkLst>
        </pc:graphicFrameChg>
      </pc:sldChg>
      <pc:sldChg chg="modNotes modNotesTx">
        <pc:chgData name="Kevin Ast" userId="fc5ad5c959fec29d" providerId="LiveId" clId="{BDBF2433-8978-4BA3-ABE2-FCEC9FEE8E4F}" dt="2021-07-30T04:15:03.602" v="224" actId="20577"/>
        <pc:sldMkLst>
          <pc:docMk/>
          <pc:sldMk cId="1147483651" sldId="401"/>
        </pc:sldMkLst>
      </pc:sldChg>
      <pc:sldChg chg="modSp mod modNotes">
        <pc:chgData name="Kevin Ast" userId="fc5ad5c959fec29d" providerId="LiveId" clId="{BDBF2433-8978-4BA3-ABE2-FCEC9FEE8E4F}" dt="2021-07-30T04:36:27.711" v="1015" actId="20577"/>
        <pc:sldMkLst>
          <pc:docMk/>
          <pc:sldMk cId="2050239128" sldId="404"/>
        </pc:sldMkLst>
        <pc:spChg chg="mod">
          <ac:chgData name="Kevin Ast" userId="fc5ad5c959fec29d" providerId="LiveId" clId="{BDBF2433-8978-4BA3-ABE2-FCEC9FEE8E4F}" dt="2021-07-30T04:36:27.711" v="1015" actId="20577"/>
          <ac:spMkLst>
            <pc:docMk/>
            <pc:sldMk cId="2050239128" sldId="404"/>
            <ac:spMk id="5" creationId="{FD6C395C-0D7B-4B98-A907-F78BE75BB113}"/>
          </ac:spMkLst>
        </pc:spChg>
      </pc:sldChg>
    </pc:docChg>
  </pc:docChgLst>
  <pc:docChgLst>
    <pc:chgData name="Kevin Ast" userId="fc5ad5c959fec29d" providerId="LiveId" clId="{4016627F-2395-4825-A18B-820818718BDB}"/>
    <pc:docChg chg="undo custSel addSld delSld modSld modSection">
      <pc:chgData name="Kevin Ast" userId="fc5ad5c959fec29d" providerId="LiveId" clId="{4016627F-2395-4825-A18B-820818718BDB}" dt="2021-04-26T16:33:43.342" v="791" actId="20577"/>
      <pc:docMkLst>
        <pc:docMk/>
      </pc:docMkLst>
      <pc:sldChg chg="modNotesTx">
        <pc:chgData name="Kevin Ast" userId="fc5ad5c959fec29d" providerId="LiveId" clId="{4016627F-2395-4825-A18B-820818718BDB}" dt="2021-04-26T15:19:17.244" v="627" actId="20577"/>
        <pc:sldMkLst>
          <pc:docMk/>
          <pc:sldMk cId="315264672" sldId="367"/>
        </pc:sldMkLst>
      </pc:sldChg>
      <pc:sldChg chg="del">
        <pc:chgData name="Kevin Ast" userId="fc5ad5c959fec29d" providerId="LiveId" clId="{4016627F-2395-4825-A18B-820818718BDB}" dt="2021-04-19T15:47:59.938" v="592" actId="2696"/>
        <pc:sldMkLst>
          <pc:docMk/>
          <pc:sldMk cId="1316654376" sldId="369"/>
        </pc:sldMkLst>
      </pc:sldChg>
      <pc:sldChg chg="del">
        <pc:chgData name="Kevin Ast" userId="fc5ad5c959fec29d" providerId="LiveId" clId="{4016627F-2395-4825-A18B-820818718BDB}" dt="2021-04-19T15:47:52.833" v="591" actId="2696"/>
        <pc:sldMkLst>
          <pc:docMk/>
          <pc:sldMk cId="1328541228" sldId="372"/>
        </pc:sldMkLst>
      </pc:sldChg>
      <pc:sldChg chg="del">
        <pc:chgData name="Kevin Ast" userId="fc5ad5c959fec29d" providerId="LiveId" clId="{4016627F-2395-4825-A18B-820818718BDB}" dt="2021-04-19T15:47:52.833" v="591" actId="2696"/>
        <pc:sldMkLst>
          <pc:docMk/>
          <pc:sldMk cId="1842749566" sldId="373"/>
        </pc:sldMkLst>
      </pc:sldChg>
      <pc:sldChg chg="modNotesTx">
        <pc:chgData name="Kevin Ast" userId="fc5ad5c959fec29d" providerId="LiveId" clId="{4016627F-2395-4825-A18B-820818718BDB}" dt="2021-04-26T16:10:48.224" v="757" actId="20577"/>
        <pc:sldMkLst>
          <pc:docMk/>
          <pc:sldMk cId="1774968979" sldId="382"/>
        </pc:sldMkLst>
      </pc:sldChg>
      <pc:sldChg chg="modNotesTx">
        <pc:chgData name="Kevin Ast" userId="fc5ad5c959fec29d" providerId="LiveId" clId="{4016627F-2395-4825-A18B-820818718BDB}" dt="2021-04-26T16:01:55.728" v="704" actId="20577"/>
        <pc:sldMkLst>
          <pc:docMk/>
          <pc:sldMk cId="3275044740" sldId="384"/>
        </pc:sldMkLst>
      </pc:sldChg>
      <pc:sldChg chg="modNotesTx">
        <pc:chgData name="Kevin Ast" userId="fc5ad5c959fec29d" providerId="LiveId" clId="{4016627F-2395-4825-A18B-820818718BDB}" dt="2021-04-26T16:09:41.548" v="738" actId="20577"/>
        <pc:sldMkLst>
          <pc:docMk/>
          <pc:sldMk cId="2823066270" sldId="385"/>
        </pc:sldMkLst>
      </pc:sldChg>
      <pc:sldChg chg="del">
        <pc:chgData name="Kevin Ast" userId="fc5ad5c959fec29d" providerId="LiveId" clId="{4016627F-2395-4825-A18B-820818718BDB}" dt="2021-04-19T15:47:59.938" v="592" actId="2696"/>
        <pc:sldMkLst>
          <pc:docMk/>
          <pc:sldMk cId="1605816467" sldId="387"/>
        </pc:sldMkLst>
      </pc:sldChg>
      <pc:sldChg chg="modSp mod modNotesTx">
        <pc:chgData name="Kevin Ast" userId="fc5ad5c959fec29d" providerId="LiveId" clId="{4016627F-2395-4825-A18B-820818718BDB}" dt="2021-04-12T15:09:05.589" v="582" actId="255"/>
        <pc:sldMkLst>
          <pc:docMk/>
          <pc:sldMk cId="1193353078" sldId="388"/>
        </pc:sldMkLst>
        <pc:graphicFrameChg chg="mod modGraphic">
          <ac:chgData name="Kevin Ast" userId="fc5ad5c959fec29d" providerId="LiveId" clId="{4016627F-2395-4825-A18B-820818718BDB}" dt="2021-04-12T15:09:05.589" v="582" actId="255"/>
          <ac:graphicFrameMkLst>
            <pc:docMk/>
            <pc:sldMk cId="1193353078" sldId="388"/>
            <ac:graphicFrameMk id="3" creationId="{4831C24D-FBD5-4351-B518-D4ED3D5B8500}"/>
          </ac:graphicFrameMkLst>
        </pc:graphicFrameChg>
        <pc:graphicFrameChg chg="mod modGraphic">
          <ac:chgData name="Kevin Ast" userId="fc5ad5c959fec29d" providerId="LiveId" clId="{4016627F-2395-4825-A18B-820818718BDB}" dt="2021-04-12T14:56:55.081" v="188"/>
          <ac:graphicFrameMkLst>
            <pc:docMk/>
            <pc:sldMk cId="1193353078" sldId="388"/>
            <ac:graphicFrameMk id="4" creationId="{F8C854B0-4F72-4690-A511-ACC2905DDBED}"/>
          </ac:graphicFrameMkLst>
        </pc:graphicFrameChg>
      </pc:sldChg>
      <pc:sldChg chg="modSp mod modNotesTx">
        <pc:chgData name="Kevin Ast" userId="fc5ad5c959fec29d" providerId="LiveId" clId="{4016627F-2395-4825-A18B-820818718BDB}" dt="2021-04-26T16:33:43.342" v="791" actId="20577"/>
        <pc:sldMkLst>
          <pc:docMk/>
          <pc:sldMk cId="4205734632" sldId="389"/>
        </pc:sldMkLst>
        <pc:graphicFrameChg chg="modGraphic">
          <ac:chgData name="Kevin Ast" userId="fc5ad5c959fec29d" providerId="LiveId" clId="{4016627F-2395-4825-A18B-820818718BDB}" dt="2021-04-12T14:55:17.473" v="182" actId="20577"/>
          <ac:graphicFrameMkLst>
            <pc:docMk/>
            <pc:sldMk cId="4205734632" sldId="389"/>
            <ac:graphicFrameMk id="6" creationId="{818003D0-37C9-4459-A194-358A3A7CDA03}"/>
          </ac:graphicFrameMkLst>
        </pc:graphicFrameChg>
      </pc:sldChg>
      <pc:sldChg chg="del">
        <pc:chgData name="Kevin Ast" userId="fc5ad5c959fec29d" providerId="LiveId" clId="{4016627F-2395-4825-A18B-820818718BDB}" dt="2021-04-19T15:47:59.938" v="592" actId="2696"/>
        <pc:sldMkLst>
          <pc:docMk/>
          <pc:sldMk cId="494234946" sldId="391"/>
        </pc:sldMkLst>
      </pc:sldChg>
      <pc:sldChg chg="modNotesTx">
        <pc:chgData name="Kevin Ast" userId="fc5ad5c959fec29d" providerId="LiveId" clId="{4016627F-2395-4825-A18B-820818718BDB}" dt="2021-04-26T15:38:07.845" v="636" actId="20577"/>
        <pc:sldMkLst>
          <pc:docMk/>
          <pc:sldMk cId="213467330" sldId="392"/>
        </pc:sldMkLst>
      </pc:sldChg>
      <pc:sldChg chg="del">
        <pc:chgData name="Kevin Ast" userId="fc5ad5c959fec29d" providerId="LiveId" clId="{4016627F-2395-4825-A18B-820818718BDB}" dt="2021-04-19T15:47:52.833" v="591" actId="2696"/>
        <pc:sldMkLst>
          <pc:docMk/>
          <pc:sldMk cId="1033246726" sldId="393"/>
        </pc:sldMkLst>
      </pc:sldChg>
      <pc:sldChg chg="modSp mod modNotesTx">
        <pc:chgData name="Kevin Ast" userId="fc5ad5c959fec29d" providerId="LiveId" clId="{4016627F-2395-4825-A18B-820818718BDB}" dt="2021-04-12T14:52:55.964" v="160" actId="113"/>
        <pc:sldMkLst>
          <pc:docMk/>
          <pc:sldMk cId="3690053143" sldId="395"/>
        </pc:sldMkLst>
        <pc:spChg chg="mod">
          <ac:chgData name="Kevin Ast" userId="fc5ad5c959fec29d" providerId="LiveId" clId="{4016627F-2395-4825-A18B-820818718BDB}" dt="2021-04-12T14:52:30.332" v="157" actId="255"/>
          <ac:spMkLst>
            <pc:docMk/>
            <pc:sldMk cId="3690053143" sldId="395"/>
            <ac:spMk id="5" creationId="{FD6C395C-0D7B-4B98-A907-F78BE75BB113}"/>
          </ac:spMkLst>
        </pc:spChg>
      </pc:sldChg>
      <pc:sldChg chg="addSp delSp modSp mod">
        <pc:chgData name="Kevin Ast" userId="fc5ad5c959fec29d" providerId="LiveId" clId="{4016627F-2395-4825-A18B-820818718BDB}" dt="2021-04-26T15:45:56.360" v="648" actId="255"/>
        <pc:sldMkLst>
          <pc:docMk/>
          <pc:sldMk cId="831084668" sldId="400"/>
        </pc:sldMkLst>
        <pc:graphicFrameChg chg="add del mod modGraphic">
          <ac:chgData name="Kevin Ast" userId="fc5ad5c959fec29d" providerId="LiveId" clId="{4016627F-2395-4825-A18B-820818718BDB}" dt="2021-04-26T15:45:56.360" v="648" actId="255"/>
          <ac:graphicFrameMkLst>
            <pc:docMk/>
            <pc:sldMk cId="831084668" sldId="400"/>
            <ac:graphicFrameMk id="4" creationId="{841B7147-EE48-4863-B7A8-77B128EAA216}"/>
          </ac:graphicFrameMkLst>
        </pc:graphicFrameChg>
      </pc:sldChg>
      <pc:sldChg chg="modNotesTx">
        <pc:chgData name="Kevin Ast" userId="fc5ad5c959fec29d" providerId="LiveId" clId="{4016627F-2395-4825-A18B-820818718BDB}" dt="2021-04-26T15:19:04.828" v="618" actId="20577"/>
        <pc:sldMkLst>
          <pc:docMk/>
          <pc:sldMk cId="1147483651" sldId="401"/>
        </pc:sldMkLst>
      </pc:sldChg>
      <pc:sldChg chg="modSp add mod modNotesTx">
        <pc:chgData name="Kevin Ast" userId="fc5ad5c959fec29d" providerId="LiveId" clId="{4016627F-2395-4825-A18B-820818718BDB}" dt="2021-04-19T17:55:22.997" v="604" actId="20577"/>
        <pc:sldMkLst>
          <pc:docMk/>
          <pc:sldMk cId="2050239128" sldId="404"/>
        </pc:sldMkLst>
        <pc:spChg chg="mod">
          <ac:chgData name="Kevin Ast" userId="fc5ad5c959fec29d" providerId="LiveId" clId="{4016627F-2395-4825-A18B-820818718BDB}" dt="2021-04-12T14:52:39.010" v="158" actId="6549"/>
          <ac:spMkLst>
            <pc:docMk/>
            <pc:sldMk cId="2050239128" sldId="404"/>
            <ac:spMk id="5" creationId="{FD6C395C-0D7B-4B98-A907-F78BE75BB113}"/>
          </ac:spMkLst>
        </pc:spChg>
      </pc:sldChg>
      <pc:sldChg chg="add del">
        <pc:chgData name="Kevin Ast" userId="fc5ad5c959fec29d" providerId="LiveId" clId="{4016627F-2395-4825-A18B-820818718BDB}" dt="2021-04-12T14:48:46.459" v="16" actId="47"/>
        <pc:sldMkLst>
          <pc:docMk/>
          <pc:sldMk cId="2296356773" sldId="40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stm\AppData\Local\Microsoft\Windows\INetCache\Content.Outlook\VAYL6J81\Supplier%20Satisfaction%20Survey%202020%20-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Overall Sales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'Q1'!$J$4:$J$8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'Q1'!$K$4:$K$8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1-4709-9960-4BFEE08DE7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4170528"/>
        <c:axId val="484169872"/>
      </c:barChart>
      <c:catAx>
        <c:axId val="484170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169872"/>
        <c:crosses val="autoZero"/>
        <c:auto val="1"/>
        <c:lblAlgn val="ctr"/>
        <c:lblOffset val="100"/>
        <c:noMultiLvlLbl val="0"/>
      </c:catAx>
      <c:valAx>
        <c:axId val="48416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17052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'[Supplier Satisfaction Survey 2020 - final.xlsx]Q2'!$F$17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F3F3F"/>
            </a:solidFill>
            <a:ln>
              <a:noFill/>
            </a:ln>
            <a:effectLst/>
          </c:spPr>
          <c:invertIfNegative val="0"/>
          <c:cat>
            <c:strRef>
              <c:f>'[Supplier Satisfaction Survey 2020 - final.xlsx]Q2'!$E$18:$E$28</c:f>
              <c:strCache>
                <c:ptCount val="11"/>
                <c:pt idx="0">
                  <c:v>Consulting/Engineering</c:v>
                </c:pt>
                <c:pt idx="1">
                  <c:v>Other (please specify)</c:v>
                </c:pt>
                <c:pt idx="2">
                  <c:v>Metals &amp; Mining</c:v>
                </c:pt>
                <c:pt idx="3">
                  <c:v>Alternative Fuels</c:v>
                </c:pt>
                <c:pt idx="4">
                  <c:v>Petrochemical</c:v>
                </c:pt>
                <c:pt idx="5">
                  <c:v>District Energy</c:v>
                </c:pt>
                <c:pt idx="6">
                  <c:v>Chemical/Fertilizer</c:v>
                </c:pt>
                <c:pt idx="7">
                  <c:v>Water &amp; Waste Water</c:v>
                </c:pt>
                <c:pt idx="8">
                  <c:v>Pulp &amp; Paper/Recycled Paper</c:v>
                </c:pt>
                <c:pt idx="9">
                  <c:v>Oil &amp; Gas</c:v>
                </c:pt>
                <c:pt idx="10">
                  <c:v>Power Generation</c:v>
                </c:pt>
              </c:strCache>
            </c:strRef>
          </c:cat>
          <c:val>
            <c:numRef>
              <c:f>'[Supplier Satisfaction Survey 2020 - final.xlsx]Q2'!$F$18:$F$28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D-4340-B149-688202B4E4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2660624"/>
        <c:axId val="682662592"/>
      </c:barChart>
      <c:catAx>
        <c:axId val="6826606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662592"/>
        <c:crosses val="autoZero"/>
        <c:auto val="1"/>
        <c:lblAlgn val="ctr"/>
        <c:lblOffset val="100"/>
        <c:noMultiLvlLbl val="0"/>
      </c:catAx>
      <c:valAx>
        <c:axId val="682662592"/>
        <c:scaling>
          <c:orientation val="minMax"/>
          <c:max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660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CBA27A-8927-314E-8E55-FC599571C3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31654-37A5-FE41-AAFC-4E6EB5D576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4254-8EC2-0545-B9AA-B374A43BBB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72F1B-3A08-1646-AA31-9CB17E1D1E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61611D-3FA1-4F42-B5C8-8A558506BC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7C1D7-E268-954B-A3D9-38E832A09330}" type="datetimeFigureOut">
              <a:rPr lang="en-US" smtClean="0"/>
              <a:t>7/29/2021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0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2C2FC-E2EC-4A43-A052-6CCE0598032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D48AD-AEDE-7C4C-A219-5EC5FB4D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7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54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Myriad Metal Works has expressed that our efforts have continued to improve.  We</a:t>
            </a:r>
            <a:r>
              <a:rPr lang="en-US" i="1" dirty="0"/>
              <a:t> have been focusing more on “Myriad Metal Works” inquiries</a:t>
            </a:r>
          </a:p>
          <a:p>
            <a:r>
              <a:rPr lang="en-US" dirty="0"/>
              <a:t>Cosmic Engineering stated : Capable personnel, great communications, hard working, technically strong, good territory coverage, a pleasure to deal with, “partner” mentality </a:t>
            </a:r>
          </a:p>
          <a:p>
            <a:r>
              <a:rPr lang="en-US" dirty="0"/>
              <a:t>Strong Design </a:t>
            </a:r>
            <a:r>
              <a:rPr lang="en-US" dirty="0" err="1"/>
              <a:t>sstated</a:t>
            </a:r>
            <a:r>
              <a:rPr lang="en-US" dirty="0"/>
              <a:t>:  Perfect cooperation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39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(Q8 – 10) Payments by </a:t>
            </a:r>
            <a:r>
              <a:rPr lang="en-US" dirty="0" err="1"/>
              <a:t>Armour</a:t>
            </a:r>
            <a:r>
              <a:rPr lang="en-US" dirty="0"/>
              <a:t> Valve are made on time.</a:t>
            </a:r>
          </a:p>
          <a:p>
            <a:endParaRPr lang="en-US" dirty="0"/>
          </a:p>
          <a:p>
            <a:r>
              <a:rPr lang="en-US" dirty="0"/>
              <a:t>1. 	</a:t>
            </a:r>
            <a:r>
              <a:rPr lang="en-US" dirty="0" err="1"/>
              <a:t>IronScapes</a:t>
            </a:r>
            <a:r>
              <a:rPr lang="en-US" dirty="0"/>
              <a:t>, Fusion Work, Radical Steel, Myriad Metal Works, Strong Designs and Cosmic Engineering fully agree that AV has made their payments on time. </a:t>
            </a:r>
          </a:p>
          <a:p>
            <a:r>
              <a:rPr lang="en-US" dirty="0"/>
              <a:t>	</a:t>
            </a:r>
            <a:r>
              <a:rPr lang="en-US" dirty="0" err="1"/>
              <a:t>IronScapes</a:t>
            </a:r>
            <a:r>
              <a:rPr lang="en-US" dirty="0"/>
              <a:t> is new to us, and states it is too early to tell  </a:t>
            </a:r>
          </a:p>
          <a:p>
            <a:r>
              <a:rPr lang="en-US" dirty="0"/>
              <a:t>	Weld Designed doesn't know as the respondent hasn't seen anything but is sure the payments are on time.  Advanced Assembly and Strong Designs did not respond. 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2.       	4 out of the 6 rates AV as either among the best or the best. – Fusion Work, Strong Designs(2),  </a:t>
            </a:r>
          </a:p>
          <a:p>
            <a:r>
              <a:rPr lang="en-US" dirty="0"/>
              <a:t>	Only 2 out of the 6 rates AV as average.   -- radical steel and Radical Steel</a:t>
            </a:r>
          </a:p>
          <a:p>
            <a:r>
              <a:rPr lang="en-US" dirty="0"/>
              <a:t>	Myriad Metal Works did not respond, but they stated “ We do not compare payments of one sales representative to another”</a:t>
            </a:r>
          </a:p>
          <a:p>
            <a:r>
              <a:rPr lang="en-US" dirty="0"/>
              <a:t>	Weld Designed and Advanced Assembly did not respond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: Fusion work-- Strong sign given our past with them </a:t>
            </a:r>
          </a:p>
          <a:p>
            <a:r>
              <a:rPr lang="en-US" dirty="0"/>
              <a:t>           Radical Steel --- we are average with them; we are focusing on them so we can expect better results in the future years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4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(Q11 – 13)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Armour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Valve keeps agreed commitments.</a:t>
            </a:r>
            <a:r>
              <a:rPr lang="en-US" sz="4400" dirty="0"/>
              <a:t> </a:t>
            </a:r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685800" lvl="1" indent="-342900">
              <a:buAutoNum type="arabicPeriod"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All 10 of the respondents have agreed that AV does keep their commitments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Myriad Metal Works stated :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Armour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Valve represents a territory very different from other sales representatives and therefore is not compared to others</a:t>
            </a:r>
            <a:r>
              <a:rPr lang="en-US" dirty="0"/>
              <a:t> </a:t>
            </a:r>
          </a:p>
          <a:p>
            <a:endParaRPr lang="en-US" dirty="0"/>
          </a:p>
          <a:p>
            <a:pPr marL="685800" lvl="1" indent="-342900">
              <a:buAutoNum type="arabicPeriod" startAt="2"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7 out of the 8 think AV is among the best when keeping commitments. – Flo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tite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, QRC, Fusion Work, Troy, Strong Designs(2),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Conval</a:t>
            </a:r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342900" lvl="1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Radical Steel has rated AV as average when keeping commitments.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9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Weld Designed and Myriad Metal Works did not respond.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75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(Q 14 – 16) </a:t>
            </a:r>
            <a:r>
              <a:rPr lang="en-CA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Systematic forecasting of volumes.</a:t>
            </a:r>
            <a:r>
              <a:rPr lang="en-CA" sz="4400" dirty="0"/>
              <a:t> </a:t>
            </a:r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685800" lvl="1" indent="-342900">
              <a:buAutoNum type="arabicPeriod"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6 of of the respondents agree that systematic forecasting is important; Weld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Designedstates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that it is not important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Advanced Assembly and Strong design did not respond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685800" lvl="1" indent="-342900">
              <a:buAutoNum type="arabicPeriod" startAt="2"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3 of the respondents (Weld, Fusion Work and Radical Steel) rate AV as average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2 of the respondents (Myriad,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IronScapes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) rate AV as one of the best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Boehmer, Advanced Assembly and Strong Designs did not respond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Cosmic Engineering stated : 2020 was a tough year for everyone when it came to forecasting.</a:t>
            </a:r>
          </a:p>
          <a:p>
            <a:pPr marL="0" indent="0">
              <a:buNone/>
            </a:pPr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Overall, AV forecasting is at least as good as the market average.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4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(Q17 – 19) Clear long term direction.</a:t>
            </a:r>
          </a:p>
          <a:p>
            <a:endParaRPr lang="en-US" dirty="0"/>
          </a:p>
          <a:p>
            <a:pPr marL="571500" lvl="1" indent="-228600">
              <a:buAutoNum type="arabicPeriod"/>
            </a:pPr>
            <a:r>
              <a:rPr lang="en-US" dirty="0"/>
              <a:t>   6 out of 7 respondents find it important to have clear long term direction – Flo </a:t>
            </a:r>
            <a:r>
              <a:rPr lang="en-US" dirty="0" err="1"/>
              <a:t>Tite</a:t>
            </a:r>
            <a:r>
              <a:rPr lang="en-US" dirty="0"/>
              <a:t>, Fusion Work, Radical Steel, Myriad Metal Works, Fusion works</a:t>
            </a:r>
          </a:p>
          <a:p>
            <a:pPr marL="342900" lvl="1" indent="0">
              <a:buNone/>
            </a:pPr>
            <a:r>
              <a:rPr lang="en-US" dirty="0"/>
              <a:t>	Weld Designed somewhat finds it important. </a:t>
            </a:r>
          </a:p>
          <a:p>
            <a:pPr marL="342900" lvl="1" indent="0">
              <a:buNone/>
            </a:pPr>
            <a:r>
              <a:rPr lang="en-US" dirty="0"/>
              <a:t>	Strong Designs did not respond. </a:t>
            </a:r>
          </a:p>
          <a:p>
            <a:endParaRPr lang="en-US" dirty="0"/>
          </a:p>
          <a:p>
            <a:pPr marL="685800" lvl="1" indent="-342900">
              <a:buAutoNum type="arabicPeriod" startAt="2"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Fusion Work and Radical Steel consider AV average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Strong Designs and Cosmic Engineering rate AV among the best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Myriad Metal Works and Weld Designed did not respond.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6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(Q 20 – 22) 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Early involvement in the sales cycle for new opportunities.</a:t>
            </a:r>
            <a:r>
              <a:rPr lang="en-US" sz="4400" dirty="0"/>
              <a:t> </a:t>
            </a:r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685800" lvl="1" indent="-342900">
              <a:buAutoNum type="arabicPeriod"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Myriad Metal Works, and Cosmic Engineering find it extremely important to be involved early in the sales cycle for new opportunities.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Fusion Work, and Radical Steel find it important to be involved early in the sales cycle for new opportunities.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IronScapes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and Advanced Assembly did not respond. 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685800" lvl="1" indent="-342900">
              <a:buAutoNum type="arabicPeriod" startAt="2"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3 of the respondents rated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Armour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Valve average --- Fusion Work, and Radical Steel,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2 of the respondents rated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Armour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Valve among the best or the best </a:t>
            </a:r>
            <a:r>
              <a:rPr lang="en-US" dirty="0"/>
              <a:t> -- Strong Designs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Weld Designed and Advanced Assembly did not respond.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(Q 23 – 25) 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Clear contact and communication channels are available.</a:t>
            </a:r>
            <a:r>
              <a:rPr lang="en-US" sz="4400" dirty="0"/>
              <a:t>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685800" lvl="1" indent="-342900">
              <a:buAutoNum type="arabicPeriod"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4 of the respondents, QRC, Fusion Work, Strong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Designsand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Cosmic Engineering partly agree.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Flo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tite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and Radical Steel fully agree with this statement.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Boehmer, Myriad Metal Works and Advanced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Assemblydid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not respond. </a:t>
            </a:r>
            <a:r>
              <a:rPr lang="en-US" dirty="0"/>
              <a:t> </a:t>
            </a:r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685800" lvl="1" indent="-342900">
              <a:buAutoNum type="arabicPeriod" startAt="2"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 out of 6 respondents found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Armour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Vale to be among the best or the best.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Only Radical Steel found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Armour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Valve to be average.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Boehmer, Myriad Metal Works and Advanced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Assemblydid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not respond.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80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(Q 26 – 28) 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All necessary information is shared accordingly and thoroughly.</a:t>
            </a:r>
            <a:r>
              <a:rPr lang="en-US" sz="4400" dirty="0"/>
              <a:t> </a:t>
            </a:r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685800" lvl="1" indent="-342900">
              <a:buAutoNum type="arabicPeriod"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6 out of 7 fully agree that necessary information was shared accordingly and Thoroughly - Flo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tite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, QRC, Boehmer, Radical Steel, Strong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Designsand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Conval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Only Fusion Work partly agrees;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Myriad Metal Works and Advanced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Assemblydid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not respond</a:t>
            </a:r>
            <a:r>
              <a:rPr lang="en-US" dirty="0"/>
              <a:t> </a:t>
            </a:r>
          </a:p>
          <a:p>
            <a:endParaRPr lang="en-US" dirty="0"/>
          </a:p>
          <a:p>
            <a:pPr marL="685800" lvl="1" indent="-342900">
              <a:buAutoNum type="arabicPeriod" startAt="2"/>
            </a:pP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Armour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Valve is considered among the best or the best by 5 of the respondents. - QRC, Fusion Work,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Brugg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, Cosmic Engineering and Flo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Tite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Radical Steel finds AV to be average.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Boehmer, Myriad Metal Works and Advanced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Assemblydid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not respond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49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(Q 29 – 31) 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We regularly receive feedback from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Armour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Valve.</a:t>
            </a:r>
            <a:r>
              <a:rPr lang="en-US" sz="4400" dirty="0"/>
              <a:t> </a:t>
            </a:r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685800" lvl="1" indent="-342900">
              <a:buAutoNum type="arabicPeriod"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Half of the respondents partly agree - Fusion Work, Radical Steel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	Other half of respondents fully agree - Strong Design and Cosmic Engineering </a:t>
            </a:r>
            <a:endParaRPr lang="en-US" dirty="0"/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Myriad Metal Works did not respond.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</a:t>
            </a:r>
          </a:p>
          <a:p>
            <a:pPr marL="685800" lvl="1" indent="-342900">
              <a:buAutoNum type="arabicPeriod" startAt="2"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4 of the Respondents find AV is either among the best or the best - Strong Designs and Cosmic Engineering </a:t>
            </a:r>
            <a:endParaRPr lang="en-US" dirty="0"/>
          </a:p>
          <a:p>
            <a:pPr marL="342900" lvl="1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Fusion Work and Radical Steel find AV to be average among the competitors. </a:t>
            </a:r>
            <a:r>
              <a:rPr lang="en-US" dirty="0"/>
              <a:t> </a:t>
            </a:r>
          </a:p>
          <a:p>
            <a:pPr marL="342900" lvl="1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	Boehmer, Myriad Metal Works and Advanced Assembly did not respond. 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(Q 32 – 33) 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Which of the following areas do we provide sufficient feedback on?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Radical Steel, Myriad Metal Works and Advanced Assembly have either not responded or did not receive sufficient feedback on Product Quality, Delivery Accuracy, Lead Time and Pricing.</a:t>
            </a:r>
          </a:p>
          <a:p>
            <a:endParaRPr lang="en-US" dirty="0"/>
          </a:p>
          <a:p>
            <a:r>
              <a:rPr lang="en-US" dirty="0"/>
              <a:t>Fusion works stated that they were provided sufficient feedback on Delivery Accuracy, Lead Time and Pricing.</a:t>
            </a:r>
          </a:p>
          <a:p>
            <a:r>
              <a:rPr lang="en-US" dirty="0" err="1"/>
              <a:t>IronScapes</a:t>
            </a:r>
            <a:r>
              <a:rPr lang="en-US" dirty="0"/>
              <a:t> stated that they were provided sufficient feedback on Pricing </a:t>
            </a:r>
          </a:p>
          <a:p>
            <a:r>
              <a:rPr lang="en-US" dirty="0"/>
              <a:t>Strong Designs stated that they were provided sufficient feedback on Product Quality, Delivery Accuracy, Lead Time and Pricing.</a:t>
            </a:r>
          </a:p>
          <a:p>
            <a:r>
              <a:rPr lang="en-US" dirty="0"/>
              <a:t>Fusion Work stated that they were provided sufficient feedback on Delivery Accuracy, Lead Time.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Cosmic Engineering stated that they were provided sufficient feedback on Product Quality, Delivery Accuracy, Lead Time and Pricing.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respondents that participated in the supplier satisfaction survey. There are 10 of them; they did not answer every question during this survey. </a:t>
            </a:r>
          </a:p>
          <a:p>
            <a:r>
              <a:rPr lang="en-US" dirty="0"/>
              <a:t>The average time taken to fill out each survey was around 15 minutes. </a:t>
            </a:r>
          </a:p>
          <a:p>
            <a:endParaRPr lang="en-US" dirty="0"/>
          </a:p>
          <a:p>
            <a:r>
              <a:rPr lang="en-US" dirty="0"/>
              <a:t>Strong Designs- Sebastian answered most of the questions, where Hans did not answer a lot of question. I believe Helmut was answering for the company. I consider the answers from Helmut to represent Strong Designs. </a:t>
            </a:r>
          </a:p>
          <a:p>
            <a:endParaRPr lang="en-US" dirty="0"/>
          </a:p>
          <a:p>
            <a:r>
              <a:rPr lang="en-US" dirty="0"/>
              <a:t>In total, we sent this survey out to 18 suppliers and 10 of them responded.  That means 56% of the suppliers responded.</a:t>
            </a:r>
          </a:p>
          <a:p>
            <a:endParaRPr lang="en-US" dirty="0"/>
          </a:p>
          <a:p>
            <a:r>
              <a:rPr lang="en-US" dirty="0"/>
              <a:t>I will refer the respondents to their company name instead of their actual during the entire presentation.</a:t>
            </a:r>
          </a:p>
          <a:p>
            <a:endParaRPr lang="en-US" dirty="0"/>
          </a:p>
          <a:p>
            <a:r>
              <a:rPr lang="en-US" dirty="0"/>
              <a:t>I will refer every respondent to their company names during the presentation. </a:t>
            </a:r>
          </a:p>
          <a:p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answer question anytime during the presentation, it will not be considered interrupting me.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sz="1800" dirty="0">
              <a:effectLst/>
              <a:latin typeface="Calibri" panose="020F0502020204030204" pitchFamily="34" charset="0"/>
              <a:ea typeface="Malgun Gothic" panose="020B0503020000020004" pitchFamily="34" charset="-127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39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Weld design stated that they were provided sufficient feedback on Delivery Accuracy, Lead Time and Pricing.</a:t>
            </a:r>
          </a:p>
          <a:p>
            <a:r>
              <a:rPr lang="en-US" dirty="0" err="1"/>
              <a:t>IronScapes</a:t>
            </a:r>
            <a:r>
              <a:rPr lang="en-US" dirty="0"/>
              <a:t> stated that they were provided sufficient feedback on Pricing </a:t>
            </a:r>
          </a:p>
          <a:p>
            <a:r>
              <a:rPr lang="en-US" dirty="0"/>
              <a:t>Strong Designs stated that they were provided sufficient feedback on Product Quality, Delivery Accuracy, Lead Time and Pricing.</a:t>
            </a:r>
          </a:p>
          <a:p>
            <a:r>
              <a:rPr lang="en-US" dirty="0"/>
              <a:t>Fusion Work stated that they were provided sufficient feedback on Delivery Accuracy, Lead Time.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Cosmic Engineering stated that they were provided sufficient feedback on Product Quality, Delivery Accuracy, Lead Time and Pricing.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7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Weld </a:t>
            </a:r>
            <a:r>
              <a:rPr lang="en-US" dirty="0" err="1"/>
              <a:t>Designedstates</a:t>
            </a:r>
            <a:r>
              <a:rPr lang="en-US" dirty="0"/>
              <a:t> : the important aspect is the sales, leads, inquiries and day to day activities regarding this</a:t>
            </a:r>
          </a:p>
          <a:p>
            <a:r>
              <a:rPr lang="en-US" dirty="0"/>
              <a:t>Radical Steel stated there were product related issues</a:t>
            </a:r>
          </a:p>
          <a:p>
            <a:r>
              <a:rPr lang="en-US" dirty="0"/>
              <a:t>Cosmic Engineering believes customer feedback/ needs and subtle points can make a difference when getting an order or losing it. </a:t>
            </a:r>
          </a:p>
          <a:p>
            <a:r>
              <a:rPr lang="en-US" dirty="0" err="1"/>
              <a:t>IronScapesstates</a:t>
            </a:r>
            <a:r>
              <a:rPr lang="en-US" dirty="0"/>
              <a:t> that it is too early to tell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should follow up on Radical Steel if it hasn’t been done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82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(Q 34 – 36)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Armour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Valve employees are reliable and professional in their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behaviour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work.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1.	Fusion Work, Boehmer, Strong Designs and Cosmic Engineering fully agree</a:t>
            </a:r>
          </a:p>
          <a:p>
            <a:pPr marL="0" indent="0">
              <a:buNone/>
            </a:pPr>
            <a:r>
              <a:rPr lang="en-US" dirty="0"/>
              <a:t>	Only Radical Steel partly agrees with this</a:t>
            </a:r>
          </a:p>
          <a:p>
            <a:r>
              <a:rPr lang="en-US" dirty="0"/>
              <a:t>	Myriad Metal Works and Advanced Assembly did not respond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	Fusion Work, Boehmer, Strong Designs and Cosmic Engineering find AV among the best. </a:t>
            </a:r>
          </a:p>
          <a:p>
            <a:r>
              <a:rPr lang="en-US" dirty="0"/>
              <a:t>	Only Radical Steel finds AV average</a:t>
            </a:r>
          </a:p>
          <a:p>
            <a:endParaRPr lang="en-US" dirty="0"/>
          </a:p>
          <a:p>
            <a:r>
              <a:rPr lang="en-US" dirty="0"/>
              <a:t>Overall, all the respondents find AV employees as reliable and professional in their </a:t>
            </a:r>
            <a:r>
              <a:rPr lang="en-US" dirty="0" err="1"/>
              <a:t>behaviour</a:t>
            </a:r>
            <a:r>
              <a:rPr lang="en-US" dirty="0"/>
              <a:t> and work </a:t>
            </a:r>
          </a:p>
          <a:p>
            <a:r>
              <a:rPr lang="en-US" dirty="0"/>
              <a:t>AV is among the best when compared to the competitors. 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70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(Q 37 – 39) </a:t>
            </a:r>
            <a:r>
              <a:rPr lang="en-US" sz="1800" b="1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Armour</a:t>
            </a:r>
            <a:r>
              <a:rPr lang="en-US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Valve employees have in-depth knowledge of our products. (Check)</a:t>
            </a:r>
            <a:r>
              <a:rPr lang="en-US" b="1" dirty="0"/>
              <a:t> </a:t>
            </a:r>
          </a:p>
          <a:p>
            <a:endParaRPr lang="en-US" dirty="0"/>
          </a:p>
          <a:p>
            <a:r>
              <a:rPr lang="en-US" dirty="0"/>
              <a:t>1.	2 of the respondents disagree - Fusion Work and Radical Steel.</a:t>
            </a:r>
          </a:p>
          <a:p>
            <a:pPr marL="342900" lvl="1" indent="0">
              <a:buNone/>
            </a:pPr>
            <a:r>
              <a:rPr lang="en-US" dirty="0"/>
              <a:t>	3 of the respondents partly agree -</a:t>
            </a:r>
          </a:p>
          <a:p>
            <a:r>
              <a:rPr lang="en-US" dirty="0"/>
              <a:t>	Cosmic Engineering fully agrees </a:t>
            </a:r>
          </a:p>
          <a:p>
            <a:r>
              <a:rPr lang="en-US" dirty="0"/>
              <a:t>	Myriad Metal Works and Advanced </a:t>
            </a:r>
            <a:r>
              <a:rPr lang="en-US" dirty="0" err="1"/>
              <a:t>Assemblydid</a:t>
            </a:r>
            <a:r>
              <a:rPr lang="en-US" dirty="0"/>
              <a:t> not respond    ; 66% agree</a:t>
            </a:r>
            <a:endParaRPr lang="en-CA" dirty="0"/>
          </a:p>
          <a:p>
            <a:endParaRPr lang="en-CA" dirty="0"/>
          </a:p>
          <a:p>
            <a:r>
              <a:rPr lang="en-US" dirty="0"/>
              <a:t>2.	Fusion Work, Radical Steel and Strong Designs rated AV as average </a:t>
            </a:r>
          </a:p>
          <a:p>
            <a:r>
              <a:rPr lang="en-US" dirty="0"/>
              <a:t>	Cosmic Engineering finds AV the best when compared to the competitors.</a:t>
            </a:r>
          </a:p>
          <a:p>
            <a:r>
              <a:rPr lang="en-US" dirty="0"/>
              <a:t>	More training may be need with Fusion Work and Radical Steel  ; 20% among the best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26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(Q 40 – 42)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Armour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Valve personnel professionally represent our products.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1.	4 of the respondents fully agree –  Modern, Iron, weld, Myriad</a:t>
            </a:r>
          </a:p>
          <a:p>
            <a:r>
              <a:rPr lang="en-US" dirty="0"/>
              <a:t>	3 of the respondents partly agree –  Fusion Work, Radical Steel, </a:t>
            </a:r>
          </a:p>
          <a:p>
            <a:r>
              <a:rPr lang="en-US" dirty="0"/>
              <a:t>	Myriad Metal Works, Advanced </a:t>
            </a:r>
            <a:r>
              <a:rPr lang="en-US" dirty="0" err="1"/>
              <a:t>Assemblydid</a:t>
            </a:r>
            <a:r>
              <a:rPr lang="en-US" dirty="0"/>
              <a:t> not respond</a:t>
            </a:r>
          </a:p>
          <a:p>
            <a:r>
              <a:rPr lang="en-US" dirty="0"/>
              <a:t>	Overall, the respondents agree that AV personnel professional </a:t>
            </a:r>
            <a:r>
              <a:rPr lang="en-US" dirty="0" err="1"/>
              <a:t>respresent</a:t>
            </a:r>
            <a:r>
              <a:rPr lang="en-US" dirty="0"/>
              <a:t> their products</a:t>
            </a:r>
          </a:p>
          <a:p>
            <a:endParaRPr lang="en-CA" dirty="0"/>
          </a:p>
          <a:p>
            <a:endParaRPr lang="en-CA" dirty="0"/>
          </a:p>
          <a:p>
            <a:r>
              <a:rPr lang="en-US" dirty="0"/>
              <a:t>2. 	3 of the respondents find AV average –  Fusion Work, Radical Steel</a:t>
            </a:r>
          </a:p>
          <a:p>
            <a:r>
              <a:rPr lang="en-US" dirty="0"/>
              <a:t>	3 of the respondents find AV among the best or the best –Cosmic Engineering (the best)</a:t>
            </a:r>
          </a:p>
          <a:p>
            <a:r>
              <a:rPr lang="en-US" dirty="0"/>
              <a:t>	 , Myriad Metal Works and Advanced </a:t>
            </a:r>
            <a:r>
              <a:rPr lang="en-US" dirty="0" err="1"/>
              <a:t>Assemblydid</a:t>
            </a:r>
            <a:r>
              <a:rPr lang="en-US" dirty="0"/>
              <a:t> not respond ; 50% say among the best.</a:t>
            </a:r>
          </a:p>
          <a:p>
            <a:endParaRPr lang="en-US" dirty="0"/>
          </a:p>
          <a:p>
            <a:r>
              <a:rPr lang="en-US" dirty="0"/>
              <a:t>AV could maybe improve on this area in representing their products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71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(Q 43 – 44) 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Please list up to three areas where you feel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Armour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Valve is good or better than average.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Cooperation (work as a team) – strong designed</a:t>
            </a:r>
          </a:p>
          <a:p>
            <a:endParaRPr lang="en-US" dirty="0"/>
          </a:p>
          <a:p>
            <a:r>
              <a:rPr lang="en-US" dirty="0"/>
              <a:t>Professional – strong designed</a:t>
            </a:r>
          </a:p>
          <a:p>
            <a:endParaRPr lang="en-US" dirty="0"/>
          </a:p>
          <a:p>
            <a:r>
              <a:rPr lang="en-US" dirty="0"/>
              <a:t>Transparent </a:t>
            </a:r>
            <a:r>
              <a:rPr lang="en-CA" dirty="0"/>
              <a:t>Communication – Fusion Work, Strong designed</a:t>
            </a:r>
          </a:p>
          <a:p>
            <a:endParaRPr lang="en-CA" dirty="0"/>
          </a:p>
          <a:p>
            <a:r>
              <a:rPr lang="en-CA" dirty="0"/>
              <a:t>Strong Product &amp; Technical Knowledge – Cosmic Engineering </a:t>
            </a:r>
          </a:p>
          <a:p>
            <a:endParaRPr lang="en-US" dirty="0"/>
          </a:p>
          <a:p>
            <a:r>
              <a:rPr lang="en-US" dirty="0"/>
              <a:t>Has on-site service -- Fusion Work</a:t>
            </a:r>
          </a:p>
          <a:p>
            <a:endParaRPr lang="en-US" dirty="0"/>
          </a:p>
          <a:p>
            <a:r>
              <a:rPr lang="en-US" dirty="0"/>
              <a:t>Loyal to partners – Radical steel</a:t>
            </a:r>
          </a:p>
          <a:p>
            <a:endParaRPr lang="en-US" dirty="0"/>
          </a:p>
          <a:p>
            <a:r>
              <a:rPr lang="en-US" dirty="0"/>
              <a:t>Always looking to improve – fusion work</a:t>
            </a:r>
          </a:p>
          <a:p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Large Sales Capability &amp; </a:t>
            </a:r>
            <a:r>
              <a:rPr lang="en-CA" dirty="0"/>
              <a:t>Specialty products– Fusion work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 Radical Steel, Myriad Metal Works and Advanced Assembly did not respond.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Original:</a:t>
            </a:r>
          </a:p>
          <a:p>
            <a:r>
              <a:rPr lang="en-US" dirty="0"/>
              <a:t>specifications		specialty products		Always looking to improve</a:t>
            </a:r>
          </a:p>
          <a:p>
            <a:r>
              <a:rPr lang="en-US" dirty="0"/>
              <a:t>On site service		Transparent communication	Open for new</a:t>
            </a:r>
          </a:p>
          <a:p>
            <a:r>
              <a:rPr lang="en-US" dirty="0"/>
              <a:t>Professional 		Work as a team		Loyalty to partners</a:t>
            </a:r>
          </a:p>
          <a:p>
            <a:r>
              <a:rPr lang="en-US" dirty="0" err="1"/>
              <a:t>Communikation</a:t>
            </a:r>
            <a:r>
              <a:rPr lang="en-US" dirty="0"/>
              <a:t>		Cooperation	</a:t>
            </a:r>
          </a:p>
          <a:p>
            <a:r>
              <a:rPr lang="en-US" dirty="0"/>
              <a:t>Technical/product knowledge	Overall sales capability	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70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(Q 43 – 44) 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Please list up to three areas you would like to see improved at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Armour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Valve in order of importance.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Inventory levels – Cosmic Engineering </a:t>
            </a:r>
          </a:p>
          <a:p>
            <a:endParaRPr lang="en-US" dirty="0"/>
          </a:p>
          <a:p>
            <a:r>
              <a:rPr lang="en-US" dirty="0"/>
              <a:t>On-site visits --  Myriad (need someone to visit the office)</a:t>
            </a:r>
          </a:p>
          <a:p>
            <a:endParaRPr lang="en-US" dirty="0"/>
          </a:p>
          <a:p>
            <a:r>
              <a:rPr lang="en-US" dirty="0"/>
              <a:t>Application &amp; product knowledge – Fusion Work (know how)</a:t>
            </a:r>
          </a:p>
          <a:p>
            <a:endParaRPr lang="en-US" dirty="0"/>
          </a:p>
          <a:p>
            <a:r>
              <a:rPr lang="en-US" dirty="0"/>
              <a:t>Marketing Client’s Products –-  Radical  ( someone to champion their product)</a:t>
            </a:r>
            <a:endParaRPr lang="en-CA" dirty="0"/>
          </a:p>
          <a:p>
            <a:endParaRPr lang="en-US" dirty="0"/>
          </a:p>
          <a:p>
            <a:r>
              <a:rPr lang="en-US" dirty="0"/>
              <a:t>Day-to-day business –  Radical</a:t>
            </a:r>
          </a:p>
          <a:p>
            <a:endParaRPr lang="en-US" dirty="0"/>
          </a:p>
          <a:p>
            <a:r>
              <a:rPr lang="en-US" dirty="0"/>
              <a:t>Open up more business areas --  Strong design</a:t>
            </a:r>
          </a:p>
          <a:p>
            <a:endParaRPr lang="en-US" dirty="0"/>
          </a:p>
          <a:p>
            <a:r>
              <a:rPr lang="en-US" dirty="0"/>
              <a:t>Meet customer demands – Weld Designed(concentrate on the </a:t>
            </a:r>
            <a:r>
              <a:rPr lang="en-US" dirty="0" err="1"/>
              <a:t>the</a:t>
            </a:r>
            <a:r>
              <a:rPr lang="en-US" dirty="0"/>
              <a:t> sector their interested in and expand in this sector --- Oil and Gas)</a:t>
            </a:r>
          </a:p>
          <a:p>
            <a:endParaRPr lang="en-US" dirty="0"/>
          </a:p>
          <a:p>
            <a:r>
              <a:rPr lang="en-US" dirty="0"/>
              <a:t>More active participation – communication at every step -- Fusion</a:t>
            </a:r>
          </a:p>
          <a:p>
            <a:endParaRPr lang="en-US" dirty="0"/>
          </a:p>
          <a:p>
            <a:r>
              <a:rPr lang="en-US" dirty="0"/>
              <a:t>QRC, Myriad Metal Works and Advanced Assembly did not respond.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Original: </a:t>
            </a:r>
          </a:p>
          <a:p>
            <a:r>
              <a:rPr lang="en-US" dirty="0"/>
              <a:t>the day to day business	need someone from your office to visit	have someone in your office be the champion for our products </a:t>
            </a:r>
          </a:p>
          <a:p>
            <a:r>
              <a:rPr lang="en-US" dirty="0"/>
              <a:t>Product know how		Application know how	</a:t>
            </a:r>
          </a:p>
          <a:p>
            <a:r>
              <a:rPr lang="en-US" dirty="0"/>
              <a:t>better consistency in not hesitating to communicate to us from whatever level or aspect	more concentration on the sector that we are interested in; a pause on trying to expand from this sector with our product until we are getting everything we can out of the customers we have	</a:t>
            </a:r>
          </a:p>
          <a:p>
            <a:r>
              <a:rPr lang="en-US" dirty="0"/>
              <a:t>Customer demands		Product knowledge	</a:t>
            </a:r>
          </a:p>
          <a:p>
            <a:r>
              <a:rPr lang="en-US" dirty="0"/>
              <a:t>New business areas		</a:t>
            </a:r>
          </a:p>
          <a:p>
            <a:r>
              <a:rPr lang="en-US" dirty="0"/>
              <a:t>Inventory levels		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99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r>
              <a:rPr lang="en-US" b="1" dirty="0"/>
              <a:t>Early engagement on supplier projects --- Add</a:t>
            </a:r>
          </a:p>
          <a:p>
            <a:endParaRPr lang="en-US" b="1" dirty="0"/>
          </a:p>
          <a:p>
            <a:r>
              <a:rPr lang="en-US" b="1" dirty="0"/>
              <a:t>Technical training on products for Radical Steel and Fusion Work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8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r>
              <a:rPr lang="en-US" b="1" dirty="0"/>
              <a:t>Early engagement on supplier projects --- Add</a:t>
            </a:r>
          </a:p>
          <a:p>
            <a:endParaRPr lang="en-US" b="1" dirty="0"/>
          </a:p>
          <a:p>
            <a:r>
              <a:rPr lang="en-US" b="1" dirty="0"/>
              <a:t>Technical training on products for Radical Steel and Fusion Work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61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9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(Q1) Overall, how would you rate </a:t>
            </a:r>
            <a:r>
              <a:rPr lang="en-US" sz="1800" b="1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Armour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Valve as a sales partner? (check)</a:t>
            </a: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75% of respondents rated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Armour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Valve with either a 4 or 5 out of 5. </a:t>
            </a:r>
            <a:r>
              <a:rPr lang="en-US" dirty="0"/>
              <a:t> The average rating being 3.9 / 5 </a:t>
            </a: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Fusion Work(3) and Modern Metals(2) were the least satisfied;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Weld Designed(5) and Cosmic Engineering (5) were satisfied.  </a:t>
            </a:r>
          </a:p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 believe the average rating was quite skewed because there were only 8 respondents for this question. </a:t>
            </a: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The remaining respondents rated AV with a 4 out 5 rating. Strong Designs did not give us a rating.</a:t>
            </a:r>
            <a:r>
              <a:rPr lang="en-US" dirty="0"/>
              <a:t> </a:t>
            </a: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Overall, our suppliers were happy with us. We should prioritize in improving our relationship with Fusion Work (3) and Modern Metals (2)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11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73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36956-EA86-4F56-A31F-9ACC5E1DC7AB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68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(Q2) Please check your top performing industries.</a:t>
            </a:r>
          </a:p>
          <a:p>
            <a:endParaRPr lang="en-US" dirty="0"/>
          </a:p>
          <a:p>
            <a:r>
              <a:rPr lang="en-US" dirty="0"/>
              <a:t>Top industries appear to be Power Generation, Pulp &amp; Paper, Oil &amp; Gas and Water &amp; Waste Water. </a:t>
            </a:r>
          </a:p>
          <a:p>
            <a:endParaRPr lang="en-US" dirty="0"/>
          </a:p>
          <a:p>
            <a:r>
              <a:rPr lang="en-US" dirty="0"/>
              <a:t>Others include : </a:t>
            </a:r>
          </a:p>
          <a:p>
            <a:r>
              <a:rPr lang="en-US" dirty="0"/>
              <a:t>Fusion Work - Waste to Energy and Biomass (part of Power) </a:t>
            </a:r>
          </a:p>
          <a:p>
            <a:r>
              <a:rPr lang="en-US" dirty="0"/>
              <a:t>Strong Designs- Nuclear Power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03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shows the top performing industries of our suppliers. These relate to the previous slide </a:t>
            </a:r>
          </a:p>
          <a:p>
            <a:r>
              <a:rPr lang="en-CA" dirty="0"/>
              <a:t>Are there any surprises that jump at you?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Note: Strong Designs has 2 respondents that choose District Energy and their results were combined as they did not differ.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9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(Q3) Are you undertaking any new R&amp;D initiatives or developing any new sales &amp; marketing tools? (check)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Modern Metals and Strong Designs responded with a yes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 Radical Steel and Advanced Assembly responded with a no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 Weld Designed is 2 to 3 months away from having a new warehouse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 Myriad Metal Works is in the early stages of testing a “Magnetic Level indicator”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 Cosmic Engineering said they working on product development and visual sales tools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 Fusion Work has a new development Manager named Peter who will be working on things like this. </a:t>
            </a:r>
          </a:p>
          <a:p>
            <a:endParaRPr lang="en-US" dirty="0"/>
          </a:p>
          <a:p>
            <a:r>
              <a:rPr lang="en-CA" dirty="0" err="1"/>
              <a:t>IronScapes</a:t>
            </a:r>
            <a:r>
              <a:rPr lang="en-CA" dirty="0"/>
              <a:t> did not respond.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(Q4) What industry trends are you preparing for over the next 3-5 years?  (check)</a:t>
            </a: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They will continue to pursue growth in their primary markets. -- Weld Designed– still focus on natural gas and maybe broadening their business in this segment as there is more growth there.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          Currently, power is still important with the focus on flexibility -- fast start and stop-- Fusion Work</a:t>
            </a: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       They are looking for solution for the thermal energy decrease by using less coal -- Cosmic Engineering </a:t>
            </a: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3.     The respondents are preparing their businesses to be greener and eco-friendlier – Bi-fuel  -- Modern Metals, Cosmic Engineering , Strong Designs</a:t>
            </a:r>
          </a:p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        </a:t>
            </a:r>
          </a:p>
          <a:p>
            <a:pPr marL="342900" indent="-342900">
              <a:buAutoNum type="arabicPeriod" startAt="4"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Saving energy and the use of renewable energy &amp; products –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        Strong designs , : Saving Energy could turn into Growth –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        Cosmic Engineering – wants to use renewable energy</a:t>
            </a:r>
          </a:p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4. Growing oil and gas production, (sales into that industry)  -- Radical Steel</a:t>
            </a: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 fertilizer production (sales into that industry)  -- cosmic engineering</a:t>
            </a: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6. One of the respondents wanted to focus more on pulp and paper.  -- Radical Steel</a:t>
            </a: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7.    less outsourcing (or in-house production) -- Myriad Metal Works</a:t>
            </a: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AutoNum type="arabicPeriod" startAt="8"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improve virtual connections with representatives and End Users.  - Myriad Metal Works 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        This can be improved by webinars; expand communication in this median</a:t>
            </a:r>
          </a:p>
          <a:p>
            <a:pPr marL="0" indent="0">
              <a:buNone/>
            </a:pPr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Advanced Assembly and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IronScapes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did not respond.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68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(Q5 – 7) Business with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Armour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Valve is profitable.</a:t>
            </a: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7 out of 8 respondents agree that Business with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Armour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Valve was profitable and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         Two of them partly agreed (Modern Metals and Fusion Work). </a:t>
            </a:r>
            <a:r>
              <a:rPr lang="en-US" dirty="0"/>
              <a:t> Fusion Work partly disagrees. 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sz="9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IronScapes</a:t>
            </a:r>
            <a:r>
              <a:rPr lang="en-US" sz="9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is a new partner and say it is too early to tell. So they did not respond. Advanced Assembly did not respond as well. </a:t>
            </a:r>
            <a:endParaRPr lang="en-US" dirty="0"/>
          </a:p>
          <a:p>
            <a:pPr marL="0" indent="0">
              <a:buNone/>
            </a:pPr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We are among the best with partners Strong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Designsand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Conval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dirty="0"/>
              <a:t> </a:t>
            </a:r>
          </a:p>
          <a:p>
            <a:pPr marL="342900" lvl="1" indent="0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We are an average partner to Radical Steel and Flo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Tite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. </a:t>
            </a:r>
          </a:p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         Boehmer, Myriad Metal Works, Advanced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Assemblyand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IronScapesdid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not give us a response.   </a:t>
            </a:r>
          </a:p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         Fusion Work stated AV is among the worst</a:t>
            </a:r>
            <a:endParaRPr lang="en-US" dirty="0"/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D48AD-AEDE-7C4C-A219-5EC5FB4D7B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DBFDB3B-3547-C24B-A476-7411E9A604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82" b="15080"/>
          <a:stretch/>
        </p:blipFill>
        <p:spPr>
          <a:xfrm>
            <a:off x="6859047" y="4135966"/>
            <a:ext cx="1788473" cy="7408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AFC38F-0702-CE45-8C1D-B1A9A30F0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052" y="1360394"/>
            <a:ext cx="8280398" cy="1292931"/>
          </a:xfrm>
        </p:spPr>
        <p:txBody>
          <a:bodyPr anchor="t">
            <a:noAutofit/>
          </a:bodyPr>
          <a:lstStyle>
            <a:lvl1pPr algn="l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57639-EDF8-844A-A640-3854AB407E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289" y="2571750"/>
            <a:ext cx="8280398" cy="1322875"/>
          </a:xfrm>
        </p:spPr>
        <p:txBody>
          <a:bodyPr>
            <a:normAutofit/>
          </a:bodyPr>
          <a:lstStyle>
            <a:lvl1pPr marL="0" indent="0" algn="l">
              <a:buNone/>
              <a:defRPr sz="3200" b="1" spc="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352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698E-DDBE-F046-B494-A1F19E88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AC1E1-4460-F448-9C96-51C239697633}"/>
              </a:ext>
            </a:extLst>
          </p:cNvPr>
          <p:cNvSpPr/>
          <p:nvPr userDrawn="1"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D75128-0E67-0249-83B1-6A97FFDC4BC4}"/>
              </a:ext>
            </a:extLst>
          </p:cNvPr>
          <p:cNvSpPr/>
          <p:nvPr userDrawn="1"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5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00DEB-1A8D-584A-9551-B8C9454A3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1001" y="0"/>
            <a:ext cx="4732998" cy="4573775"/>
          </a:xfrm>
          <a:noFill/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1D435D-9789-E448-9DD7-40C6131A60AB}"/>
              </a:ext>
            </a:extLst>
          </p:cNvPr>
          <p:cNvSpPr/>
          <p:nvPr userDrawn="1"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cxnSp>
        <p:nvCxnSpPr>
          <p:cNvPr id="11" name="Google Shape;213;p32">
            <a:extLst>
              <a:ext uri="{FF2B5EF4-FFF2-40B4-BE49-F238E27FC236}">
                <a16:creationId xmlns:a16="http://schemas.microsoft.com/office/drawing/2014/main" id="{BBBA8415-C00A-F74F-A4B5-A466EFECFFD3}"/>
              </a:ext>
            </a:extLst>
          </p:cNvPr>
          <p:cNvCxnSpPr/>
          <p:nvPr userDrawn="1"/>
        </p:nvCxnSpPr>
        <p:spPr>
          <a:xfrm>
            <a:off x="503238" y="1542964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B457402-0ED4-2844-A68F-EE6207F208C9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11798" y="1794909"/>
            <a:ext cx="3684449" cy="77684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1B0F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670A2F-18AD-074A-A8D0-71004857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98" y="443184"/>
            <a:ext cx="3684449" cy="877010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98689C-160E-B749-8C34-BCD43D7FB18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11798" y="2663006"/>
            <a:ext cx="3684449" cy="2177282"/>
          </a:xfrm>
        </p:spPr>
        <p:txBody>
          <a:bodyPr/>
          <a:lstStyle>
            <a:lvl1pPr>
              <a:spcAft>
                <a:spcPts val="800"/>
              </a:spcAft>
              <a:defRPr sz="1400"/>
            </a:lvl1pPr>
            <a:lvl2pPr>
              <a:spcAft>
                <a:spcPts val="800"/>
              </a:spcAft>
              <a:defRPr sz="1400"/>
            </a:lvl2pPr>
            <a:lvl3pPr>
              <a:spcAft>
                <a:spcPts val="800"/>
              </a:spcAft>
              <a:defRPr sz="14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007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1D435D-9789-E448-9DD7-40C6131A60AB}"/>
              </a:ext>
            </a:extLst>
          </p:cNvPr>
          <p:cNvSpPr/>
          <p:nvPr userDrawn="1"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cxnSp>
        <p:nvCxnSpPr>
          <p:cNvPr id="10" name="Google Shape;213;p32">
            <a:extLst>
              <a:ext uri="{FF2B5EF4-FFF2-40B4-BE49-F238E27FC236}">
                <a16:creationId xmlns:a16="http://schemas.microsoft.com/office/drawing/2014/main" id="{E40FD91A-FCF3-B042-8278-27568A5E4E92}"/>
              </a:ext>
            </a:extLst>
          </p:cNvPr>
          <p:cNvCxnSpPr/>
          <p:nvPr userDrawn="1"/>
        </p:nvCxnSpPr>
        <p:spPr>
          <a:xfrm>
            <a:off x="5163373" y="1542964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7E144F9-5075-0D44-BC6E-B0A2731C8493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071933" y="1794909"/>
            <a:ext cx="3684449" cy="77684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1B0F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4CBC8B0-983B-0D41-BFD1-AC2AA40A69F3}"/>
              </a:ext>
            </a:extLst>
          </p:cNvPr>
          <p:cNvSpPr txBox="1">
            <a:spLocks/>
          </p:cNvSpPr>
          <p:nvPr userDrawn="1"/>
        </p:nvSpPr>
        <p:spPr>
          <a:xfrm>
            <a:off x="5071933" y="443184"/>
            <a:ext cx="3684449" cy="877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8882857-824C-484F-9151-9D00D633060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4732998" cy="4573775"/>
          </a:xfrm>
          <a:noFill/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E335BE2-9955-B044-9968-F16126C1029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71932" y="2663006"/>
            <a:ext cx="3684449" cy="2177282"/>
          </a:xfrm>
        </p:spPr>
        <p:txBody>
          <a:bodyPr/>
          <a:lstStyle>
            <a:lvl1pPr>
              <a:spcAft>
                <a:spcPts val="800"/>
              </a:spcAft>
              <a:defRPr sz="1400"/>
            </a:lvl1pPr>
            <a:lvl2pPr>
              <a:spcAft>
                <a:spcPts val="800"/>
              </a:spcAft>
              <a:defRPr sz="1400"/>
            </a:lvl2pPr>
            <a:lvl3pPr>
              <a:spcAft>
                <a:spcPts val="800"/>
              </a:spcAft>
              <a:defRPr sz="14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727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6CB-8FBE-FA44-8EF9-B20886D6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8" y="274639"/>
            <a:ext cx="8279203" cy="6744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E36FF-DB0D-E349-BBB7-22B0106428CC}"/>
              </a:ext>
            </a:extLst>
          </p:cNvPr>
          <p:cNvSpPr/>
          <p:nvPr userDrawn="1"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70B93-E84D-E641-BB73-3116C93F7D70}"/>
              </a:ext>
            </a:extLst>
          </p:cNvPr>
          <p:cNvSpPr/>
          <p:nvPr userDrawn="1"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oogle Shape;213;p32">
            <a:extLst>
              <a:ext uri="{FF2B5EF4-FFF2-40B4-BE49-F238E27FC236}">
                <a16:creationId xmlns:a16="http://schemas.microsoft.com/office/drawing/2014/main" id="{0C45EA36-D150-6847-9733-24037A6488A2}"/>
              </a:ext>
            </a:extLst>
          </p:cNvPr>
          <p:cNvCxnSpPr/>
          <p:nvPr userDrawn="1"/>
        </p:nvCxnSpPr>
        <p:spPr>
          <a:xfrm>
            <a:off x="4233900" y="1130258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589DE50-D17E-0B42-89FE-9ED4759BC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0246" y="2037882"/>
            <a:ext cx="2337882" cy="1716427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8695F06-D2F6-8640-A2CE-384D3356FB31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3399852" y="2037882"/>
            <a:ext cx="2340020" cy="1724196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C863A4B-E94D-B64E-8B26-C363034D9604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31596" y="2045651"/>
            <a:ext cx="2342158" cy="1716426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396C37E-20AC-2246-B331-EB640A709D0A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887147" y="4030822"/>
            <a:ext cx="3684449" cy="242973"/>
          </a:xfrm>
        </p:spPr>
        <p:txBody>
          <a:bodyPr rIns="0">
            <a:noAutofit/>
          </a:bodyPr>
          <a:lstStyle>
            <a:lvl1pPr marL="0" indent="0" algn="r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A34A465-1EA1-0C40-A299-3BCEBDA77A5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2471350" y="1425203"/>
            <a:ext cx="4201297" cy="284321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30888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5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6CB-8FBE-FA44-8EF9-B20886D6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8" y="274639"/>
            <a:ext cx="8279203" cy="6744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E36FF-DB0D-E349-BBB7-22B0106428CC}"/>
              </a:ext>
            </a:extLst>
          </p:cNvPr>
          <p:cNvSpPr/>
          <p:nvPr userDrawn="1"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70B93-E84D-E641-BB73-3116C93F7D70}"/>
              </a:ext>
            </a:extLst>
          </p:cNvPr>
          <p:cNvSpPr/>
          <p:nvPr userDrawn="1"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oogle Shape;213;p32">
            <a:extLst>
              <a:ext uri="{FF2B5EF4-FFF2-40B4-BE49-F238E27FC236}">
                <a16:creationId xmlns:a16="http://schemas.microsoft.com/office/drawing/2014/main" id="{0C45EA36-D150-6847-9733-24037A6488A2}"/>
              </a:ext>
            </a:extLst>
          </p:cNvPr>
          <p:cNvCxnSpPr/>
          <p:nvPr userDrawn="1"/>
        </p:nvCxnSpPr>
        <p:spPr>
          <a:xfrm>
            <a:off x="4233900" y="1130258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589DE50-D17E-0B42-89FE-9ED4759BC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0246" y="2037882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8695F06-D2F6-8640-A2CE-384D3356FB31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3399852" y="2037882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C863A4B-E94D-B64E-8B26-C363034D9604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31596" y="2037882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FF4152B-5A9D-B442-8213-0460DAF150B8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2055403" y="3276373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670CCE5-C100-EE43-8990-3649DCD907FA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887147" y="3276373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C4AF25D9-69B7-864C-A5F3-69B0D7703EE8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887147" y="4513432"/>
            <a:ext cx="3684449" cy="242973"/>
          </a:xfrm>
        </p:spPr>
        <p:txBody>
          <a:bodyPr rIns="0">
            <a:noAutofit/>
          </a:bodyPr>
          <a:lstStyle>
            <a:lvl1pPr marL="0" indent="0" algn="r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A34A465-1EA1-0C40-A299-3BCEBDA77A5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2471350" y="1425203"/>
            <a:ext cx="4201297" cy="284321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41598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6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6CB-8FBE-FA44-8EF9-B20886D6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8" y="274639"/>
            <a:ext cx="8279203" cy="6744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E36FF-DB0D-E349-BBB7-22B0106428CC}"/>
              </a:ext>
            </a:extLst>
          </p:cNvPr>
          <p:cNvSpPr/>
          <p:nvPr userDrawn="1"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70B93-E84D-E641-BB73-3116C93F7D70}"/>
              </a:ext>
            </a:extLst>
          </p:cNvPr>
          <p:cNvSpPr/>
          <p:nvPr userDrawn="1"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oogle Shape;213;p32">
            <a:extLst>
              <a:ext uri="{FF2B5EF4-FFF2-40B4-BE49-F238E27FC236}">
                <a16:creationId xmlns:a16="http://schemas.microsoft.com/office/drawing/2014/main" id="{0C45EA36-D150-6847-9733-24037A6488A2}"/>
              </a:ext>
            </a:extLst>
          </p:cNvPr>
          <p:cNvCxnSpPr/>
          <p:nvPr userDrawn="1"/>
        </p:nvCxnSpPr>
        <p:spPr>
          <a:xfrm>
            <a:off x="4233900" y="1130258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589DE50-D17E-0B42-89FE-9ED4759BC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0246" y="2037882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8695F06-D2F6-8640-A2CE-384D3356FB31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3399852" y="2037882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C863A4B-E94D-B64E-8B26-C363034D9604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31596" y="2037882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A34A465-1EA1-0C40-A299-3BCEBDA77A5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2471350" y="1425203"/>
            <a:ext cx="4201297" cy="284321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algn="ctr"/>
            <a:endParaRPr lang="en-US" sz="160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A4524ED-A428-0140-93EE-67DCB9DE257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570246" y="3276373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FF4152B-5A9D-B442-8213-0460DAF150B8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3399852" y="3276373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670CCE5-C100-EE43-8990-3649DCD907FA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6231596" y="3276373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C4AF25D9-69B7-864C-A5F3-69B0D7703EE8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887147" y="4513432"/>
            <a:ext cx="3684449" cy="242973"/>
          </a:xfrm>
        </p:spPr>
        <p:txBody>
          <a:bodyPr rIns="0">
            <a:noAutofit/>
          </a:bodyPr>
          <a:lstStyle>
            <a:lvl1pPr marL="0" indent="0" algn="r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089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7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6CB-8FBE-FA44-8EF9-B20886D6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8" y="274639"/>
            <a:ext cx="8279203" cy="6744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E36FF-DB0D-E349-BBB7-22B0106428CC}"/>
              </a:ext>
            </a:extLst>
          </p:cNvPr>
          <p:cNvSpPr/>
          <p:nvPr userDrawn="1"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70B93-E84D-E641-BB73-3116C93F7D70}"/>
              </a:ext>
            </a:extLst>
          </p:cNvPr>
          <p:cNvSpPr/>
          <p:nvPr userDrawn="1"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oogle Shape;213;p32">
            <a:extLst>
              <a:ext uri="{FF2B5EF4-FFF2-40B4-BE49-F238E27FC236}">
                <a16:creationId xmlns:a16="http://schemas.microsoft.com/office/drawing/2014/main" id="{0C45EA36-D150-6847-9733-24037A6488A2}"/>
              </a:ext>
            </a:extLst>
          </p:cNvPr>
          <p:cNvCxnSpPr/>
          <p:nvPr userDrawn="1"/>
        </p:nvCxnSpPr>
        <p:spPr>
          <a:xfrm>
            <a:off x="4233900" y="1130258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102C616-8DE5-5C43-AE4B-31A8B3839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0246" y="2037883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830E2A64-15C6-9B4B-AA2D-FACD04D7A6A2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2684087" y="2037883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C1574F02-24F0-3840-918E-3376C3D90BC5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4796348" y="2037883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4E2A10CA-4790-714A-82C1-66F17D786697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905160" y="2037883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589248E-7D8D-904A-B57A-DB2C819A7D94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1607350" y="3276978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5B64746-3754-8140-8A4A-CA0FBE2D39C4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3721191" y="3276978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176E9A2C-9CC0-C245-A98F-CB0A70A245A7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5833452" y="3276978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F6000357-168C-0D47-BF72-B76581DE75F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948711" y="4513432"/>
            <a:ext cx="3684449" cy="242973"/>
          </a:xfrm>
        </p:spPr>
        <p:txBody>
          <a:bodyPr rIns="0">
            <a:noAutofit/>
          </a:bodyPr>
          <a:lstStyle>
            <a:lvl1pPr marL="0" indent="0" algn="r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A34A465-1EA1-0C40-A299-3BCEBDA77A5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2471350" y="1425203"/>
            <a:ext cx="4201297" cy="284321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8954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8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6CB-8FBE-FA44-8EF9-B20886D6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8" y="274639"/>
            <a:ext cx="8279203" cy="6744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E36FF-DB0D-E349-BBB7-22B0106428CC}"/>
              </a:ext>
            </a:extLst>
          </p:cNvPr>
          <p:cNvSpPr/>
          <p:nvPr userDrawn="1"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70B93-E84D-E641-BB73-3116C93F7D70}"/>
              </a:ext>
            </a:extLst>
          </p:cNvPr>
          <p:cNvSpPr/>
          <p:nvPr userDrawn="1"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oogle Shape;213;p32">
            <a:extLst>
              <a:ext uri="{FF2B5EF4-FFF2-40B4-BE49-F238E27FC236}">
                <a16:creationId xmlns:a16="http://schemas.microsoft.com/office/drawing/2014/main" id="{0C45EA36-D150-6847-9733-24037A6488A2}"/>
              </a:ext>
            </a:extLst>
          </p:cNvPr>
          <p:cNvCxnSpPr/>
          <p:nvPr userDrawn="1"/>
        </p:nvCxnSpPr>
        <p:spPr>
          <a:xfrm>
            <a:off x="4233900" y="1130258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102C616-8DE5-5C43-AE4B-31A8B3839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0246" y="2037883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830E2A64-15C6-9B4B-AA2D-FACD04D7A6A2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2684087" y="2037883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C1574F02-24F0-3840-918E-3376C3D90BC5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4796348" y="2037883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4E2A10CA-4790-714A-82C1-66F17D786697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905160" y="2037883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589248E-7D8D-904A-B57A-DB2C819A7D94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570246" y="3276978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5B64746-3754-8140-8A4A-CA0FBE2D39C4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2684087" y="3276978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176E9A2C-9CC0-C245-A98F-CB0A70A245A7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796348" y="3276978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2120748-0A2A-1F4E-BD0A-CFD90DC8BDDA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6905160" y="3276978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F6000357-168C-0D47-BF72-B76581DE75F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948711" y="4513432"/>
            <a:ext cx="3684449" cy="242973"/>
          </a:xfrm>
        </p:spPr>
        <p:txBody>
          <a:bodyPr rIns="0">
            <a:noAutofit/>
          </a:bodyPr>
          <a:lstStyle>
            <a:lvl1pPr marL="0" indent="0" algn="r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A34A465-1EA1-0C40-A299-3BCEBDA77A5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2471350" y="1425203"/>
            <a:ext cx="4201297" cy="284321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166342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49FE-66F7-8140-B25D-25B1520C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4A72-79CB-3448-ACA8-4F5BE2CDC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484" y="2214389"/>
            <a:ext cx="2858780" cy="2413881"/>
          </a:xfrm>
        </p:spPr>
        <p:txBody>
          <a:bodyPr/>
          <a:lstStyle>
            <a:lvl1pPr>
              <a:spcAft>
                <a:spcPts val="800"/>
              </a:spcAft>
              <a:defRPr sz="1400"/>
            </a:lvl1pPr>
            <a:lvl2pPr>
              <a:spcAft>
                <a:spcPts val="800"/>
              </a:spcAft>
              <a:defRPr sz="1400"/>
            </a:lvl2pPr>
            <a:lvl3pPr>
              <a:spcAft>
                <a:spcPts val="800"/>
              </a:spcAft>
              <a:defRPr sz="14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93C34D-1D7E-0742-B7D1-7FCAEF7E8F2B}"/>
              </a:ext>
            </a:extLst>
          </p:cNvPr>
          <p:cNvSpPr/>
          <p:nvPr userDrawn="1"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7E178E4-CE09-B04C-9308-519480FDBA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71184" y="1223888"/>
            <a:ext cx="5320400" cy="34043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Chart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ADFC35-5686-C543-8DCD-1A15DACE817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96484" y="1233889"/>
            <a:ext cx="2858780" cy="826266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815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698E-DDBE-F046-B494-A1F19E88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AC1E1-4460-F448-9C96-51C239697633}"/>
              </a:ext>
            </a:extLst>
          </p:cNvPr>
          <p:cNvSpPr/>
          <p:nvPr userDrawn="1"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D75128-0E67-0249-83B1-6A97FFDC4BC4}"/>
              </a:ext>
            </a:extLst>
          </p:cNvPr>
          <p:cNvSpPr/>
          <p:nvPr userDrawn="1"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6DFFA92-A0FB-B542-AD29-FD674CD331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95082" y="1136910"/>
            <a:ext cx="7133859" cy="35349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392616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DBFDB3B-3547-C24B-A476-7411E9A604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82" b="15080"/>
          <a:stretch/>
        </p:blipFill>
        <p:spPr>
          <a:xfrm>
            <a:off x="6859047" y="4135966"/>
            <a:ext cx="1788473" cy="74083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59922" y="274639"/>
            <a:ext cx="8428477" cy="460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E876CB-8FBE-FA44-8EF9-B20886D6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3" y="274639"/>
            <a:ext cx="8279203" cy="6744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B8F064-0F2D-0D45-969E-BF358788A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85" y="1131889"/>
            <a:ext cx="8279203" cy="37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118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49FE-66F7-8140-B25D-25B1520C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4A72-79CB-3448-ACA8-4F5BE2CDC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483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7D649-BD06-5046-9F92-C2708CC31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93C34D-1D7E-0742-B7D1-7FCAEF7E8F2B}"/>
              </a:ext>
            </a:extLst>
          </p:cNvPr>
          <p:cNvSpPr/>
          <p:nvPr userDrawn="1"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9AFCA-E546-894E-8D5D-7BA3B3D20135}"/>
              </a:ext>
            </a:extLst>
          </p:cNvPr>
          <p:cNvSpPr/>
          <p:nvPr userDrawn="1"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99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398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32D159-F3FA-AF4A-A2A0-CC4A50F2D75F}"/>
              </a:ext>
            </a:extLst>
          </p:cNvPr>
          <p:cNvSpPr/>
          <p:nvPr userDrawn="1"/>
        </p:nvSpPr>
        <p:spPr>
          <a:xfrm>
            <a:off x="1212701" y="1332737"/>
            <a:ext cx="2088000" cy="3315463"/>
          </a:xfrm>
          <a:prstGeom prst="rect">
            <a:avLst/>
          </a:prstGeom>
          <a:gradFill flip="none" rotWithShape="1">
            <a:gsLst>
              <a:gs pos="100000">
                <a:srgbClr val="348FC4"/>
              </a:gs>
              <a:gs pos="0">
                <a:srgbClr val="01B0F0"/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outerShdw blurRad="2413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1440000" rtlCol="0" anchor="t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2433F-CDA1-6242-8573-9FA0F13CA4FF}"/>
              </a:ext>
            </a:extLst>
          </p:cNvPr>
          <p:cNvSpPr/>
          <p:nvPr userDrawn="1"/>
        </p:nvSpPr>
        <p:spPr>
          <a:xfrm>
            <a:off x="3528000" y="1332737"/>
            <a:ext cx="2088000" cy="3315463"/>
          </a:xfrm>
          <a:prstGeom prst="rect">
            <a:avLst/>
          </a:prstGeom>
          <a:gradFill>
            <a:gsLst>
              <a:gs pos="0">
                <a:srgbClr val="4D7FAF"/>
              </a:gs>
              <a:gs pos="100000">
                <a:srgbClr val="975073"/>
              </a:gs>
            </a:gsLst>
            <a:lin ang="0" scaled="1"/>
          </a:gradFill>
          <a:ln>
            <a:solidFill>
              <a:schemeClr val="bg1"/>
            </a:solidFill>
          </a:ln>
          <a:effectLst>
            <a:outerShdw blurRad="2413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1440000" rtlCol="0" anchor="t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30C05-F2BD-B34C-B53C-82F07A48929A}"/>
              </a:ext>
            </a:extLst>
          </p:cNvPr>
          <p:cNvSpPr/>
          <p:nvPr userDrawn="1"/>
        </p:nvSpPr>
        <p:spPr>
          <a:xfrm>
            <a:off x="5843299" y="1332737"/>
            <a:ext cx="2088000" cy="3315463"/>
          </a:xfrm>
          <a:prstGeom prst="rect">
            <a:avLst/>
          </a:prstGeom>
          <a:gradFill>
            <a:gsLst>
              <a:gs pos="0">
                <a:srgbClr val="A04B6C"/>
              </a:gs>
              <a:gs pos="100000">
                <a:schemeClr val="accent1"/>
              </a:gs>
            </a:gsLst>
            <a:lin ang="0" scaled="1"/>
          </a:gradFill>
          <a:ln>
            <a:solidFill>
              <a:schemeClr val="bg1"/>
            </a:solidFill>
          </a:ln>
          <a:effectLst>
            <a:outerShdw blurRad="2413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1440000" rtlCol="0" anchor="t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BB9109-9939-A44A-A187-45A2382FAE21}"/>
              </a:ext>
            </a:extLst>
          </p:cNvPr>
          <p:cNvSpPr/>
          <p:nvPr userDrawn="1"/>
        </p:nvSpPr>
        <p:spPr>
          <a:xfrm>
            <a:off x="0" y="1556861"/>
            <a:ext cx="701182" cy="314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8D1C1E-D440-8C47-A566-DAD1396DF4AB}"/>
              </a:ext>
            </a:extLst>
          </p:cNvPr>
          <p:cNvSpPr/>
          <p:nvPr userDrawn="1"/>
        </p:nvSpPr>
        <p:spPr>
          <a:xfrm>
            <a:off x="8442818" y="1556861"/>
            <a:ext cx="701182" cy="314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BE1E4E4-66C3-FB4A-93B9-7D9071B2B7E2}"/>
              </a:ext>
            </a:extLst>
          </p:cNvPr>
          <p:cNvSpPr/>
          <p:nvPr userDrawn="1"/>
        </p:nvSpPr>
        <p:spPr>
          <a:xfrm>
            <a:off x="-2" y="4421972"/>
            <a:ext cx="9144001" cy="5480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ISO9001 CERTIFIED </a:t>
            </a:r>
            <a:r>
              <a:rPr lang="en-US" sz="1400">
                <a:solidFill>
                  <a:schemeClr val="tx1"/>
                </a:solidFill>
              </a:rPr>
              <a:t>-</a:t>
            </a:r>
            <a:r>
              <a:rPr lang="en-US" sz="1400" b="1">
                <a:solidFill>
                  <a:schemeClr val="tx1"/>
                </a:solidFill>
              </a:rPr>
              <a:t> </a:t>
            </a:r>
            <a:r>
              <a:rPr lang="en-CA" sz="1400">
                <a:solidFill>
                  <a:schemeClr val="tx1"/>
                </a:solidFill>
              </a:rPr>
              <a:t>Celebrating 21 years of ISO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0C6689B-3471-F24C-852C-5F878E84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3" y="274639"/>
            <a:ext cx="8279203" cy="6744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DE32FC-6A20-C845-B0B2-BB92921E30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8376" y="1468745"/>
            <a:ext cx="1136650" cy="11376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/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5923366-B6B8-9B4C-932D-12B7C80E2F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3675" y="1468745"/>
            <a:ext cx="1136650" cy="11376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/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FA4CC31-8352-2945-A5D9-F21C66E659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8974" y="1468745"/>
            <a:ext cx="1136650" cy="11376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/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38ABE98-C0CC-EE43-B03B-1A33B8FBA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6600" y="2798196"/>
            <a:ext cx="2083813" cy="1355725"/>
          </a:xfrm>
        </p:spPr>
        <p:txBody>
          <a:bodyPr lIns="72000" tIns="0" rIns="72000" bIns="36000"/>
          <a:lstStyle>
            <a:lvl1pPr marL="0" indent="0" algn="ctr"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C95F8AC4-DF06-3A49-8378-67BFC8F6A3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3815" y="2798196"/>
            <a:ext cx="2092186" cy="1355725"/>
          </a:xfrm>
        </p:spPr>
        <p:txBody>
          <a:bodyPr lIns="72000" tIns="0" rIns="72000" bIns="36000"/>
          <a:lstStyle>
            <a:lvl1pPr marL="0" indent="0" algn="ctr"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ECEE3994-B018-484D-8AB4-EA4975AE97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39401" y="2798196"/>
            <a:ext cx="2087999" cy="1355725"/>
          </a:xfrm>
        </p:spPr>
        <p:txBody>
          <a:bodyPr lIns="72000" tIns="0" rIns="72000" bIns="36000"/>
          <a:lstStyle>
            <a:lvl1pPr marL="0" indent="0" algn="ctr"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D25D18-B71E-A64A-B035-DA733F354FC3}"/>
              </a:ext>
            </a:extLst>
          </p:cNvPr>
          <p:cNvSpPr/>
          <p:nvPr userDrawn="1"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CA653-C0E0-4F4E-A8AE-B20855959660}"/>
              </a:ext>
            </a:extLst>
          </p:cNvPr>
          <p:cNvSpPr/>
          <p:nvPr userDrawn="1"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24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C58F-F208-7940-A509-E47E083D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04440C-C475-2A49-95BB-F82668CB903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96483" y="1376536"/>
            <a:ext cx="1994557" cy="576293"/>
          </a:xfrm>
          <a:solidFill>
            <a:schemeClr val="accent2">
              <a:lumMod val="75000"/>
              <a:alpha val="70000"/>
            </a:schemeClr>
          </a:solidFill>
          <a:ln w="19050">
            <a:solidFill>
              <a:schemeClr val="accent2"/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21ED3E-1CC6-FB41-A8A1-8F1E777C874B}"/>
              </a:ext>
            </a:extLst>
          </p:cNvPr>
          <p:cNvCxnSpPr>
            <a:cxnSpLocks/>
          </p:cNvCxnSpPr>
          <p:nvPr userDrawn="1"/>
        </p:nvCxnSpPr>
        <p:spPr>
          <a:xfrm flipH="1">
            <a:off x="2403072" y="1690976"/>
            <a:ext cx="809360" cy="0"/>
          </a:xfrm>
          <a:prstGeom prst="line">
            <a:avLst/>
          </a:prstGeom>
          <a:ln w="25400" cap="rnd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FA47658-3435-2742-A39D-0DAAD8E2B80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54570862"/>
              </p:ext>
            </p:extLst>
          </p:nvPr>
        </p:nvGraphicFramePr>
        <p:xfrm>
          <a:off x="3704962" y="1376536"/>
          <a:ext cx="5185040" cy="1534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0138">
                  <a:extLst>
                    <a:ext uri="{9D8B030D-6E8A-4147-A177-3AD203B41FA5}">
                      <a16:colId xmlns:a16="http://schemas.microsoft.com/office/drawing/2014/main" val="279028058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4595001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0065788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79498616"/>
                    </a:ext>
                  </a:extLst>
                </a:gridCol>
                <a:gridCol w="850902">
                  <a:extLst>
                    <a:ext uri="{9D8B030D-6E8A-4147-A177-3AD203B41FA5}">
                      <a16:colId xmlns:a16="http://schemas.microsoft.com/office/drawing/2014/main" val="331847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BLUE TABLE</a:t>
                      </a: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9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5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96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98234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37F3F3-E075-0F40-871A-A3BEE0C1B40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56021598"/>
              </p:ext>
            </p:extLst>
          </p:nvPr>
        </p:nvGraphicFramePr>
        <p:xfrm>
          <a:off x="3704962" y="3230736"/>
          <a:ext cx="5185040" cy="1534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5838">
                  <a:extLst>
                    <a:ext uri="{9D8B030D-6E8A-4147-A177-3AD203B41FA5}">
                      <a16:colId xmlns:a16="http://schemas.microsoft.com/office/drawing/2014/main" val="279028058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24595001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00657882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379498616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331847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RED TABLE</a:t>
                      </a: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9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5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96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982348"/>
                  </a:ext>
                </a:extLst>
              </a:tr>
            </a:tbl>
          </a:graphicData>
        </a:graphic>
      </p:graphicFrame>
      <p:cxnSp>
        <p:nvCxnSpPr>
          <p:cNvPr id="13" name="Google Shape;213;p32">
            <a:extLst>
              <a:ext uri="{FF2B5EF4-FFF2-40B4-BE49-F238E27FC236}">
                <a16:creationId xmlns:a16="http://schemas.microsoft.com/office/drawing/2014/main" id="{62D40A22-4F12-5542-AB16-CE2CBD9EDFF3}"/>
              </a:ext>
            </a:extLst>
          </p:cNvPr>
          <p:cNvCxnSpPr/>
          <p:nvPr userDrawn="1"/>
        </p:nvCxnSpPr>
        <p:spPr>
          <a:xfrm>
            <a:off x="396483" y="257175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CDE99E-80CE-3046-8A9B-25126F12A971}"/>
              </a:ext>
            </a:extLst>
          </p:cNvPr>
          <p:cNvSpPr txBox="1"/>
          <p:nvPr userDrawn="1"/>
        </p:nvSpPr>
        <p:spPr>
          <a:xfrm>
            <a:off x="1181100" y="238708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Header Line</a:t>
            </a:r>
          </a:p>
        </p:txBody>
      </p:sp>
    </p:spTree>
    <p:extLst>
      <p:ext uri="{BB962C8B-B14F-4D97-AF65-F5344CB8AC3E}">
        <p14:creationId xmlns:p14="http://schemas.microsoft.com/office/powerpoint/2010/main" val="518028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DBFDB3B-3547-C24B-A476-7411E9A604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82" b="15080"/>
          <a:stretch/>
        </p:blipFill>
        <p:spPr>
          <a:xfrm>
            <a:off x="6859048" y="4135967"/>
            <a:ext cx="1788473" cy="7408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AFC38F-0702-CE45-8C1D-B1A9A30F0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052" y="1360394"/>
            <a:ext cx="8280398" cy="1292931"/>
          </a:xfrm>
        </p:spPr>
        <p:txBody>
          <a:bodyPr anchor="t">
            <a:noAutofit/>
          </a:bodyPr>
          <a:lstStyle>
            <a:lvl1pPr algn="l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57639-EDF8-844A-A640-3854AB407E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290" y="2571751"/>
            <a:ext cx="8280398" cy="1322875"/>
          </a:xfrm>
        </p:spPr>
        <p:txBody>
          <a:bodyPr>
            <a:normAutofit/>
          </a:bodyPr>
          <a:lstStyle>
            <a:lvl1pPr marL="0" indent="0" algn="l">
              <a:buNone/>
              <a:defRPr sz="3200" b="1" spc="3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95107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6CB-8FBE-FA44-8EF9-B20886D6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F064-0F2D-0D45-969E-BF358788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E36FF-DB0D-E349-BBB7-22B0106428CC}"/>
              </a:ext>
            </a:extLst>
          </p:cNvPr>
          <p:cNvSpPr/>
          <p:nvPr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F331-6591-AB4A-A435-B39A29ADCB51}"/>
              </a:ext>
            </a:extLst>
          </p:cNvPr>
          <p:cNvSpPr/>
          <p:nvPr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94262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top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6CB-8FBE-FA44-8EF9-B20886D6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F064-0F2D-0D45-969E-BF358788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E36FF-DB0D-E349-BBB7-22B0106428CC}"/>
              </a:ext>
            </a:extLst>
          </p:cNvPr>
          <p:cNvSpPr/>
          <p:nvPr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</p:spTree>
    <p:extLst>
      <p:ext uri="{BB962C8B-B14F-4D97-AF65-F5344CB8AC3E}">
        <p14:creationId xmlns:p14="http://schemas.microsoft.com/office/powerpoint/2010/main" val="4262505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6CB-8FBE-FA44-8EF9-B20886D6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8" y="274639"/>
            <a:ext cx="8279203" cy="6744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F064-0F2D-0D45-969E-BF358788A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386674"/>
            <a:ext cx="6172200" cy="3453615"/>
          </a:xfrm>
        </p:spPr>
        <p:txBody>
          <a:bodyPr anchor="t">
            <a:noAutofit/>
          </a:bodyPr>
          <a:lstStyle>
            <a:lvl1pPr marL="457189" indent="-457189">
              <a:buClr>
                <a:schemeClr val="accent3"/>
              </a:buClr>
              <a:buSzPct val="100000"/>
              <a:buFont typeface="+mj-lt"/>
              <a:buAutoNum type="arabicPeriod"/>
              <a:defRPr sz="2000"/>
            </a:lvl1pPr>
            <a:lvl2pPr marL="842379" indent="-349191">
              <a:buClr>
                <a:schemeClr val="accent3"/>
              </a:buClr>
              <a:buFont typeface="Arial" panose="020B0604020202020204" pitchFamily="34" charset="0"/>
              <a:buChar char="•"/>
              <a:defRPr sz="2000"/>
            </a:lvl2pPr>
            <a:lvl3pPr marL="1257269" indent="-342892">
              <a:buFont typeface="+mj-lt"/>
              <a:buAutoNum type="arabicPeriod"/>
              <a:defRPr/>
            </a:lvl3pPr>
            <a:lvl4pPr marL="1714457" indent="-342892">
              <a:buFont typeface="+mj-lt"/>
              <a:buAutoNum type="arabicPeriod"/>
              <a:defRPr/>
            </a:lvl4pPr>
            <a:lvl5pPr marL="2171646" indent="-342892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E36FF-DB0D-E349-BBB7-22B0106428CC}"/>
              </a:ext>
            </a:extLst>
          </p:cNvPr>
          <p:cNvSpPr/>
          <p:nvPr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70B93-E84D-E641-BB73-3116C93F7D70}"/>
              </a:ext>
            </a:extLst>
          </p:cNvPr>
          <p:cNvSpPr/>
          <p:nvPr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" name="Google Shape;213;p32">
            <a:extLst>
              <a:ext uri="{FF2B5EF4-FFF2-40B4-BE49-F238E27FC236}">
                <a16:creationId xmlns:a16="http://schemas.microsoft.com/office/drawing/2014/main" id="{0C45EA36-D150-6847-9733-24037A6488A2}"/>
              </a:ext>
            </a:extLst>
          </p:cNvPr>
          <p:cNvCxnSpPr/>
          <p:nvPr/>
        </p:nvCxnSpPr>
        <p:spPr>
          <a:xfrm>
            <a:off x="4233900" y="1130258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317515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6CB-8FBE-FA44-8EF9-B20886D6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9" y="274639"/>
            <a:ext cx="8279203" cy="6744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E36FF-DB0D-E349-BBB7-22B0106428CC}"/>
              </a:ext>
            </a:extLst>
          </p:cNvPr>
          <p:cNvSpPr/>
          <p:nvPr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70B93-E84D-E641-BB73-3116C93F7D70}"/>
              </a:ext>
            </a:extLst>
          </p:cNvPr>
          <p:cNvSpPr/>
          <p:nvPr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" name="Google Shape;213;p32">
            <a:extLst>
              <a:ext uri="{FF2B5EF4-FFF2-40B4-BE49-F238E27FC236}">
                <a16:creationId xmlns:a16="http://schemas.microsoft.com/office/drawing/2014/main" id="{0C45EA36-D150-6847-9733-24037A6488A2}"/>
              </a:ext>
            </a:extLst>
          </p:cNvPr>
          <p:cNvCxnSpPr/>
          <p:nvPr/>
        </p:nvCxnSpPr>
        <p:spPr>
          <a:xfrm>
            <a:off x="4233900" y="1130258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589DE50-D17E-0B42-89FE-9ED4759BC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5565" y="1709525"/>
            <a:ext cx="1728000" cy="1868827"/>
          </a:xfrm>
          <a:noFill/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EF10EF9-59F1-F843-9227-184334BEB479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2645628" y="1709525"/>
            <a:ext cx="1728000" cy="1868827"/>
          </a:xfrm>
          <a:noFill/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8695F06-D2F6-8640-A2CE-384D3356FB31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4745691" y="1709525"/>
            <a:ext cx="1728000" cy="1868827"/>
          </a:xfrm>
          <a:noFill/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C863A4B-E94D-B64E-8B26-C363034D9604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845754" y="1709525"/>
            <a:ext cx="1728000" cy="1868827"/>
          </a:xfrm>
          <a:noFill/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136792-0D22-4B4A-8D1B-2B9E46650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5565" y="3769847"/>
            <a:ext cx="1736480" cy="6487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8F9B4AE-4AFE-6743-B668-58F696FEB453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2640126" y="3769847"/>
            <a:ext cx="1739005" cy="6487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BA4A66-F464-F048-8DE3-A313F9DB372F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745691" y="3769847"/>
            <a:ext cx="1728000" cy="6487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B9F65C8-1504-6540-91FC-027D11CFFF44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1441" y="3769847"/>
            <a:ext cx="1728000" cy="6487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990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5E58-03A0-C34C-A29F-049C993F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1420528"/>
            <a:ext cx="8280400" cy="1232672"/>
          </a:xfrm>
        </p:spPr>
        <p:txBody>
          <a:bodyPr anchor="t">
            <a:no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DAA9E-A64E-9646-B0CF-200C6BD81D6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5289" y="2635136"/>
            <a:ext cx="8280400" cy="1143603"/>
          </a:xfrm>
        </p:spPr>
        <p:txBody>
          <a:bodyPr>
            <a:normAutofit/>
          </a:bodyPr>
          <a:lstStyle>
            <a:lvl1pPr marL="0" indent="0">
              <a:buNone/>
              <a:defRPr sz="3200" b="1" spc="3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179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6CB-8FBE-FA44-8EF9-B20886D6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F064-0F2D-0D45-969E-BF358788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E36FF-DB0D-E349-BBB7-22B0106428CC}"/>
              </a:ext>
            </a:extLst>
          </p:cNvPr>
          <p:cNvSpPr/>
          <p:nvPr userDrawn="1"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F331-6591-AB4A-A435-B39A29ADCB51}"/>
              </a:ext>
            </a:extLst>
          </p:cNvPr>
          <p:cNvSpPr/>
          <p:nvPr userDrawn="1"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6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Alt 01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5E58-03A0-C34C-A29F-049C993F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1420528"/>
            <a:ext cx="8280400" cy="1232672"/>
          </a:xfrm>
        </p:spPr>
        <p:txBody>
          <a:bodyPr anchor="t">
            <a:no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DAA9E-A64E-9646-B0CF-200C6BD81D6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5289" y="2635136"/>
            <a:ext cx="8280400" cy="1143603"/>
          </a:xfrm>
        </p:spPr>
        <p:txBody>
          <a:bodyPr>
            <a:normAutofit/>
          </a:bodyPr>
          <a:lstStyle>
            <a:lvl1pPr marL="0" indent="0">
              <a:buNone/>
              <a:defRPr sz="3200" b="1" spc="3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70737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Alt 02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5E58-03A0-C34C-A29F-049C993F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1420528"/>
            <a:ext cx="8280400" cy="1232672"/>
          </a:xfrm>
        </p:spPr>
        <p:txBody>
          <a:bodyPr anchor="t">
            <a:noAutofit/>
          </a:bodyPr>
          <a:lstStyle>
            <a:lvl1pPr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DAA9E-A64E-9646-B0CF-200C6BD81D6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5289" y="2635136"/>
            <a:ext cx="8280400" cy="1143603"/>
          </a:xfrm>
        </p:spPr>
        <p:txBody>
          <a:bodyPr>
            <a:normAutofit/>
          </a:bodyPr>
          <a:lstStyle>
            <a:lvl1pPr marL="0" indent="0">
              <a:buNone/>
              <a:defRPr sz="3200" b="1" spc="3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456356-E498-1742-93D6-97BBA55B8006}"/>
              </a:ext>
            </a:extLst>
          </p:cNvPr>
          <p:cNvSpPr/>
          <p:nvPr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789235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698E-DDBE-F046-B494-A1F19E88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AC1E1-4460-F448-9C96-51C239697633}"/>
              </a:ext>
            </a:extLst>
          </p:cNvPr>
          <p:cNvSpPr/>
          <p:nvPr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D75128-0E67-0249-83B1-6A97FFDC4BC4}"/>
              </a:ext>
            </a:extLst>
          </p:cNvPr>
          <p:cNvSpPr/>
          <p:nvPr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6663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00DEB-1A8D-584A-9551-B8C9454A3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1001" y="1"/>
            <a:ext cx="4732998" cy="4573775"/>
          </a:xfrm>
          <a:noFill/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1D435D-9789-E448-9DD7-40C6131A60AB}"/>
              </a:ext>
            </a:extLst>
          </p:cNvPr>
          <p:cNvSpPr/>
          <p:nvPr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cxnSp>
        <p:nvCxnSpPr>
          <p:cNvPr id="11" name="Google Shape;213;p32">
            <a:extLst>
              <a:ext uri="{FF2B5EF4-FFF2-40B4-BE49-F238E27FC236}">
                <a16:creationId xmlns:a16="http://schemas.microsoft.com/office/drawing/2014/main" id="{BBBA8415-C00A-F74F-A4B5-A466EFECFFD3}"/>
              </a:ext>
            </a:extLst>
          </p:cNvPr>
          <p:cNvCxnSpPr/>
          <p:nvPr/>
        </p:nvCxnSpPr>
        <p:spPr>
          <a:xfrm>
            <a:off x="503238" y="1542964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B457402-0ED4-2844-A68F-EE6207F208C9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11799" y="1794910"/>
            <a:ext cx="3684449" cy="77684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1B0F0"/>
                </a:solidFill>
              </a:defRPr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670A2F-18AD-074A-A8D0-71004857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99" y="443184"/>
            <a:ext cx="3684449" cy="877010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98689C-160E-B749-8C34-BCD43D7FB18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11799" y="2663007"/>
            <a:ext cx="3684449" cy="2177282"/>
          </a:xfrm>
        </p:spPr>
        <p:txBody>
          <a:bodyPr/>
          <a:lstStyle>
            <a:lvl1pPr>
              <a:spcAft>
                <a:spcPts val="800"/>
              </a:spcAft>
              <a:defRPr sz="1400"/>
            </a:lvl1pPr>
            <a:lvl2pPr>
              <a:spcAft>
                <a:spcPts val="800"/>
              </a:spcAft>
              <a:defRPr sz="1400"/>
            </a:lvl2pPr>
            <a:lvl3pPr>
              <a:spcAft>
                <a:spcPts val="800"/>
              </a:spcAft>
              <a:defRPr sz="14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18675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1D435D-9789-E448-9DD7-40C6131A60AB}"/>
              </a:ext>
            </a:extLst>
          </p:cNvPr>
          <p:cNvSpPr/>
          <p:nvPr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cxnSp>
        <p:nvCxnSpPr>
          <p:cNvPr id="10" name="Google Shape;213;p32">
            <a:extLst>
              <a:ext uri="{FF2B5EF4-FFF2-40B4-BE49-F238E27FC236}">
                <a16:creationId xmlns:a16="http://schemas.microsoft.com/office/drawing/2014/main" id="{E40FD91A-FCF3-B042-8278-27568A5E4E92}"/>
              </a:ext>
            </a:extLst>
          </p:cNvPr>
          <p:cNvCxnSpPr/>
          <p:nvPr/>
        </p:nvCxnSpPr>
        <p:spPr>
          <a:xfrm>
            <a:off x="5163373" y="1542964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7E144F9-5075-0D44-BC6E-B0A2731C8493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071934" y="1794910"/>
            <a:ext cx="3684449" cy="77684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1B0F0"/>
                </a:solidFill>
              </a:defRPr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4CBC8B0-983B-0D41-BFD1-AC2AA40A69F3}"/>
              </a:ext>
            </a:extLst>
          </p:cNvPr>
          <p:cNvSpPr txBox="1">
            <a:spLocks/>
          </p:cNvSpPr>
          <p:nvPr/>
        </p:nvSpPr>
        <p:spPr>
          <a:xfrm>
            <a:off x="5071934" y="443184"/>
            <a:ext cx="3684449" cy="877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Click to edit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8882857-824C-484F-9151-9D00D633060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1"/>
            <a:ext cx="4732998" cy="4573775"/>
          </a:xfrm>
          <a:noFill/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E335BE2-9955-B044-9968-F16126C1029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71933" y="2663007"/>
            <a:ext cx="3684449" cy="2177282"/>
          </a:xfrm>
        </p:spPr>
        <p:txBody>
          <a:bodyPr/>
          <a:lstStyle>
            <a:lvl1pPr>
              <a:spcAft>
                <a:spcPts val="800"/>
              </a:spcAft>
              <a:defRPr sz="1400"/>
            </a:lvl1pPr>
            <a:lvl2pPr>
              <a:spcAft>
                <a:spcPts val="800"/>
              </a:spcAft>
              <a:defRPr sz="1400"/>
            </a:lvl2pPr>
            <a:lvl3pPr>
              <a:spcAft>
                <a:spcPts val="800"/>
              </a:spcAft>
              <a:defRPr sz="14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9440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ustry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6CB-8FBE-FA44-8EF9-B20886D6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9" y="274639"/>
            <a:ext cx="8279203" cy="6744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E36FF-DB0D-E349-BBB7-22B0106428CC}"/>
              </a:ext>
            </a:extLst>
          </p:cNvPr>
          <p:cNvSpPr/>
          <p:nvPr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70B93-E84D-E641-BB73-3116C93F7D70}"/>
              </a:ext>
            </a:extLst>
          </p:cNvPr>
          <p:cNvSpPr/>
          <p:nvPr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" name="Google Shape;213;p32">
            <a:extLst>
              <a:ext uri="{FF2B5EF4-FFF2-40B4-BE49-F238E27FC236}">
                <a16:creationId xmlns:a16="http://schemas.microsoft.com/office/drawing/2014/main" id="{0C45EA36-D150-6847-9733-24037A6488A2}"/>
              </a:ext>
            </a:extLst>
          </p:cNvPr>
          <p:cNvCxnSpPr/>
          <p:nvPr/>
        </p:nvCxnSpPr>
        <p:spPr>
          <a:xfrm>
            <a:off x="4233900" y="1130258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589DE50-D17E-0B42-89FE-9ED4759BC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0246" y="2037883"/>
            <a:ext cx="2337882" cy="1716427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8695F06-D2F6-8640-A2CE-384D3356FB31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3399853" y="2037882"/>
            <a:ext cx="2340020" cy="1724196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C863A4B-E94D-B64E-8B26-C363034D9604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31597" y="2045651"/>
            <a:ext cx="2342158" cy="1716426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396C37E-20AC-2246-B331-EB640A709D0A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887148" y="4030822"/>
            <a:ext cx="3684449" cy="242973"/>
          </a:xfrm>
        </p:spPr>
        <p:txBody>
          <a:bodyPr rIns="0">
            <a:noAutofit/>
          </a:bodyPr>
          <a:lstStyle>
            <a:lvl1pPr marL="0" indent="0" algn="r">
              <a:buNone/>
              <a:defRPr sz="1600" b="1">
                <a:solidFill>
                  <a:schemeClr val="accent1"/>
                </a:solidFill>
              </a:defRPr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A34A465-1EA1-0C40-A299-3BCEBDA77A5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2471351" y="1425204"/>
            <a:ext cx="4201297" cy="284321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lvl="0" algn="ctr"/>
            <a:r>
              <a:rPr lang="en-US" sz="160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3514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ustry 5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6CB-8FBE-FA44-8EF9-B20886D6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9" y="274639"/>
            <a:ext cx="8279203" cy="6744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E36FF-DB0D-E349-BBB7-22B0106428CC}"/>
              </a:ext>
            </a:extLst>
          </p:cNvPr>
          <p:cNvSpPr/>
          <p:nvPr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70B93-E84D-E641-BB73-3116C93F7D70}"/>
              </a:ext>
            </a:extLst>
          </p:cNvPr>
          <p:cNvSpPr/>
          <p:nvPr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" name="Google Shape;213;p32">
            <a:extLst>
              <a:ext uri="{FF2B5EF4-FFF2-40B4-BE49-F238E27FC236}">
                <a16:creationId xmlns:a16="http://schemas.microsoft.com/office/drawing/2014/main" id="{0C45EA36-D150-6847-9733-24037A6488A2}"/>
              </a:ext>
            </a:extLst>
          </p:cNvPr>
          <p:cNvCxnSpPr/>
          <p:nvPr/>
        </p:nvCxnSpPr>
        <p:spPr>
          <a:xfrm>
            <a:off x="4233900" y="1130258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589DE50-D17E-0B42-89FE-9ED4759BC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0246" y="2037882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8695F06-D2F6-8640-A2CE-384D3356FB31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3399852" y="2037882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C863A4B-E94D-B64E-8B26-C363034D9604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31596" y="2037882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FF4152B-5A9D-B442-8213-0460DAF150B8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2055403" y="3276373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670CCE5-C100-EE43-8990-3649DCD907FA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887147" y="3276373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C4AF25D9-69B7-864C-A5F3-69B0D7703EE8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887148" y="4513433"/>
            <a:ext cx="3684449" cy="242973"/>
          </a:xfrm>
        </p:spPr>
        <p:txBody>
          <a:bodyPr rIns="0">
            <a:noAutofit/>
          </a:bodyPr>
          <a:lstStyle>
            <a:lvl1pPr marL="0" indent="0" algn="r">
              <a:buNone/>
              <a:defRPr sz="1600" b="1">
                <a:solidFill>
                  <a:schemeClr val="accent1"/>
                </a:solidFill>
              </a:defRPr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A34A465-1EA1-0C40-A299-3BCEBDA77A5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2471351" y="1425204"/>
            <a:ext cx="4201297" cy="284321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lvl="0" algn="ctr"/>
            <a:r>
              <a:rPr lang="en-US" sz="160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3089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ustry 6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6CB-8FBE-FA44-8EF9-B20886D6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9" y="274639"/>
            <a:ext cx="8279203" cy="6744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E36FF-DB0D-E349-BBB7-22B0106428CC}"/>
              </a:ext>
            </a:extLst>
          </p:cNvPr>
          <p:cNvSpPr/>
          <p:nvPr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70B93-E84D-E641-BB73-3116C93F7D70}"/>
              </a:ext>
            </a:extLst>
          </p:cNvPr>
          <p:cNvSpPr/>
          <p:nvPr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" name="Google Shape;213;p32">
            <a:extLst>
              <a:ext uri="{FF2B5EF4-FFF2-40B4-BE49-F238E27FC236}">
                <a16:creationId xmlns:a16="http://schemas.microsoft.com/office/drawing/2014/main" id="{0C45EA36-D150-6847-9733-24037A6488A2}"/>
              </a:ext>
            </a:extLst>
          </p:cNvPr>
          <p:cNvCxnSpPr/>
          <p:nvPr/>
        </p:nvCxnSpPr>
        <p:spPr>
          <a:xfrm>
            <a:off x="4233900" y="1130258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589DE50-D17E-0B42-89FE-9ED4759BC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0246" y="2037882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8695F06-D2F6-8640-A2CE-384D3356FB31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3399852" y="2037882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C863A4B-E94D-B64E-8B26-C363034D9604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31596" y="2037882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A34A465-1EA1-0C40-A299-3BCEBDA77A5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2471351" y="1425204"/>
            <a:ext cx="4201297" cy="284321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lvl="0" algn="ctr"/>
            <a:r>
              <a:rPr lang="en-US" sz="160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A4524ED-A428-0140-93EE-67DCB9DE257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570246" y="3276373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FF4152B-5A9D-B442-8213-0460DAF150B8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3399852" y="3276373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670CCE5-C100-EE43-8990-3649DCD907FA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6231596" y="3276373"/>
            <a:ext cx="2340000" cy="1080000"/>
          </a:xfr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C4AF25D9-69B7-864C-A5F3-69B0D7703EE8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887148" y="4513433"/>
            <a:ext cx="3684449" cy="242973"/>
          </a:xfrm>
        </p:spPr>
        <p:txBody>
          <a:bodyPr rIns="0">
            <a:noAutofit/>
          </a:bodyPr>
          <a:lstStyle>
            <a:lvl1pPr marL="0" indent="0" algn="r">
              <a:buNone/>
              <a:defRPr sz="1600" b="1">
                <a:solidFill>
                  <a:schemeClr val="accent1"/>
                </a:solidFill>
              </a:defRPr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92189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ustry 7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6CB-8FBE-FA44-8EF9-B20886D6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9" y="274639"/>
            <a:ext cx="8279203" cy="6744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E36FF-DB0D-E349-BBB7-22B0106428CC}"/>
              </a:ext>
            </a:extLst>
          </p:cNvPr>
          <p:cNvSpPr/>
          <p:nvPr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70B93-E84D-E641-BB73-3116C93F7D70}"/>
              </a:ext>
            </a:extLst>
          </p:cNvPr>
          <p:cNvSpPr/>
          <p:nvPr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" name="Google Shape;213;p32">
            <a:extLst>
              <a:ext uri="{FF2B5EF4-FFF2-40B4-BE49-F238E27FC236}">
                <a16:creationId xmlns:a16="http://schemas.microsoft.com/office/drawing/2014/main" id="{0C45EA36-D150-6847-9733-24037A6488A2}"/>
              </a:ext>
            </a:extLst>
          </p:cNvPr>
          <p:cNvCxnSpPr/>
          <p:nvPr/>
        </p:nvCxnSpPr>
        <p:spPr>
          <a:xfrm>
            <a:off x="4233900" y="1130258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102C616-8DE5-5C43-AE4B-31A8B3839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0246" y="2037884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830E2A64-15C6-9B4B-AA2D-FACD04D7A6A2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2684087" y="2037884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C1574F02-24F0-3840-918E-3376C3D90BC5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4796348" y="2037884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4E2A10CA-4790-714A-82C1-66F17D786697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905160" y="2037884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589248E-7D8D-904A-B57A-DB2C819A7D94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1607350" y="3276979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5B64746-3754-8140-8A4A-CA0FBE2D39C4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3721191" y="3276979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176E9A2C-9CC0-C245-A98F-CB0A70A245A7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5833452" y="3276979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F6000357-168C-0D47-BF72-B76581DE75F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948712" y="4513433"/>
            <a:ext cx="3684449" cy="242973"/>
          </a:xfrm>
        </p:spPr>
        <p:txBody>
          <a:bodyPr rIns="0">
            <a:noAutofit/>
          </a:bodyPr>
          <a:lstStyle>
            <a:lvl1pPr marL="0" indent="0" algn="r">
              <a:buNone/>
              <a:defRPr sz="1600" b="1">
                <a:solidFill>
                  <a:schemeClr val="accent1"/>
                </a:solidFill>
              </a:defRPr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A34A465-1EA1-0C40-A299-3BCEBDA77A5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2471351" y="1425204"/>
            <a:ext cx="4201297" cy="284321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lvl="0" algn="ctr"/>
            <a:r>
              <a:rPr lang="en-US" sz="160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6621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ustry 8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6CB-8FBE-FA44-8EF9-B20886D6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9" y="274639"/>
            <a:ext cx="8279203" cy="6744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E36FF-DB0D-E349-BBB7-22B0106428CC}"/>
              </a:ext>
            </a:extLst>
          </p:cNvPr>
          <p:cNvSpPr/>
          <p:nvPr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70B93-E84D-E641-BB73-3116C93F7D70}"/>
              </a:ext>
            </a:extLst>
          </p:cNvPr>
          <p:cNvSpPr/>
          <p:nvPr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" name="Google Shape;213;p32">
            <a:extLst>
              <a:ext uri="{FF2B5EF4-FFF2-40B4-BE49-F238E27FC236}">
                <a16:creationId xmlns:a16="http://schemas.microsoft.com/office/drawing/2014/main" id="{0C45EA36-D150-6847-9733-24037A6488A2}"/>
              </a:ext>
            </a:extLst>
          </p:cNvPr>
          <p:cNvCxnSpPr/>
          <p:nvPr/>
        </p:nvCxnSpPr>
        <p:spPr>
          <a:xfrm>
            <a:off x="4233900" y="1130258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102C616-8DE5-5C43-AE4B-31A8B3839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0246" y="2037884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830E2A64-15C6-9B4B-AA2D-FACD04D7A6A2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2684087" y="2037884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C1574F02-24F0-3840-918E-3376C3D90BC5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4796348" y="2037884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4E2A10CA-4790-714A-82C1-66F17D786697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905160" y="2037884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589248E-7D8D-904A-B57A-DB2C819A7D94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570246" y="3276979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5B64746-3754-8140-8A4A-CA0FBE2D39C4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2684087" y="3276979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176E9A2C-9CC0-C245-A98F-CB0A70A245A7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796348" y="3276979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2120748-0A2A-1F4E-BD0A-CFD90DC8BDDA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6905160" y="3276979"/>
            <a:ext cx="1728000" cy="1055585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F6000357-168C-0D47-BF72-B76581DE75F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948712" y="4513433"/>
            <a:ext cx="3684449" cy="242973"/>
          </a:xfrm>
        </p:spPr>
        <p:txBody>
          <a:bodyPr rIns="0">
            <a:noAutofit/>
          </a:bodyPr>
          <a:lstStyle>
            <a:lvl1pPr marL="0" indent="0" algn="r">
              <a:buNone/>
              <a:defRPr sz="1600" b="1">
                <a:solidFill>
                  <a:schemeClr val="accent1"/>
                </a:solidFill>
              </a:defRPr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A34A465-1EA1-0C40-A299-3BCEBDA77A5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2471351" y="1425204"/>
            <a:ext cx="4201297" cy="284321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lvl="0" algn="ctr"/>
            <a:r>
              <a:rPr lang="en-US" sz="160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014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top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6CB-8FBE-FA44-8EF9-B20886D6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F064-0F2D-0D45-969E-BF358788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E36FF-DB0D-E349-BBB7-22B0106428CC}"/>
              </a:ext>
            </a:extLst>
          </p:cNvPr>
          <p:cNvSpPr/>
          <p:nvPr userDrawn="1"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</p:spTree>
    <p:extLst>
      <p:ext uri="{BB962C8B-B14F-4D97-AF65-F5344CB8AC3E}">
        <p14:creationId xmlns:p14="http://schemas.microsoft.com/office/powerpoint/2010/main" val="18273055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49FE-66F7-8140-B25D-25B1520C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4A72-79CB-3448-ACA8-4F5BE2CDC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484" y="2214389"/>
            <a:ext cx="2858780" cy="2413881"/>
          </a:xfrm>
        </p:spPr>
        <p:txBody>
          <a:bodyPr/>
          <a:lstStyle>
            <a:lvl1pPr>
              <a:spcAft>
                <a:spcPts val="800"/>
              </a:spcAft>
              <a:defRPr sz="1400"/>
            </a:lvl1pPr>
            <a:lvl2pPr>
              <a:spcAft>
                <a:spcPts val="800"/>
              </a:spcAft>
              <a:defRPr sz="1400"/>
            </a:lvl2pPr>
            <a:lvl3pPr>
              <a:spcAft>
                <a:spcPts val="800"/>
              </a:spcAft>
              <a:defRPr sz="14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93C34D-1D7E-0742-B7D1-7FCAEF7E8F2B}"/>
              </a:ext>
            </a:extLst>
          </p:cNvPr>
          <p:cNvSpPr/>
          <p:nvPr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7E178E4-CE09-B04C-9308-519480FDBA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71184" y="1223889"/>
            <a:ext cx="5320400" cy="34043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Chart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ADFC35-5686-C543-8DCD-1A15DACE817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96484" y="1233889"/>
            <a:ext cx="2858780" cy="826266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3pPr>
            <a:lvl4pPr marL="1371566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4pPr>
            <a:lvl5pPr marL="1828754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8149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698E-DDBE-F046-B494-A1F19E88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AC1E1-4460-F448-9C96-51C239697633}"/>
              </a:ext>
            </a:extLst>
          </p:cNvPr>
          <p:cNvSpPr/>
          <p:nvPr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D75128-0E67-0249-83B1-6A97FFDC4BC4}"/>
              </a:ext>
            </a:extLst>
          </p:cNvPr>
          <p:cNvSpPr/>
          <p:nvPr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6DFFA92-A0FB-B542-AD29-FD674CD331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95083" y="1136911"/>
            <a:ext cx="7133859" cy="35349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30360001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49FE-66F7-8140-B25D-25B1520C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4A72-79CB-3448-ACA8-4F5BE2CDC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483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7D649-BD06-5046-9F92-C2708CC31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93C34D-1D7E-0742-B7D1-7FCAEF7E8F2B}"/>
              </a:ext>
            </a:extLst>
          </p:cNvPr>
          <p:cNvSpPr/>
          <p:nvPr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9AFCA-E546-894E-8D5D-7BA3B3D20135}"/>
              </a:ext>
            </a:extLst>
          </p:cNvPr>
          <p:cNvSpPr/>
          <p:nvPr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11445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868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32D159-F3FA-AF4A-A2A0-CC4A50F2D75F}"/>
              </a:ext>
            </a:extLst>
          </p:cNvPr>
          <p:cNvSpPr/>
          <p:nvPr/>
        </p:nvSpPr>
        <p:spPr>
          <a:xfrm>
            <a:off x="1212701" y="1332738"/>
            <a:ext cx="2088000" cy="3315463"/>
          </a:xfrm>
          <a:prstGeom prst="rect">
            <a:avLst/>
          </a:prstGeom>
          <a:gradFill flip="none" rotWithShape="1">
            <a:gsLst>
              <a:gs pos="100000">
                <a:srgbClr val="348FC4"/>
              </a:gs>
              <a:gs pos="0">
                <a:srgbClr val="01B0F0"/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outerShdw blurRad="2413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1440000" rtlCol="0" anchor="t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2433F-CDA1-6242-8573-9FA0F13CA4FF}"/>
              </a:ext>
            </a:extLst>
          </p:cNvPr>
          <p:cNvSpPr/>
          <p:nvPr/>
        </p:nvSpPr>
        <p:spPr>
          <a:xfrm>
            <a:off x="3528000" y="1332738"/>
            <a:ext cx="2088000" cy="3315463"/>
          </a:xfrm>
          <a:prstGeom prst="rect">
            <a:avLst/>
          </a:prstGeom>
          <a:gradFill>
            <a:gsLst>
              <a:gs pos="0">
                <a:srgbClr val="4D7FAF"/>
              </a:gs>
              <a:gs pos="100000">
                <a:srgbClr val="975073"/>
              </a:gs>
            </a:gsLst>
            <a:lin ang="0" scaled="1"/>
          </a:gradFill>
          <a:ln>
            <a:solidFill>
              <a:schemeClr val="bg1"/>
            </a:solidFill>
          </a:ln>
          <a:effectLst>
            <a:outerShdw blurRad="2413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1440000" rtlCol="0" anchor="t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30C05-F2BD-B34C-B53C-82F07A48929A}"/>
              </a:ext>
            </a:extLst>
          </p:cNvPr>
          <p:cNvSpPr/>
          <p:nvPr/>
        </p:nvSpPr>
        <p:spPr>
          <a:xfrm>
            <a:off x="5843299" y="1332738"/>
            <a:ext cx="2088000" cy="3315463"/>
          </a:xfrm>
          <a:prstGeom prst="rect">
            <a:avLst/>
          </a:prstGeom>
          <a:gradFill>
            <a:gsLst>
              <a:gs pos="0">
                <a:srgbClr val="A04B6C"/>
              </a:gs>
              <a:gs pos="100000">
                <a:schemeClr val="accent1"/>
              </a:gs>
            </a:gsLst>
            <a:lin ang="0" scaled="1"/>
          </a:gradFill>
          <a:ln>
            <a:solidFill>
              <a:schemeClr val="bg1"/>
            </a:solidFill>
          </a:ln>
          <a:effectLst>
            <a:outerShdw blurRad="2413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1440000" rtlCol="0" anchor="t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BB9109-9939-A44A-A187-45A2382FAE21}"/>
              </a:ext>
            </a:extLst>
          </p:cNvPr>
          <p:cNvSpPr/>
          <p:nvPr/>
        </p:nvSpPr>
        <p:spPr>
          <a:xfrm>
            <a:off x="0" y="1556861"/>
            <a:ext cx="701182" cy="314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8D1C1E-D440-8C47-A566-DAD1396DF4AB}"/>
              </a:ext>
            </a:extLst>
          </p:cNvPr>
          <p:cNvSpPr/>
          <p:nvPr/>
        </p:nvSpPr>
        <p:spPr>
          <a:xfrm>
            <a:off x="8442819" y="1556861"/>
            <a:ext cx="701182" cy="314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BE1E4E4-66C3-FB4A-93B9-7D9071B2B7E2}"/>
              </a:ext>
            </a:extLst>
          </p:cNvPr>
          <p:cNvSpPr/>
          <p:nvPr/>
        </p:nvSpPr>
        <p:spPr>
          <a:xfrm>
            <a:off x="-1" y="4421972"/>
            <a:ext cx="9144001" cy="5480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ISO9001 CERTIFIED </a:t>
            </a:r>
            <a:r>
              <a:rPr lang="en-US" sz="1400">
                <a:solidFill>
                  <a:schemeClr val="tx1"/>
                </a:solidFill>
              </a:rPr>
              <a:t>-</a:t>
            </a:r>
            <a:r>
              <a:rPr lang="en-US" sz="1400" b="1">
                <a:solidFill>
                  <a:schemeClr val="tx1"/>
                </a:solidFill>
              </a:rPr>
              <a:t> </a:t>
            </a:r>
            <a:r>
              <a:rPr lang="en-CA" sz="1400">
                <a:solidFill>
                  <a:schemeClr val="tx1"/>
                </a:solidFill>
              </a:rPr>
              <a:t>Celebrating 21 years of ISO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0C6689B-3471-F24C-852C-5F878E84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4" y="274639"/>
            <a:ext cx="8279203" cy="6744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DE32FC-6A20-C845-B0B2-BB92921E30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8376" y="1468745"/>
            <a:ext cx="1136650" cy="11376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/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5923366-B6B8-9B4C-932D-12B7C80E2F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3676" y="1468745"/>
            <a:ext cx="1136650" cy="11376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/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FA4CC31-8352-2945-A5D9-F21C66E659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8975" y="1468745"/>
            <a:ext cx="1136650" cy="11376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/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38ABE98-C0CC-EE43-B03B-1A33B8FBA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6601" y="2798197"/>
            <a:ext cx="2083813" cy="1355725"/>
          </a:xfrm>
        </p:spPr>
        <p:txBody>
          <a:bodyPr lIns="72000" tIns="0" rIns="72000" bIns="36000"/>
          <a:lstStyle>
            <a:lvl1pPr marL="0" indent="0" algn="ctr"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800">
                <a:solidFill>
                  <a:schemeClr val="bg1"/>
                </a:solidFill>
              </a:defRPr>
            </a:lvl2pPr>
            <a:lvl3pPr marL="914378" indent="0">
              <a:buNone/>
              <a:defRPr sz="1800">
                <a:solidFill>
                  <a:schemeClr val="bg1"/>
                </a:solidFill>
              </a:defRPr>
            </a:lvl3pPr>
            <a:lvl4pPr marL="1371566" indent="0">
              <a:buNone/>
              <a:defRPr sz="1800">
                <a:solidFill>
                  <a:schemeClr val="bg1"/>
                </a:solidFill>
              </a:defRPr>
            </a:lvl4pPr>
            <a:lvl5pPr marL="1828754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C95F8AC4-DF06-3A49-8378-67BFC8F6A3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3815" y="2798197"/>
            <a:ext cx="2092186" cy="1355725"/>
          </a:xfrm>
        </p:spPr>
        <p:txBody>
          <a:bodyPr lIns="72000" tIns="0" rIns="72000" bIns="36000"/>
          <a:lstStyle>
            <a:lvl1pPr marL="0" indent="0" algn="ctr"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800">
                <a:solidFill>
                  <a:schemeClr val="bg1"/>
                </a:solidFill>
              </a:defRPr>
            </a:lvl2pPr>
            <a:lvl3pPr marL="914378" indent="0">
              <a:buNone/>
              <a:defRPr sz="1800">
                <a:solidFill>
                  <a:schemeClr val="bg1"/>
                </a:solidFill>
              </a:defRPr>
            </a:lvl3pPr>
            <a:lvl4pPr marL="1371566" indent="0">
              <a:buNone/>
              <a:defRPr sz="1800">
                <a:solidFill>
                  <a:schemeClr val="bg1"/>
                </a:solidFill>
              </a:defRPr>
            </a:lvl4pPr>
            <a:lvl5pPr marL="1828754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ECEE3994-B018-484D-8AB4-EA4975AE97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39402" y="2798197"/>
            <a:ext cx="2087999" cy="1355725"/>
          </a:xfrm>
        </p:spPr>
        <p:txBody>
          <a:bodyPr lIns="72000" tIns="0" rIns="72000" bIns="36000"/>
          <a:lstStyle>
            <a:lvl1pPr marL="0" indent="0" algn="ctr"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800">
                <a:solidFill>
                  <a:schemeClr val="bg1"/>
                </a:solidFill>
              </a:defRPr>
            </a:lvl2pPr>
            <a:lvl3pPr marL="914378" indent="0">
              <a:buNone/>
              <a:defRPr sz="1800">
                <a:solidFill>
                  <a:schemeClr val="bg1"/>
                </a:solidFill>
              </a:defRPr>
            </a:lvl3pPr>
            <a:lvl4pPr marL="1371566" indent="0">
              <a:buNone/>
              <a:defRPr sz="1800">
                <a:solidFill>
                  <a:schemeClr val="bg1"/>
                </a:solidFill>
              </a:defRPr>
            </a:lvl4pPr>
            <a:lvl5pPr marL="1828754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D25D18-B71E-A64A-B035-DA733F354FC3}"/>
              </a:ext>
            </a:extLst>
          </p:cNvPr>
          <p:cNvSpPr/>
          <p:nvPr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CA653-C0E0-4F4E-A8AE-B20855959660}"/>
              </a:ext>
            </a:extLst>
          </p:cNvPr>
          <p:cNvSpPr/>
          <p:nvPr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071858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 Out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C58F-F208-7940-A509-E47E083D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04440C-C475-2A49-95BB-F82668CB903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96484" y="1376537"/>
            <a:ext cx="1994557" cy="576293"/>
          </a:xfrm>
          <a:solidFill>
            <a:schemeClr val="accent2">
              <a:lumMod val="75000"/>
              <a:alpha val="70000"/>
            </a:schemeClr>
          </a:solidFill>
          <a:ln w="19050">
            <a:solidFill>
              <a:schemeClr val="accent2"/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189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3pPr>
            <a:lvl4pPr marL="1371566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4pPr>
            <a:lvl5pPr marL="1828754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21ED3E-1CC6-FB41-A8A1-8F1E777C874B}"/>
              </a:ext>
            </a:extLst>
          </p:cNvPr>
          <p:cNvCxnSpPr>
            <a:cxnSpLocks/>
          </p:cNvCxnSpPr>
          <p:nvPr/>
        </p:nvCxnSpPr>
        <p:spPr>
          <a:xfrm flipH="1">
            <a:off x="2403073" y="1690976"/>
            <a:ext cx="809360" cy="0"/>
          </a:xfrm>
          <a:prstGeom prst="line">
            <a:avLst/>
          </a:prstGeom>
          <a:ln w="25400" cap="rnd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FA47658-3435-2742-A39D-0DAAD8E2B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02874"/>
              </p:ext>
            </p:extLst>
          </p:nvPr>
        </p:nvGraphicFramePr>
        <p:xfrm>
          <a:off x="3704962" y="1376537"/>
          <a:ext cx="5185040" cy="1534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0138">
                  <a:extLst>
                    <a:ext uri="{9D8B030D-6E8A-4147-A177-3AD203B41FA5}">
                      <a16:colId xmlns:a16="http://schemas.microsoft.com/office/drawing/2014/main" val="279028058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4595001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0065788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79498616"/>
                    </a:ext>
                  </a:extLst>
                </a:gridCol>
                <a:gridCol w="850902">
                  <a:extLst>
                    <a:ext uri="{9D8B030D-6E8A-4147-A177-3AD203B41FA5}">
                      <a16:colId xmlns:a16="http://schemas.microsoft.com/office/drawing/2014/main" val="331847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BLUE TABLE</a:t>
                      </a: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95672"/>
                  </a:ext>
                </a:extLst>
              </a:tr>
              <a:tr h="387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52250"/>
                  </a:ext>
                </a:extLst>
              </a:tr>
              <a:tr h="387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967815"/>
                  </a:ext>
                </a:extLst>
              </a:tr>
              <a:tr h="387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98234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37F3F3-E075-0F40-871A-A3BEE0C1B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50117"/>
              </p:ext>
            </p:extLst>
          </p:nvPr>
        </p:nvGraphicFramePr>
        <p:xfrm>
          <a:off x="3704962" y="3230736"/>
          <a:ext cx="5185040" cy="1534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5838">
                  <a:extLst>
                    <a:ext uri="{9D8B030D-6E8A-4147-A177-3AD203B41FA5}">
                      <a16:colId xmlns:a16="http://schemas.microsoft.com/office/drawing/2014/main" val="279028058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24595001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00657882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379498616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331847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RED TABLE</a:t>
                      </a: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95672"/>
                  </a:ext>
                </a:extLst>
              </a:tr>
              <a:tr h="387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52250"/>
                  </a:ext>
                </a:extLst>
              </a:tr>
              <a:tr h="387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967815"/>
                  </a:ext>
                </a:extLst>
              </a:tr>
              <a:tr h="387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982348"/>
                  </a:ext>
                </a:extLst>
              </a:tr>
            </a:tbl>
          </a:graphicData>
        </a:graphic>
      </p:graphicFrame>
      <p:cxnSp>
        <p:nvCxnSpPr>
          <p:cNvPr id="13" name="Google Shape;213;p32">
            <a:extLst>
              <a:ext uri="{FF2B5EF4-FFF2-40B4-BE49-F238E27FC236}">
                <a16:creationId xmlns:a16="http://schemas.microsoft.com/office/drawing/2014/main" id="{62D40A22-4F12-5542-AB16-CE2CBD9EDFF3}"/>
              </a:ext>
            </a:extLst>
          </p:cNvPr>
          <p:cNvCxnSpPr/>
          <p:nvPr/>
        </p:nvCxnSpPr>
        <p:spPr>
          <a:xfrm>
            <a:off x="396483" y="257175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CDE99E-80CE-3046-8A9B-25126F12A971}"/>
              </a:ext>
            </a:extLst>
          </p:cNvPr>
          <p:cNvSpPr txBox="1"/>
          <p:nvPr/>
        </p:nvSpPr>
        <p:spPr>
          <a:xfrm>
            <a:off x="1181101" y="238708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Header Line</a:t>
            </a:r>
          </a:p>
        </p:txBody>
      </p:sp>
    </p:spTree>
    <p:extLst>
      <p:ext uri="{BB962C8B-B14F-4D97-AF65-F5344CB8AC3E}">
        <p14:creationId xmlns:p14="http://schemas.microsoft.com/office/powerpoint/2010/main" val="2875824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 Out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C58F-F208-7940-A509-E47E083D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04440C-C475-2A49-95BB-F82668CB903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96484" y="1376537"/>
            <a:ext cx="1994557" cy="576293"/>
          </a:xfrm>
          <a:solidFill>
            <a:schemeClr val="accent2">
              <a:lumMod val="75000"/>
              <a:alpha val="70000"/>
            </a:schemeClr>
          </a:solidFill>
          <a:ln w="19050">
            <a:solidFill>
              <a:schemeClr val="accent2"/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189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3pPr>
            <a:lvl4pPr marL="1371566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4pPr>
            <a:lvl5pPr marL="1828754" indent="0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21ED3E-1CC6-FB41-A8A1-8F1E777C874B}"/>
              </a:ext>
            </a:extLst>
          </p:cNvPr>
          <p:cNvCxnSpPr>
            <a:cxnSpLocks/>
          </p:cNvCxnSpPr>
          <p:nvPr/>
        </p:nvCxnSpPr>
        <p:spPr>
          <a:xfrm flipH="1">
            <a:off x="2403073" y="1690976"/>
            <a:ext cx="809360" cy="0"/>
          </a:xfrm>
          <a:prstGeom prst="line">
            <a:avLst/>
          </a:prstGeom>
          <a:ln w="25400" cap="rnd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FA47658-3435-2742-A39D-0DAAD8E2B805}"/>
              </a:ext>
            </a:extLst>
          </p:cNvPr>
          <p:cNvGraphicFramePr>
            <a:graphicFrameLocks noGrp="1"/>
          </p:cNvGraphicFramePr>
          <p:nvPr/>
        </p:nvGraphicFramePr>
        <p:xfrm>
          <a:off x="3704962" y="1376537"/>
          <a:ext cx="5185040" cy="1534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0138">
                  <a:extLst>
                    <a:ext uri="{9D8B030D-6E8A-4147-A177-3AD203B41FA5}">
                      <a16:colId xmlns:a16="http://schemas.microsoft.com/office/drawing/2014/main" val="279028058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4595001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0065788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79498616"/>
                    </a:ext>
                  </a:extLst>
                </a:gridCol>
                <a:gridCol w="850902">
                  <a:extLst>
                    <a:ext uri="{9D8B030D-6E8A-4147-A177-3AD203B41FA5}">
                      <a16:colId xmlns:a16="http://schemas.microsoft.com/office/drawing/2014/main" val="331847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BLUE TABLE</a:t>
                      </a: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95672"/>
                  </a:ext>
                </a:extLst>
              </a:tr>
              <a:tr h="387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52250"/>
                  </a:ext>
                </a:extLst>
              </a:tr>
              <a:tr h="387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967815"/>
                  </a:ext>
                </a:extLst>
              </a:tr>
              <a:tr h="387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98234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37F3F3-E075-0F40-871A-A3BEE0C1B40A}"/>
              </a:ext>
            </a:extLst>
          </p:cNvPr>
          <p:cNvGraphicFramePr>
            <a:graphicFrameLocks noGrp="1"/>
          </p:cNvGraphicFramePr>
          <p:nvPr/>
        </p:nvGraphicFramePr>
        <p:xfrm>
          <a:off x="3704962" y="3230736"/>
          <a:ext cx="5185040" cy="1534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5838">
                  <a:extLst>
                    <a:ext uri="{9D8B030D-6E8A-4147-A177-3AD203B41FA5}">
                      <a16:colId xmlns:a16="http://schemas.microsoft.com/office/drawing/2014/main" val="279028058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24595001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00657882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379498616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331847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RED TABLE</a:t>
                      </a: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95672"/>
                  </a:ext>
                </a:extLst>
              </a:tr>
              <a:tr h="387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52250"/>
                  </a:ext>
                </a:extLst>
              </a:tr>
              <a:tr h="387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967815"/>
                  </a:ext>
                </a:extLst>
              </a:tr>
              <a:tr h="387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982348"/>
                  </a:ext>
                </a:extLst>
              </a:tr>
            </a:tbl>
          </a:graphicData>
        </a:graphic>
      </p:graphicFrame>
      <p:cxnSp>
        <p:nvCxnSpPr>
          <p:cNvPr id="13" name="Google Shape;213;p32">
            <a:extLst>
              <a:ext uri="{FF2B5EF4-FFF2-40B4-BE49-F238E27FC236}">
                <a16:creationId xmlns:a16="http://schemas.microsoft.com/office/drawing/2014/main" id="{62D40A22-4F12-5542-AB16-CE2CBD9EDFF3}"/>
              </a:ext>
            </a:extLst>
          </p:cNvPr>
          <p:cNvCxnSpPr/>
          <p:nvPr/>
        </p:nvCxnSpPr>
        <p:spPr>
          <a:xfrm>
            <a:off x="396483" y="257175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CDE99E-80CE-3046-8A9B-25126F12A971}"/>
              </a:ext>
            </a:extLst>
          </p:cNvPr>
          <p:cNvSpPr txBox="1"/>
          <p:nvPr/>
        </p:nvSpPr>
        <p:spPr>
          <a:xfrm>
            <a:off x="1181101" y="238708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Header Line</a:t>
            </a:r>
          </a:p>
        </p:txBody>
      </p:sp>
    </p:spTree>
    <p:extLst>
      <p:ext uri="{BB962C8B-B14F-4D97-AF65-F5344CB8AC3E}">
        <p14:creationId xmlns:p14="http://schemas.microsoft.com/office/powerpoint/2010/main" val="320192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6CB-8FBE-FA44-8EF9-B20886D6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7" y="274639"/>
            <a:ext cx="8279203" cy="6744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F064-0F2D-0D45-969E-BF358788A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386673"/>
            <a:ext cx="6172200" cy="3453615"/>
          </a:xfrm>
        </p:spPr>
        <p:txBody>
          <a:bodyPr anchor="t">
            <a:noAutofit/>
          </a:bodyPr>
          <a:lstStyle>
            <a:lvl1pPr marL="457200" indent="-457200">
              <a:buClr>
                <a:schemeClr val="accent3"/>
              </a:buClr>
              <a:buSzPct val="100000"/>
              <a:buFont typeface="+mj-lt"/>
              <a:buAutoNum type="arabicPeriod"/>
              <a:defRPr sz="2000"/>
            </a:lvl1pPr>
            <a:lvl2pPr marL="842400" indent="-349200">
              <a:buClr>
                <a:schemeClr val="accent3"/>
              </a:buClr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E36FF-DB0D-E349-BBB7-22B0106428CC}"/>
              </a:ext>
            </a:extLst>
          </p:cNvPr>
          <p:cNvSpPr/>
          <p:nvPr userDrawn="1"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70B93-E84D-E641-BB73-3116C93F7D70}"/>
              </a:ext>
            </a:extLst>
          </p:cNvPr>
          <p:cNvSpPr/>
          <p:nvPr userDrawn="1"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oogle Shape;213;p32">
            <a:extLst>
              <a:ext uri="{FF2B5EF4-FFF2-40B4-BE49-F238E27FC236}">
                <a16:creationId xmlns:a16="http://schemas.microsoft.com/office/drawing/2014/main" id="{0C45EA36-D150-6847-9733-24037A6488A2}"/>
              </a:ext>
            </a:extLst>
          </p:cNvPr>
          <p:cNvCxnSpPr/>
          <p:nvPr userDrawn="1"/>
        </p:nvCxnSpPr>
        <p:spPr>
          <a:xfrm>
            <a:off x="4233900" y="1130258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884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6CB-8FBE-FA44-8EF9-B20886D6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8" y="274639"/>
            <a:ext cx="8279203" cy="6744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E36FF-DB0D-E349-BBB7-22B0106428CC}"/>
              </a:ext>
            </a:extLst>
          </p:cNvPr>
          <p:cNvSpPr/>
          <p:nvPr userDrawn="1"/>
        </p:nvSpPr>
        <p:spPr>
          <a:xfrm>
            <a:off x="0" y="4912708"/>
            <a:ext cx="9144000" cy="211203"/>
          </a:xfrm>
          <a:prstGeom prst="rect">
            <a:avLst/>
          </a:prstGeom>
        </p:spPr>
        <p:txBody>
          <a:bodyPr wrap="square" bIns="72000" anchor="b">
            <a:spAutoFit/>
          </a:bodyPr>
          <a:lstStyle/>
          <a:p>
            <a:pPr algn="ctr"/>
            <a:r>
              <a:rPr lang="en-US" sz="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CANADA’S TRUSTED VALVE SUPPLIER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70B93-E84D-E641-BB73-3116C93F7D70}"/>
              </a:ext>
            </a:extLst>
          </p:cNvPr>
          <p:cNvSpPr/>
          <p:nvPr userDrawn="1"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oogle Shape;213;p32">
            <a:extLst>
              <a:ext uri="{FF2B5EF4-FFF2-40B4-BE49-F238E27FC236}">
                <a16:creationId xmlns:a16="http://schemas.microsoft.com/office/drawing/2014/main" id="{0C45EA36-D150-6847-9733-24037A6488A2}"/>
              </a:ext>
            </a:extLst>
          </p:cNvPr>
          <p:cNvCxnSpPr/>
          <p:nvPr userDrawn="1"/>
        </p:nvCxnSpPr>
        <p:spPr>
          <a:xfrm>
            <a:off x="4233900" y="1130258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589DE50-D17E-0B42-89FE-9ED4759BC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5565" y="1709524"/>
            <a:ext cx="1728000" cy="1868827"/>
          </a:xfrm>
          <a:noFill/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EF10EF9-59F1-F843-9227-184334BEB479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2645628" y="1709524"/>
            <a:ext cx="1728000" cy="1868827"/>
          </a:xfrm>
          <a:noFill/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8695F06-D2F6-8640-A2CE-384D3356FB31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4745691" y="1709524"/>
            <a:ext cx="1728000" cy="1868827"/>
          </a:xfrm>
          <a:noFill/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C863A4B-E94D-B64E-8B26-C363034D9604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845754" y="1709524"/>
            <a:ext cx="1728000" cy="1868827"/>
          </a:xfrm>
          <a:noFill/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136792-0D22-4B4A-8D1B-2B9E46650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5565" y="3769847"/>
            <a:ext cx="1736480" cy="6487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8F9B4AE-4AFE-6743-B668-58F696FEB453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2640125" y="3769847"/>
            <a:ext cx="1739005" cy="6487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BA4A66-F464-F048-8DE3-A313F9DB372F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745691" y="3769847"/>
            <a:ext cx="1728000" cy="6487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B9F65C8-1504-6540-91FC-027D11CFFF44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1441" y="3769847"/>
            <a:ext cx="1728000" cy="6487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94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5E58-03A0-C34C-A29F-049C993F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420528"/>
            <a:ext cx="8280400" cy="1232672"/>
          </a:xfrm>
        </p:spPr>
        <p:txBody>
          <a:bodyPr anchor="t">
            <a:no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DAA9E-A64E-9646-B0CF-200C6BD81D6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5288" y="2635135"/>
            <a:ext cx="8280400" cy="1143603"/>
          </a:xfrm>
        </p:spPr>
        <p:txBody>
          <a:bodyPr>
            <a:normAutofit/>
          </a:bodyPr>
          <a:lstStyle>
            <a:lvl1pPr marL="0" indent="0">
              <a:buNone/>
              <a:defRPr sz="3200" b="1" spc="3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73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Alt 01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5E58-03A0-C34C-A29F-049C993F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420528"/>
            <a:ext cx="8280400" cy="1232672"/>
          </a:xfrm>
        </p:spPr>
        <p:txBody>
          <a:bodyPr anchor="t">
            <a:no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DAA9E-A64E-9646-B0CF-200C6BD81D6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5288" y="2635135"/>
            <a:ext cx="8280400" cy="1143603"/>
          </a:xfrm>
        </p:spPr>
        <p:txBody>
          <a:bodyPr>
            <a:normAutofit/>
          </a:bodyPr>
          <a:lstStyle>
            <a:lvl1pPr marL="0" indent="0">
              <a:buNone/>
              <a:defRPr sz="3200" b="1" spc="3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341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Alt 02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5E58-03A0-C34C-A29F-049C993F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420528"/>
            <a:ext cx="8280400" cy="1232672"/>
          </a:xfrm>
        </p:spPr>
        <p:txBody>
          <a:bodyPr anchor="t">
            <a:noAutofit/>
          </a:bodyPr>
          <a:lstStyle>
            <a:lvl1pPr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DAA9E-A64E-9646-B0CF-200C6BD81D6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5288" y="2635135"/>
            <a:ext cx="8280400" cy="1143603"/>
          </a:xfrm>
        </p:spPr>
        <p:txBody>
          <a:bodyPr>
            <a:normAutofit/>
          </a:bodyPr>
          <a:lstStyle>
            <a:lvl1pPr marL="0" indent="0">
              <a:buNone/>
              <a:defRPr sz="3200" b="1" spc="3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456356-E498-1742-93D6-97BBA55B8006}"/>
              </a:ext>
            </a:extLst>
          </p:cNvPr>
          <p:cNvSpPr/>
          <p:nvPr userDrawn="1"/>
        </p:nvSpPr>
        <p:spPr>
          <a:xfrm>
            <a:off x="0" y="0"/>
            <a:ext cx="9144000" cy="130630"/>
          </a:xfrm>
          <a:prstGeom prst="rect">
            <a:avLst/>
          </a:prstGeom>
          <a:gradFill flip="none" rotWithShape="1">
            <a:gsLst>
              <a:gs pos="0">
                <a:srgbClr val="01B0F0"/>
              </a:gs>
              <a:gs pos="53000">
                <a:srgbClr val="477098"/>
              </a:gs>
              <a:gs pos="100000">
                <a:srgbClr val="F00B4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8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BD9B1-B35C-984B-BA79-F10D3C42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3" y="274639"/>
            <a:ext cx="8279203" cy="6744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B8D4C-8E17-6746-BB4B-F1A327995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485" y="1131889"/>
            <a:ext cx="8279203" cy="370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00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15" r:id="rId2"/>
    <p:sldLayoutId id="2147483684" r:id="rId3"/>
    <p:sldLayoutId id="2147483704" r:id="rId4"/>
    <p:sldLayoutId id="2147483700" r:id="rId5"/>
    <p:sldLayoutId id="2147483701" r:id="rId6"/>
    <p:sldLayoutId id="2147483685" r:id="rId7"/>
    <p:sldLayoutId id="2147483713" r:id="rId8"/>
    <p:sldLayoutId id="2147483714" r:id="rId9"/>
    <p:sldLayoutId id="2147483703" r:id="rId10"/>
    <p:sldLayoutId id="2147483691" r:id="rId11"/>
    <p:sldLayoutId id="2147483705" r:id="rId12"/>
    <p:sldLayoutId id="2147483707" r:id="rId13"/>
    <p:sldLayoutId id="2147483710" r:id="rId14"/>
    <p:sldLayoutId id="2147483708" r:id="rId15"/>
    <p:sldLayoutId id="2147483711" r:id="rId16"/>
    <p:sldLayoutId id="2147483709" r:id="rId17"/>
    <p:sldLayoutId id="2147483702" r:id="rId18"/>
    <p:sldLayoutId id="2147483688" r:id="rId19"/>
    <p:sldLayoutId id="2147483686" r:id="rId20"/>
    <p:sldLayoutId id="2147483689" r:id="rId21"/>
    <p:sldLayoutId id="2147483712" r:id="rId22"/>
    <p:sldLayoutId id="2147483706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049" userDrawn="1">
          <p15:clr>
            <a:srgbClr val="F26B43"/>
          </p15:clr>
        </p15:guide>
        <p15:guide id="4" pos="249" userDrawn="1">
          <p15:clr>
            <a:srgbClr val="F26B43"/>
          </p15:clr>
        </p15:guide>
        <p15:guide id="5" pos="5465" userDrawn="1">
          <p15:clr>
            <a:srgbClr val="F26B43"/>
          </p15:clr>
        </p15:guide>
        <p15:guide id="6" orient="horz" pos="169" userDrawn="1">
          <p15:clr>
            <a:srgbClr val="F26B43"/>
          </p15:clr>
        </p15:guide>
        <p15:guide id="7" orient="horz" pos="71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BD9B1-B35C-984B-BA79-F10D3C42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4" y="274639"/>
            <a:ext cx="8279203" cy="6744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B8D4C-8E17-6746-BB4B-F1A327995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486" y="1131890"/>
            <a:ext cx="8279203" cy="370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10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683" r:id="rId22"/>
    <p:sldLayoutId id="2147483738" r:id="rId23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8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8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2" indent="-228594" algn="l" defTabSz="914378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8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8" indent="-228594" algn="l" defTabSz="914378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49">
          <p15:clr>
            <a:srgbClr val="F26B43"/>
          </p15:clr>
        </p15:guide>
        <p15:guide id="4" pos="249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169">
          <p15:clr>
            <a:srgbClr val="F26B43"/>
          </p15:clr>
        </p15:guide>
        <p15:guide id="7" orient="horz" pos="71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Speaking.svg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://www.thaigoodview.com/node/214719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hyperlink" Target="https://www.freestock.com/free-icons/vector-illustration-wireless-connection-icon-grey-558836656" TargetMode="Externa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6" Type="http://schemas.openxmlformats.org/officeDocument/2006/relationships/hyperlink" Target="http://www.pngall.com/team-work-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business-comic-characters-commerce-1297302/" TargetMode="External"/><Relationship Id="rId11" Type="http://schemas.openxmlformats.org/officeDocument/2006/relationships/image" Target="../media/image13.jp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hyperlink" Target="https://en.wikipedia.org/wiki/Knowledge_transfer" TargetMode="External"/><Relationship Id="rId4" Type="http://schemas.openxmlformats.org/officeDocument/2006/relationships/hyperlink" Target="https://recognizeapp.com/icons" TargetMode="External"/><Relationship Id="rId9" Type="http://schemas.openxmlformats.org/officeDocument/2006/relationships/image" Target="../media/image12.png"/><Relationship Id="rId14" Type="http://schemas.openxmlformats.org/officeDocument/2006/relationships/hyperlink" Target="http://ekit.co.uk/DDT_ShowEntry_client.asp?GalleryName=eKit_Clients&amp;EntryID=605&amp;ImageSeqNo=1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hyperlink" Target="http://www.studistorici.com/2013/10/29/carnemolla_numero_15/" TargetMode="External"/><Relationship Id="rId3" Type="http://schemas.openxmlformats.org/officeDocument/2006/relationships/image" Target="../media/image17.jp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hyperlink" Target="http://www.pngall.com/team-png" TargetMode="External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axpixel.net/Help-Symbol-Question-Question-Mark-Icon-Response-2309040" TargetMode="External"/><Relationship Id="rId11" Type="http://schemas.openxmlformats.org/officeDocument/2006/relationships/hyperlink" Target="https://commons.wikimedia.org/wiki/File:Oxygen480-apps-preferences-system-time.svg" TargetMode="External"/><Relationship Id="rId5" Type="http://schemas.openxmlformats.org/officeDocument/2006/relationships/image" Target="../media/image18.jpg"/><Relationship Id="rId15" Type="http://schemas.openxmlformats.org/officeDocument/2006/relationships/hyperlink" Target="https://pixabay.com/en/customer-service-1433642/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s://www.eoi.es/blogs/mintecon/2014/04/07/cero-inventarios-si-pero%E2%80%A6%E2%80%A6-%C2%BFa-cualquier-precio-34/" TargetMode="External"/><Relationship Id="rId9" Type="http://schemas.openxmlformats.org/officeDocument/2006/relationships/hyperlink" Target="https://criticaltechnology.blogspot.com/2012/11/the-essential-tasks-for-understanding.html" TargetMode="External"/><Relationship Id="rId1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flickr.com/photos/128950981@N04/15452926858/in/photolist-pxwhMq-5Lwy5p-8YHRaW-9tqv2V-ePa2J2-dZvqUG-7pWavc-ePmt45-mLC3at-ePmEky-5tEfnr-ePmqdE-ePmCvh-agLavX-4ZwKPg-ePmkKS-7vQ3GE-eParEx-ePmHeS-2MPVdi-4E2uMt-shV1Md-eP9Xxc-7geg4u-9wihdC-f4NkEd-baJTDr-ePmz4N-bBwYcE-6R4ZTZ-9tt4dw-iG7wjJ-ddGQhZ-bDDfrK-nAZ6Xa-9tq7JH-9tt8oG-8QPquw-9tq5FM-az1GpV-nY19vU-9tq6tX-9EiCsR-9tsZ7m-89BJS3-7EGSsn-8nUVUK-iUcMyQ-6PJkBS-aEezu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progressive-charlestown.com/2012/09/green-energy-takes-hi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C8A079-FFAD-4732-B9DB-FA1E50720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Supplier Satisfaction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A31C83-7764-4315-9F00-08ED0B842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289" y="3622632"/>
            <a:ext cx="8280398" cy="1322875"/>
          </a:xfrm>
        </p:spPr>
        <p:txBody>
          <a:bodyPr/>
          <a:lstStyle/>
          <a:p>
            <a:r>
              <a:rPr lang="en-CA" dirty="0"/>
              <a:t>Kevin Ast – April 2021</a:t>
            </a:r>
          </a:p>
        </p:txBody>
      </p:sp>
    </p:spTree>
    <p:extLst>
      <p:ext uri="{BB962C8B-B14F-4D97-AF65-F5344CB8AC3E}">
        <p14:creationId xmlns:p14="http://schemas.microsoft.com/office/powerpoint/2010/main" val="241383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B12A47E-D9F0-4058-AAA2-8D1C401380B3}"/>
              </a:ext>
            </a:extLst>
          </p:cNvPr>
          <p:cNvSpPr/>
          <p:nvPr/>
        </p:nvSpPr>
        <p:spPr>
          <a:xfrm>
            <a:off x="946774" y="1421394"/>
            <a:ext cx="7608751" cy="2924269"/>
          </a:xfrm>
          <a:prstGeom prst="wedgeRoundRectCallout">
            <a:avLst/>
          </a:prstGeom>
          <a:noFill/>
          <a:ln w="28575"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4A1F5D-874C-4C70-963E-D504E0CE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274638"/>
            <a:ext cx="8278813" cy="674687"/>
          </a:xfrm>
        </p:spPr>
        <p:txBody>
          <a:bodyPr>
            <a:normAutofit fontScale="90000"/>
          </a:bodyPr>
          <a:lstStyle/>
          <a:p>
            <a:r>
              <a:rPr lang="en-CA" dirty="0"/>
              <a:t>Business with Armour Valve is profitable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2AEF0-0DBF-4BFA-B19D-F6F7BC5F723F}"/>
              </a:ext>
            </a:extLst>
          </p:cNvPr>
          <p:cNvSpPr txBox="1"/>
          <p:nvPr/>
        </p:nvSpPr>
        <p:spPr>
          <a:xfrm>
            <a:off x="1161642" y="1760143"/>
            <a:ext cx="7179013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Myriad Metal Works: “Efforts have improved”</a:t>
            </a:r>
          </a:p>
          <a:p>
            <a:endParaRPr lang="en-US" sz="2000" dirty="0"/>
          </a:p>
          <a:p>
            <a:r>
              <a:rPr lang="en-US" sz="2000" dirty="0"/>
              <a:t>Cosmic Engineering: “Capable personnel, great communications, hard working, technically strong, good territory coverage, a pleasure to deal with, “partner” mentality”</a:t>
            </a:r>
          </a:p>
          <a:p>
            <a:endParaRPr lang="en-US" sz="2000" dirty="0"/>
          </a:p>
          <a:p>
            <a:r>
              <a:rPr lang="en-US" sz="2000" dirty="0"/>
              <a:t>Strong Design: “Perfect cooperation “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8583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C39AE4-4BFD-4A30-836A-66E75136F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38921"/>
              </p:ext>
            </p:extLst>
          </p:nvPr>
        </p:nvGraphicFramePr>
        <p:xfrm>
          <a:off x="4426612" y="2813428"/>
          <a:ext cx="4024257" cy="140221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311186">
                  <a:extLst>
                    <a:ext uri="{9D8B030D-6E8A-4147-A177-3AD203B41FA5}">
                      <a16:colId xmlns:a16="http://schemas.microsoft.com/office/drawing/2014/main" val="833999457"/>
                    </a:ext>
                  </a:extLst>
                </a:gridCol>
                <a:gridCol w="713071">
                  <a:extLst>
                    <a:ext uri="{9D8B030D-6E8A-4147-A177-3AD203B41FA5}">
                      <a16:colId xmlns:a16="http://schemas.microsoft.com/office/drawing/2014/main" val="2172710934"/>
                    </a:ext>
                  </a:extLst>
                </a:gridCol>
              </a:tblGrid>
              <a:tr h="461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How does </a:t>
                      </a:r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Armour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Valve compare to your best sales partner?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7162598"/>
                  </a:ext>
                </a:extLst>
              </a:tr>
              <a:tr h="34226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average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4432640"/>
                  </a:ext>
                </a:extLst>
              </a:tr>
              <a:tr h="30974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among the best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9639624"/>
                  </a:ext>
                </a:extLst>
              </a:tr>
              <a:tr h="289207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the best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860281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A501CA43-B817-4615-B859-6B4ECD9D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28" y="346797"/>
            <a:ext cx="7988367" cy="6746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>
                <a:latin typeface="+mj-lt"/>
                <a:cs typeface="+mj-cs"/>
              </a:rPr>
              <a:t>Payments are made on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3D44C5-FF10-4E37-B3F8-E92B3B7ED241}"/>
              </a:ext>
            </a:extLst>
          </p:cNvPr>
          <p:cNvSpPr txBox="1"/>
          <p:nvPr/>
        </p:nvSpPr>
        <p:spPr>
          <a:xfrm>
            <a:off x="432428" y="2813428"/>
            <a:ext cx="3197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400" dirty="0"/>
              <a:t>4 of the respondents rates AV as either among the best or the best.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400" dirty="0"/>
              <a:t>2 respondents rate AV average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29911-657B-4C9A-9946-1B14A67F51B4}"/>
              </a:ext>
            </a:extLst>
          </p:cNvPr>
          <p:cNvSpPr txBox="1"/>
          <p:nvPr/>
        </p:nvSpPr>
        <p:spPr>
          <a:xfrm>
            <a:off x="432428" y="1210493"/>
            <a:ext cx="329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All 6 respondents fully agree that AV makes their payments on time.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68DAE49-BA75-44E2-A29F-446F4FE7C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9298"/>
              </p:ext>
            </p:extLst>
          </p:nvPr>
        </p:nvGraphicFramePr>
        <p:xfrm>
          <a:off x="4426611" y="1210493"/>
          <a:ext cx="4024258" cy="8305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77694">
                  <a:extLst>
                    <a:ext uri="{9D8B030D-6E8A-4147-A177-3AD203B41FA5}">
                      <a16:colId xmlns:a16="http://schemas.microsoft.com/office/drawing/2014/main" val="874848977"/>
                    </a:ext>
                  </a:extLst>
                </a:gridCol>
                <a:gridCol w="746564">
                  <a:extLst>
                    <a:ext uri="{9D8B030D-6E8A-4147-A177-3AD203B41FA5}">
                      <a16:colId xmlns:a16="http://schemas.microsoft.com/office/drawing/2014/main" val="3279762037"/>
                    </a:ext>
                  </a:extLst>
                </a:gridCol>
              </a:tblGrid>
              <a:tr h="486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Payments by </a:t>
                      </a:r>
                      <a:r>
                        <a:rPr lang="en-US" sz="1400" u="none" strike="noStrike" dirty="0" err="1">
                          <a:effectLst/>
                        </a:rPr>
                        <a:t>Armour</a:t>
                      </a:r>
                      <a:r>
                        <a:rPr lang="en-US" sz="1400" u="none" strike="noStrike" dirty="0">
                          <a:effectLst/>
                        </a:rPr>
                        <a:t> Valve are made on time.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Count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8290224"/>
                  </a:ext>
                </a:extLst>
              </a:tr>
              <a:tr h="34381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Fully agree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0388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72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6771-C4C8-49D4-B221-02C469F7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Armour</a:t>
            </a:r>
            <a:r>
              <a:rPr lang="en-US" dirty="0"/>
              <a:t> Valve keeps their commitments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61FB0B-37CE-4FCE-AC4B-F04878138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546300"/>
              </p:ext>
            </p:extLst>
          </p:nvPr>
        </p:nvGraphicFramePr>
        <p:xfrm>
          <a:off x="4416357" y="1132661"/>
          <a:ext cx="3968885" cy="11654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49039">
                  <a:extLst>
                    <a:ext uri="{9D8B030D-6E8A-4147-A177-3AD203B41FA5}">
                      <a16:colId xmlns:a16="http://schemas.microsoft.com/office/drawing/2014/main" val="348652036"/>
                    </a:ext>
                  </a:extLst>
                </a:gridCol>
                <a:gridCol w="719846">
                  <a:extLst>
                    <a:ext uri="{9D8B030D-6E8A-4147-A177-3AD203B41FA5}">
                      <a16:colId xmlns:a16="http://schemas.microsoft.com/office/drawing/2014/main" val="2154010771"/>
                    </a:ext>
                  </a:extLst>
                </a:gridCol>
              </a:tblGrid>
              <a:tr h="471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Armour</a:t>
                      </a:r>
                      <a:r>
                        <a:rPr lang="en-US" sz="1400" b="1" u="none" strike="noStrike" dirty="0">
                          <a:effectLst/>
                        </a:rPr>
                        <a:t> Valve keeps agreed commitments.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2264497"/>
                  </a:ext>
                </a:extLst>
              </a:tr>
              <a:tr h="37105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Partly agree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3714489"/>
                  </a:ext>
                </a:extLst>
              </a:tr>
              <a:tr h="32288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Fully agree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68524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C39AE4-4BFD-4A30-836A-66E75136F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83558"/>
              </p:ext>
            </p:extLst>
          </p:nvPr>
        </p:nvGraphicFramePr>
        <p:xfrm>
          <a:off x="4426612" y="3082233"/>
          <a:ext cx="3897797" cy="140221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207134">
                  <a:extLst>
                    <a:ext uri="{9D8B030D-6E8A-4147-A177-3AD203B41FA5}">
                      <a16:colId xmlns:a16="http://schemas.microsoft.com/office/drawing/2014/main" val="833999457"/>
                    </a:ext>
                  </a:extLst>
                </a:gridCol>
                <a:gridCol w="690663">
                  <a:extLst>
                    <a:ext uri="{9D8B030D-6E8A-4147-A177-3AD203B41FA5}">
                      <a16:colId xmlns:a16="http://schemas.microsoft.com/office/drawing/2014/main" val="2172710934"/>
                    </a:ext>
                  </a:extLst>
                </a:gridCol>
              </a:tblGrid>
              <a:tr h="461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How does </a:t>
                      </a:r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Armour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Valve compare to your best sales partner?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7162598"/>
                  </a:ext>
                </a:extLst>
              </a:tr>
              <a:tr h="34226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average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4432640"/>
                  </a:ext>
                </a:extLst>
              </a:tr>
              <a:tr h="30974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among the best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9639624"/>
                  </a:ext>
                </a:extLst>
              </a:tr>
              <a:tr h="289207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the best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86028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58331E-7F44-4368-B969-612E55821E2E}"/>
              </a:ext>
            </a:extLst>
          </p:cNvPr>
          <p:cNvSpPr txBox="1"/>
          <p:nvPr/>
        </p:nvSpPr>
        <p:spPr>
          <a:xfrm>
            <a:off x="413971" y="1132661"/>
            <a:ext cx="34737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All 10 of the respondents agree that AV keeps their commitments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Myriad Metal Works stated: “</a:t>
            </a:r>
            <a:r>
              <a:rPr lang="en-US" sz="1400" dirty="0" err="1"/>
              <a:t>Armour</a:t>
            </a:r>
            <a:r>
              <a:rPr lang="en-US" sz="1400" dirty="0"/>
              <a:t> Valve represents a territory very different from the other sales representatives …”</a:t>
            </a:r>
            <a:endParaRPr lang="en-CA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DE609-4443-405B-821B-50908581C731}"/>
              </a:ext>
            </a:extLst>
          </p:cNvPr>
          <p:cNvSpPr txBox="1"/>
          <p:nvPr/>
        </p:nvSpPr>
        <p:spPr>
          <a:xfrm>
            <a:off x="413971" y="3082233"/>
            <a:ext cx="3508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7 out of 8 respondents rated AV as among the best or the best.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Radical Steel rated AV as average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/>
              <a:t>IronScapes</a:t>
            </a:r>
            <a:r>
              <a:rPr lang="en-US" sz="1400" dirty="0"/>
              <a:t> stated: “All signs are positive”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788307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D47B-7CD1-401D-93E2-97D83209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forecasting of volumes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8FE2BB-07A6-4ADD-8231-320063372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218223"/>
              </p:ext>
            </p:extLst>
          </p:nvPr>
        </p:nvGraphicFramePr>
        <p:xfrm>
          <a:off x="4416357" y="1096312"/>
          <a:ext cx="4105071" cy="14465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21990">
                  <a:extLst>
                    <a:ext uri="{9D8B030D-6E8A-4147-A177-3AD203B41FA5}">
                      <a16:colId xmlns:a16="http://schemas.microsoft.com/office/drawing/2014/main" val="2971689562"/>
                    </a:ext>
                  </a:extLst>
                </a:gridCol>
                <a:gridCol w="583081">
                  <a:extLst>
                    <a:ext uri="{9D8B030D-6E8A-4147-A177-3AD203B41FA5}">
                      <a16:colId xmlns:a16="http://schemas.microsoft.com/office/drawing/2014/main" val="2517368785"/>
                    </a:ext>
                  </a:extLst>
                </a:gridCol>
              </a:tblGrid>
              <a:tr h="379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Systematic forecasting of volumes. How important? 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2359101"/>
                  </a:ext>
                </a:extLst>
              </a:tr>
              <a:tr h="337404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Important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1186281"/>
                  </a:ext>
                </a:extLst>
              </a:tr>
              <a:tr h="337404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Somewhat important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4239180"/>
                  </a:ext>
                </a:extLst>
              </a:tr>
              <a:tr h="337404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Unimportant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02398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951062-51A2-44FA-9600-26FB50893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49039"/>
              </p:ext>
            </p:extLst>
          </p:nvPr>
        </p:nvGraphicFramePr>
        <p:xfrm>
          <a:off x="4416358" y="2872937"/>
          <a:ext cx="4105070" cy="1295293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543005">
                  <a:extLst>
                    <a:ext uri="{9D8B030D-6E8A-4147-A177-3AD203B41FA5}">
                      <a16:colId xmlns:a16="http://schemas.microsoft.com/office/drawing/2014/main" val="3665777918"/>
                    </a:ext>
                  </a:extLst>
                </a:gridCol>
                <a:gridCol w="562065">
                  <a:extLst>
                    <a:ext uri="{9D8B030D-6E8A-4147-A177-3AD203B41FA5}">
                      <a16:colId xmlns:a16="http://schemas.microsoft.com/office/drawing/2014/main" val="3652974403"/>
                    </a:ext>
                  </a:extLst>
                </a:gridCol>
              </a:tblGrid>
              <a:tr h="472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How does </a:t>
                      </a:r>
                      <a:r>
                        <a:rPr lang="en-US" sz="1400" u="none" strike="noStrike" dirty="0" err="1">
                          <a:effectLst/>
                        </a:rPr>
                        <a:t>Armour</a:t>
                      </a:r>
                      <a:r>
                        <a:rPr lang="en-US" sz="1400" u="none" strike="noStrike" dirty="0">
                          <a:effectLst/>
                        </a:rPr>
                        <a:t> Valve compare to your best sales partner?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7999594"/>
                  </a:ext>
                </a:extLst>
              </a:tr>
              <a:tr h="42092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average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0676656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among the best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7310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383533-3728-45EE-B1D4-35F2B20B4A83}"/>
              </a:ext>
            </a:extLst>
          </p:cNvPr>
          <p:cNvSpPr txBox="1"/>
          <p:nvPr/>
        </p:nvSpPr>
        <p:spPr>
          <a:xfrm>
            <a:off x="396483" y="1096312"/>
            <a:ext cx="3436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6 of the respondents believe systematic forecasting of volumes is important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Weld Designed states it is not important</a:t>
            </a:r>
            <a:endParaRPr lang="en-CA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47E0A-31C0-431C-8509-F571907C26AC}"/>
              </a:ext>
            </a:extLst>
          </p:cNvPr>
          <p:cNvSpPr txBox="1"/>
          <p:nvPr/>
        </p:nvSpPr>
        <p:spPr>
          <a:xfrm>
            <a:off x="396483" y="2872937"/>
            <a:ext cx="3601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AV forecasting is considered average by 3 respondents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2 respondents rating it among the best.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Cosmic Engineering stated: “2020 was a tough year for everyone when it came to forecasting”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99298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4F53-E331-4925-843E-FA1B595D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99" y="264659"/>
            <a:ext cx="6133833" cy="674486"/>
          </a:xfrm>
        </p:spPr>
        <p:txBody>
          <a:bodyPr/>
          <a:lstStyle/>
          <a:p>
            <a:pPr algn="ctr"/>
            <a:r>
              <a:rPr lang="en-US" dirty="0"/>
              <a:t>Clear long-term direction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02B5D0-6F68-483B-ACDB-32448F914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681013"/>
              </p:ext>
            </p:extLst>
          </p:nvPr>
        </p:nvGraphicFramePr>
        <p:xfrm>
          <a:off x="4445540" y="1079771"/>
          <a:ext cx="4230144" cy="13705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96072">
                  <a:extLst>
                    <a:ext uri="{9D8B030D-6E8A-4147-A177-3AD203B41FA5}">
                      <a16:colId xmlns:a16="http://schemas.microsoft.com/office/drawing/2014/main" val="1825357223"/>
                    </a:ext>
                  </a:extLst>
                </a:gridCol>
                <a:gridCol w="634072">
                  <a:extLst>
                    <a:ext uri="{9D8B030D-6E8A-4147-A177-3AD203B41FA5}">
                      <a16:colId xmlns:a16="http://schemas.microsoft.com/office/drawing/2014/main" val="3002306272"/>
                    </a:ext>
                  </a:extLst>
                </a:gridCol>
              </a:tblGrid>
              <a:tr h="38910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Clear long term direction.</a:t>
                      </a:r>
                      <a:endParaRPr lang="en-CA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C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8485470"/>
                  </a:ext>
                </a:extLst>
              </a:tr>
              <a:tr h="331118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Somewhat important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3372129"/>
                  </a:ext>
                </a:extLst>
              </a:tr>
              <a:tr h="32515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Important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9616971"/>
                  </a:ext>
                </a:extLst>
              </a:tr>
              <a:tr h="32515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Extremely important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39205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2A3310-1641-4AE7-8522-C59C4A718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48253"/>
              </p:ext>
            </p:extLst>
          </p:nvPr>
        </p:nvGraphicFramePr>
        <p:xfrm>
          <a:off x="4445540" y="2868831"/>
          <a:ext cx="4230145" cy="119489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472775">
                  <a:extLst>
                    <a:ext uri="{9D8B030D-6E8A-4147-A177-3AD203B41FA5}">
                      <a16:colId xmlns:a16="http://schemas.microsoft.com/office/drawing/2014/main" val="518040949"/>
                    </a:ext>
                  </a:extLst>
                </a:gridCol>
                <a:gridCol w="757370">
                  <a:extLst>
                    <a:ext uri="{9D8B030D-6E8A-4147-A177-3AD203B41FA5}">
                      <a16:colId xmlns:a16="http://schemas.microsoft.com/office/drawing/2014/main" val="444922198"/>
                    </a:ext>
                  </a:extLst>
                </a:gridCol>
              </a:tblGrid>
              <a:tr h="350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How does </a:t>
                      </a:r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Armour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Valve compare to your best sales partner?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2754080"/>
                  </a:ext>
                </a:extLst>
              </a:tr>
              <a:tr h="380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average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8598024"/>
                  </a:ext>
                </a:extLst>
              </a:tr>
              <a:tr h="380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among the best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06581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560DCF-8C5C-4702-A8AE-0AAF18536F66}"/>
              </a:ext>
            </a:extLst>
          </p:cNvPr>
          <p:cNvSpPr txBox="1"/>
          <p:nvPr/>
        </p:nvSpPr>
        <p:spPr>
          <a:xfrm>
            <a:off x="563299" y="1079771"/>
            <a:ext cx="32641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6 out of 7 respondents find it is important overall.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Weld Designed found it somewhat important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022EC-0039-4ED4-9ED4-5971A03512FB}"/>
              </a:ext>
            </a:extLst>
          </p:cNvPr>
          <p:cNvSpPr txBox="1"/>
          <p:nvPr/>
        </p:nvSpPr>
        <p:spPr>
          <a:xfrm>
            <a:off x="680032" y="2868831"/>
            <a:ext cx="26954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Three of the respondents find it average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Two of the respondents find AV to be among the best. 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02450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1CCD-440D-4C4A-9097-03E3D280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3" y="303211"/>
            <a:ext cx="8279203" cy="972696"/>
          </a:xfrm>
        </p:spPr>
        <p:txBody>
          <a:bodyPr>
            <a:normAutofit fontScale="90000"/>
          </a:bodyPr>
          <a:lstStyle/>
          <a:p>
            <a:r>
              <a:rPr lang="en-US" dirty="0"/>
              <a:t>Early Involvement in sales cycle for new opportunities 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E2E0D1-B570-414B-856F-2B6BF872F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03832"/>
              </p:ext>
            </p:extLst>
          </p:nvPr>
        </p:nvGraphicFramePr>
        <p:xfrm>
          <a:off x="4478785" y="1275906"/>
          <a:ext cx="4071828" cy="11633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86006">
                  <a:extLst>
                    <a:ext uri="{9D8B030D-6E8A-4147-A177-3AD203B41FA5}">
                      <a16:colId xmlns:a16="http://schemas.microsoft.com/office/drawing/2014/main" val="815260819"/>
                    </a:ext>
                  </a:extLst>
                </a:gridCol>
                <a:gridCol w="885822">
                  <a:extLst>
                    <a:ext uri="{9D8B030D-6E8A-4147-A177-3AD203B41FA5}">
                      <a16:colId xmlns:a16="http://schemas.microsoft.com/office/drawing/2014/main" val="172457308"/>
                    </a:ext>
                  </a:extLst>
                </a:gridCol>
              </a:tblGrid>
              <a:tr h="494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Early involvement in the sales cycle for new opportunities.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8458150"/>
                  </a:ext>
                </a:extLst>
              </a:tr>
              <a:tr h="33441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Important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5881128"/>
                  </a:ext>
                </a:extLst>
              </a:tr>
              <a:tr h="334411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Extremely important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56213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30647A-A104-44AC-9F07-BE9EE586C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000780"/>
              </p:ext>
            </p:extLst>
          </p:nvPr>
        </p:nvGraphicFramePr>
        <p:xfrm>
          <a:off x="4478785" y="2918298"/>
          <a:ext cx="4071828" cy="157588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256674">
                  <a:extLst>
                    <a:ext uri="{9D8B030D-6E8A-4147-A177-3AD203B41FA5}">
                      <a16:colId xmlns:a16="http://schemas.microsoft.com/office/drawing/2014/main" val="2249274019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143807369"/>
                    </a:ext>
                  </a:extLst>
                </a:gridCol>
              </a:tblGrid>
              <a:tr h="465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How does </a:t>
                      </a:r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Armour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Valve compare to your best sales partner?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4135115"/>
                  </a:ext>
                </a:extLst>
              </a:tr>
              <a:tr h="37011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average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7297805"/>
                  </a:ext>
                </a:extLst>
              </a:tr>
              <a:tr h="37011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among the best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4033113"/>
                  </a:ext>
                </a:extLst>
              </a:tr>
              <a:tr h="37011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the best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49603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C9A5DB-5C4D-4A97-8B30-1A38C098F4A5}"/>
              </a:ext>
            </a:extLst>
          </p:cNvPr>
          <p:cNvSpPr txBox="1"/>
          <p:nvPr/>
        </p:nvSpPr>
        <p:spPr>
          <a:xfrm>
            <a:off x="396483" y="1337447"/>
            <a:ext cx="3757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100% of the respondents find it important, either important or extremely important</a:t>
            </a:r>
            <a:endParaRPr lang="en-CA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6F64A-5799-41C9-8E82-AFB72C59075E}"/>
              </a:ext>
            </a:extLst>
          </p:cNvPr>
          <p:cNvSpPr txBox="1"/>
          <p:nvPr/>
        </p:nvSpPr>
        <p:spPr>
          <a:xfrm>
            <a:off x="396483" y="2918298"/>
            <a:ext cx="3923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3 of the respondents rated AV average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2 respondents rate AV among the best or the best. 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23408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3D47-0276-4B78-97A6-E34016AC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8" y="508556"/>
            <a:ext cx="8279203" cy="674486"/>
          </a:xfrm>
        </p:spPr>
        <p:txBody>
          <a:bodyPr>
            <a:normAutofit fontScale="90000"/>
          </a:bodyPr>
          <a:lstStyle/>
          <a:p>
            <a:r>
              <a:rPr lang="en-US" dirty="0"/>
              <a:t>Clear contact and communication channel are available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95D5BF-A994-499D-B846-DB2DD9AB8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47155"/>
              </p:ext>
            </p:extLst>
          </p:nvPr>
        </p:nvGraphicFramePr>
        <p:xfrm>
          <a:off x="4474723" y="1267455"/>
          <a:ext cx="4105073" cy="12490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11865">
                  <a:extLst>
                    <a:ext uri="{9D8B030D-6E8A-4147-A177-3AD203B41FA5}">
                      <a16:colId xmlns:a16="http://schemas.microsoft.com/office/drawing/2014/main" val="1642682042"/>
                    </a:ext>
                  </a:extLst>
                </a:gridCol>
                <a:gridCol w="693208">
                  <a:extLst>
                    <a:ext uri="{9D8B030D-6E8A-4147-A177-3AD203B41FA5}">
                      <a16:colId xmlns:a16="http://schemas.microsoft.com/office/drawing/2014/main" val="522712478"/>
                    </a:ext>
                  </a:extLst>
                </a:gridCol>
              </a:tblGrid>
              <a:tr h="496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Clear contact and communication channels are available.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3849729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Partly agree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2835890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Fully agree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0556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EC45A1-469F-4DE0-9F52-CEFFE6906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31381"/>
              </p:ext>
            </p:extLst>
          </p:nvPr>
        </p:nvGraphicFramePr>
        <p:xfrm>
          <a:off x="4474723" y="2996120"/>
          <a:ext cx="4105073" cy="1638823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383590">
                  <a:extLst>
                    <a:ext uri="{9D8B030D-6E8A-4147-A177-3AD203B41FA5}">
                      <a16:colId xmlns:a16="http://schemas.microsoft.com/office/drawing/2014/main" val="1581852384"/>
                    </a:ext>
                  </a:extLst>
                </a:gridCol>
                <a:gridCol w="721483">
                  <a:extLst>
                    <a:ext uri="{9D8B030D-6E8A-4147-A177-3AD203B41FA5}">
                      <a16:colId xmlns:a16="http://schemas.microsoft.com/office/drawing/2014/main" val="1961706476"/>
                    </a:ext>
                  </a:extLst>
                </a:gridCol>
              </a:tblGrid>
              <a:tr h="51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How does </a:t>
                      </a:r>
                      <a:r>
                        <a:rPr lang="en-US" sz="1400" b="1" u="none" strike="noStrike" dirty="0" err="1">
                          <a:effectLst/>
                        </a:rPr>
                        <a:t>Armour</a:t>
                      </a:r>
                      <a:r>
                        <a:rPr lang="en-US" sz="1400" b="1" u="none" strike="noStrike" dirty="0">
                          <a:effectLst/>
                        </a:rPr>
                        <a:t> Valve compare to your best sales partner?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9155845"/>
                  </a:ext>
                </a:extLst>
              </a:tr>
              <a:tr h="37323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average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4897257"/>
                  </a:ext>
                </a:extLst>
              </a:tr>
              <a:tr h="37323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among the best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9312215"/>
                  </a:ext>
                </a:extLst>
              </a:tr>
              <a:tr h="37323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Is the best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85913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0CB003-48F2-4DDA-989E-0CE2259C0472}"/>
              </a:ext>
            </a:extLst>
          </p:cNvPr>
          <p:cNvSpPr txBox="1"/>
          <p:nvPr/>
        </p:nvSpPr>
        <p:spPr>
          <a:xfrm>
            <a:off x="432399" y="1267455"/>
            <a:ext cx="3872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All 6 respondents agree with this statement </a:t>
            </a: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E2235-660F-4D2E-9AF9-5C7481C58F1B}"/>
              </a:ext>
            </a:extLst>
          </p:cNvPr>
          <p:cNvSpPr txBox="1"/>
          <p:nvPr/>
        </p:nvSpPr>
        <p:spPr>
          <a:xfrm>
            <a:off x="432398" y="2996120"/>
            <a:ext cx="3872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5 out of 6 respondents consider AV as one of the best or the best.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Radical Steel considers AV average. 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0763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D3EA-A1CF-4449-B0B8-02B2DE68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4" y="457403"/>
            <a:ext cx="8279203" cy="674486"/>
          </a:xfrm>
        </p:spPr>
        <p:txBody>
          <a:bodyPr>
            <a:normAutofit fontScale="90000"/>
          </a:bodyPr>
          <a:lstStyle/>
          <a:p>
            <a:r>
              <a:rPr lang="en-US" dirty="0"/>
              <a:t>All necessary information is shared accordingly and thoroughly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B5CD35-BBE8-43D2-AE01-FE631DCB0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942559"/>
              </p:ext>
            </p:extLst>
          </p:nvPr>
        </p:nvGraphicFramePr>
        <p:xfrm>
          <a:off x="4406631" y="1284051"/>
          <a:ext cx="4014356" cy="11965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46314">
                  <a:extLst>
                    <a:ext uri="{9D8B030D-6E8A-4147-A177-3AD203B41FA5}">
                      <a16:colId xmlns:a16="http://schemas.microsoft.com/office/drawing/2014/main" val="707113367"/>
                    </a:ext>
                  </a:extLst>
                </a:gridCol>
                <a:gridCol w="668042">
                  <a:extLst>
                    <a:ext uri="{9D8B030D-6E8A-4147-A177-3AD203B41FA5}">
                      <a16:colId xmlns:a16="http://schemas.microsoft.com/office/drawing/2014/main" val="296560807"/>
                    </a:ext>
                  </a:extLst>
                </a:gridCol>
              </a:tblGrid>
              <a:tr h="500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All necessary information is shared accordingly and thoroughly.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8000070"/>
                  </a:ext>
                </a:extLst>
              </a:tr>
              <a:tr h="348248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Fully agree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0180688"/>
                  </a:ext>
                </a:extLst>
              </a:tr>
              <a:tr h="348248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Partly agree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91957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47813A-1D16-48D8-9E81-DBCA09C1A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746971"/>
              </p:ext>
            </p:extLst>
          </p:nvPr>
        </p:nvGraphicFramePr>
        <p:xfrm>
          <a:off x="4406630" y="2947481"/>
          <a:ext cx="4014356" cy="144404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346315">
                  <a:extLst>
                    <a:ext uri="{9D8B030D-6E8A-4147-A177-3AD203B41FA5}">
                      <a16:colId xmlns:a16="http://schemas.microsoft.com/office/drawing/2014/main" val="2678778370"/>
                    </a:ext>
                  </a:extLst>
                </a:gridCol>
                <a:gridCol w="668041">
                  <a:extLst>
                    <a:ext uri="{9D8B030D-6E8A-4147-A177-3AD203B41FA5}">
                      <a16:colId xmlns:a16="http://schemas.microsoft.com/office/drawing/2014/main" val="3617376768"/>
                    </a:ext>
                  </a:extLst>
                </a:gridCol>
              </a:tblGrid>
              <a:tr h="4502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How does </a:t>
                      </a:r>
                      <a:r>
                        <a:rPr lang="en-US" sz="1400" b="1" u="none" strike="noStrike" dirty="0" err="1">
                          <a:effectLst/>
                        </a:rPr>
                        <a:t>Armour</a:t>
                      </a:r>
                      <a:r>
                        <a:rPr lang="en-US" sz="1400" b="1" u="none" strike="noStrike" dirty="0">
                          <a:effectLst/>
                        </a:rPr>
                        <a:t> Valve compare to your best sales partner?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212511"/>
                  </a:ext>
                </a:extLst>
              </a:tr>
              <a:tr h="331277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average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5400211"/>
                  </a:ext>
                </a:extLst>
              </a:tr>
              <a:tr h="331277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among the best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8776005"/>
                  </a:ext>
                </a:extLst>
              </a:tr>
              <a:tr h="331277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the best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60139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466D82-5547-43AB-8A6E-586A611FDBF2}"/>
              </a:ext>
            </a:extLst>
          </p:cNvPr>
          <p:cNvSpPr txBox="1"/>
          <p:nvPr/>
        </p:nvSpPr>
        <p:spPr>
          <a:xfrm>
            <a:off x="396484" y="1284051"/>
            <a:ext cx="3407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All the respondents agree with this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946DA-7FF1-4A72-B67A-D0E9A6DCCB30}"/>
              </a:ext>
            </a:extLst>
          </p:cNvPr>
          <p:cNvSpPr txBox="1"/>
          <p:nvPr/>
        </p:nvSpPr>
        <p:spPr>
          <a:xfrm>
            <a:off x="396484" y="2947481"/>
            <a:ext cx="35938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AV is considered among the best by 4 respondents; One considers AV the best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Only one respondent find AV to be average</a:t>
            </a:r>
          </a:p>
        </p:txBody>
      </p:sp>
    </p:spTree>
    <p:extLst>
      <p:ext uri="{BB962C8B-B14F-4D97-AF65-F5344CB8AC3E}">
        <p14:creationId xmlns:p14="http://schemas.microsoft.com/office/powerpoint/2010/main" val="348887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3976-E2A8-4B2C-B445-78DF2290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feedback from </a:t>
            </a:r>
            <a:r>
              <a:rPr lang="en-US" dirty="0" err="1"/>
              <a:t>Armour</a:t>
            </a:r>
            <a:r>
              <a:rPr lang="en-US" dirty="0"/>
              <a:t> Valve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5BDCA9-AB07-4F1A-862E-8FC3720D9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490112"/>
              </p:ext>
            </p:extLst>
          </p:nvPr>
        </p:nvGraphicFramePr>
        <p:xfrm>
          <a:off x="4338536" y="1249992"/>
          <a:ext cx="4241260" cy="106696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89507">
                  <a:extLst>
                    <a:ext uri="{9D8B030D-6E8A-4147-A177-3AD203B41FA5}">
                      <a16:colId xmlns:a16="http://schemas.microsoft.com/office/drawing/2014/main" val="1618253084"/>
                    </a:ext>
                  </a:extLst>
                </a:gridCol>
                <a:gridCol w="651753">
                  <a:extLst>
                    <a:ext uri="{9D8B030D-6E8A-4147-A177-3AD203B41FA5}">
                      <a16:colId xmlns:a16="http://schemas.microsoft.com/office/drawing/2014/main" val="981306001"/>
                    </a:ext>
                  </a:extLst>
                </a:gridCol>
              </a:tblGrid>
              <a:tr h="471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We regularly receive feedback from </a:t>
                      </a:r>
                      <a:r>
                        <a:rPr lang="en-US" sz="1400" u="none" strike="noStrike" dirty="0" err="1">
                          <a:effectLst/>
                        </a:rPr>
                        <a:t>Armour</a:t>
                      </a:r>
                      <a:r>
                        <a:rPr lang="en-US" sz="1400" u="none" strike="noStrike" dirty="0">
                          <a:effectLst/>
                        </a:rPr>
                        <a:t> Valve.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3028800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Partly agree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5720091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Fully agree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57342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B85FE8-028F-4E82-B6E2-81C92C1F3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39901"/>
              </p:ext>
            </p:extLst>
          </p:nvPr>
        </p:nvGraphicFramePr>
        <p:xfrm>
          <a:off x="4416359" y="2954448"/>
          <a:ext cx="4163437" cy="1335009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519998">
                  <a:extLst>
                    <a:ext uri="{9D8B030D-6E8A-4147-A177-3AD203B41FA5}">
                      <a16:colId xmlns:a16="http://schemas.microsoft.com/office/drawing/2014/main" val="274681214"/>
                    </a:ext>
                  </a:extLst>
                </a:gridCol>
                <a:gridCol w="643439">
                  <a:extLst>
                    <a:ext uri="{9D8B030D-6E8A-4147-A177-3AD203B41FA5}">
                      <a16:colId xmlns:a16="http://schemas.microsoft.com/office/drawing/2014/main" val="1713530890"/>
                    </a:ext>
                  </a:extLst>
                </a:gridCol>
              </a:tblGrid>
              <a:tr h="300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How does </a:t>
                      </a:r>
                      <a:r>
                        <a:rPr lang="en-US" sz="1400" b="1" u="none" strike="noStrike" dirty="0" err="1">
                          <a:effectLst/>
                        </a:rPr>
                        <a:t>Armour</a:t>
                      </a:r>
                      <a:r>
                        <a:rPr lang="en-US" sz="1400" b="1" u="none" strike="noStrike" dirty="0">
                          <a:effectLst/>
                        </a:rPr>
                        <a:t> Valve compare to your best sales partner?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1224127"/>
                  </a:ext>
                </a:extLst>
              </a:tr>
              <a:tr h="30022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Is among the best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9371838"/>
                  </a:ext>
                </a:extLst>
              </a:tr>
              <a:tr h="30022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the best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170947"/>
                  </a:ext>
                </a:extLst>
              </a:tr>
              <a:tr h="30022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Is average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61376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840B01-F22A-4156-9233-0C6E39515BD0}"/>
              </a:ext>
            </a:extLst>
          </p:cNvPr>
          <p:cNvSpPr txBox="1"/>
          <p:nvPr/>
        </p:nvSpPr>
        <p:spPr>
          <a:xfrm>
            <a:off x="396483" y="1249992"/>
            <a:ext cx="34848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The respondents gave us positive responses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4 respondents partly agree</a:t>
            </a:r>
            <a:r>
              <a:rPr lang="en-CA" sz="1400" dirty="0"/>
              <a:t> and 4 fully agree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FD933-1D98-421A-AC52-8E6417B4A93C}"/>
              </a:ext>
            </a:extLst>
          </p:cNvPr>
          <p:cNvSpPr txBox="1"/>
          <p:nvPr/>
        </p:nvSpPr>
        <p:spPr>
          <a:xfrm>
            <a:off x="396483" y="2954448"/>
            <a:ext cx="34848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4 of the respondents rated AV as among the best to the best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2 of the respondents rated AV as average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04753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DDF3-A1ED-4B9A-BFC4-0B27CE41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AV provides sufficient feedback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104F6C-2046-4F76-BCBE-BB85902326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302407"/>
              </p:ext>
            </p:extLst>
          </p:nvPr>
        </p:nvGraphicFramePr>
        <p:xfrm>
          <a:off x="1128408" y="1306236"/>
          <a:ext cx="6702358" cy="15819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90681">
                  <a:extLst>
                    <a:ext uri="{9D8B030D-6E8A-4147-A177-3AD203B41FA5}">
                      <a16:colId xmlns:a16="http://schemas.microsoft.com/office/drawing/2014/main" val="2227309195"/>
                    </a:ext>
                  </a:extLst>
                </a:gridCol>
                <a:gridCol w="1011677">
                  <a:extLst>
                    <a:ext uri="{9D8B030D-6E8A-4147-A177-3AD203B41FA5}">
                      <a16:colId xmlns:a16="http://schemas.microsoft.com/office/drawing/2014/main" val="1840196311"/>
                    </a:ext>
                  </a:extLst>
                </a:gridCol>
              </a:tblGrid>
              <a:tr h="5144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Which of the following areas do we provide sufficient feedback on?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2460"/>
                  </a:ext>
                </a:extLst>
              </a:tr>
              <a:tr h="26176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Product Quality</a:t>
                      </a:r>
                      <a:endParaRPr lang="en-CA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8671855"/>
                  </a:ext>
                </a:extLst>
              </a:tr>
              <a:tr h="26176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Delivery Accuracy</a:t>
                      </a:r>
                      <a:endParaRPr lang="en-CA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5504630"/>
                  </a:ext>
                </a:extLst>
              </a:tr>
              <a:tr h="28221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Lead Time</a:t>
                      </a:r>
                      <a:endParaRPr lang="en-CA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159692"/>
                  </a:ext>
                </a:extLst>
              </a:tr>
              <a:tr h="26176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Pricing</a:t>
                      </a:r>
                      <a:endParaRPr lang="en-CA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29369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20F51F-9B32-4EAD-A019-E77C5DF3E802}"/>
              </a:ext>
            </a:extLst>
          </p:cNvPr>
          <p:cNvSpPr txBox="1"/>
          <p:nvPr/>
        </p:nvSpPr>
        <p:spPr>
          <a:xfrm>
            <a:off x="1678625" y="3142356"/>
            <a:ext cx="5714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Delivery Accuracy, Lead time and Pricing were chosen 4 times from the 5 respondents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Product Quality was chosen twice from the 5 respondents.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496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2C19-BB50-4FB7-880F-84FD0541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Respondents of the survey</a:t>
            </a:r>
            <a:endParaRPr lang="en-CA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31C24D-FBD5-4351-B518-D4ED3D5B8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66560"/>
              </p:ext>
            </p:extLst>
          </p:nvPr>
        </p:nvGraphicFramePr>
        <p:xfrm>
          <a:off x="574157" y="1070043"/>
          <a:ext cx="7881780" cy="2879385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{72833802-FEF1-4C79-8D5D-14CF1EAF98D9}</a:tableStyleId>
              </a:tblPr>
              <a:tblGrid>
                <a:gridCol w="7881780">
                  <a:extLst>
                    <a:ext uri="{9D8B030D-6E8A-4147-A177-3AD203B41FA5}">
                      <a16:colId xmlns:a16="http://schemas.microsoft.com/office/drawing/2014/main" val="3139890288"/>
                    </a:ext>
                  </a:extLst>
                </a:gridCol>
              </a:tblGrid>
              <a:tr h="35789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effectLst/>
                        </a:rPr>
                        <a:t>Company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8220505"/>
                  </a:ext>
                </a:extLst>
              </a:tr>
              <a:tr h="27672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effectLst/>
                        </a:rPr>
                        <a:t>Modern Metals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3823795"/>
                  </a:ext>
                </a:extLst>
              </a:tr>
              <a:tr h="27672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 err="1">
                          <a:effectLst/>
                        </a:rPr>
                        <a:t>IronScapes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640372"/>
                  </a:ext>
                </a:extLst>
              </a:tr>
              <a:tr h="27672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effectLst/>
                        </a:rPr>
                        <a:t>Fusion Work 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4940309"/>
                  </a:ext>
                </a:extLst>
              </a:tr>
              <a:tr h="30766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effectLst/>
                        </a:rPr>
                        <a:t>Weld Designed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8597810"/>
                  </a:ext>
                </a:extLst>
              </a:tr>
              <a:tr h="27672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effectLst/>
                        </a:rPr>
                        <a:t>Radical Steel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1164713"/>
                  </a:ext>
                </a:extLst>
              </a:tr>
              <a:tr h="27672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effectLst/>
                        </a:rPr>
                        <a:t>Myriad Metal Works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1635887"/>
                  </a:ext>
                </a:extLst>
              </a:tr>
              <a:tr h="27672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effectLst/>
                        </a:rPr>
                        <a:t>Advanced Assembly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4670991"/>
                  </a:ext>
                </a:extLst>
              </a:tr>
              <a:tr h="27672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effectLst/>
                        </a:rPr>
                        <a:t>Strong Designs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5549127"/>
                  </a:ext>
                </a:extLst>
              </a:tr>
              <a:tr h="27672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effectLst/>
                        </a:rPr>
                        <a:t>Cosmic Engineering 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3763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C854B0-4F72-4690-A511-ACC2905DD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904699"/>
              </p:ext>
            </p:extLst>
          </p:nvPr>
        </p:nvGraphicFramePr>
        <p:xfrm>
          <a:off x="574157" y="4125783"/>
          <a:ext cx="7881780" cy="576216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6612829">
                  <a:extLst>
                    <a:ext uri="{9D8B030D-6E8A-4147-A177-3AD203B41FA5}">
                      <a16:colId xmlns:a16="http://schemas.microsoft.com/office/drawing/2014/main" val="4166034339"/>
                    </a:ext>
                  </a:extLst>
                </a:gridCol>
                <a:gridCol w="1268951">
                  <a:extLst>
                    <a:ext uri="{9D8B030D-6E8A-4147-A177-3AD203B41FA5}">
                      <a16:colId xmlns:a16="http://schemas.microsoft.com/office/drawing/2014/main" val="2456597771"/>
                    </a:ext>
                  </a:extLst>
                </a:gridCol>
              </a:tblGrid>
              <a:tr h="288108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>
                          <a:effectLst/>
                        </a:rPr>
                        <a:t>Number of Respondents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u="none" strike="noStrike" dirty="0">
                          <a:effectLst/>
                        </a:rPr>
                        <a:t>10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2370650"/>
                  </a:ext>
                </a:extLst>
              </a:tr>
              <a:tr h="288108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>
                          <a:effectLst/>
                        </a:rPr>
                        <a:t>Average Time to Complete Survey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u="none" strike="noStrike" dirty="0">
                          <a:effectLst/>
                        </a:rPr>
                        <a:t>0:15:12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96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353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5618-4AA0-4F77-9A01-B351B3A5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3" y="274639"/>
            <a:ext cx="8407049" cy="674486"/>
          </a:xfrm>
        </p:spPr>
        <p:txBody>
          <a:bodyPr/>
          <a:lstStyle/>
          <a:p>
            <a:r>
              <a:rPr lang="en-US" sz="3200" dirty="0"/>
              <a:t>Where AV provides sufficient feedback</a:t>
            </a:r>
            <a:endParaRPr lang="en-CA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1B7147-EE48-4863-B7A8-77B128EAA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89653"/>
              </p:ext>
            </p:extLst>
          </p:nvPr>
        </p:nvGraphicFramePr>
        <p:xfrm>
          <a:off x="396484" y="1303507"/>
          <a:ext cx="8407048" cy="3385227"/>
        </p:xfrm>
        <a:graphic>
          <a:graphicData uri="http://schemas.openxmlformats.org/drawingml/2006/table">
            <a:tbl>
              <a:tblPr/>
              <a:tblGrid>
                <a:gridCol w="2286716">
                  <a:extLst>
                    <a:ext uri="{9D8B030D-6E8A-4147-A177-3AD203B41FA5}">
                      <a16:colId xmlns:a16="http://schemas.microsoft.com/office/drawing/2014/main" val="3436731920"/>
                    </a:ext>
                  </a:extLst>
                </a:gridCol>
                <a:gridCol w="1530083">
                  <a:extLst>
                    <a:ext uri="{9D8B030D-6E8A-4147-A177-3AD203B41FA5}">
                      <a16:colId xmlns:a16="http://schemas.microsoft.com/office/drawing/2014/main" val="1592578404"/>
                    </a:ext>
                  </a:extLst>
                </a:gridCol>
                <a:gridCol w="1530083">
                  <a:extLst>
                    <a:ext uri="{9D8B030D-6E8A-4147-A177-3AD203B41FA5}">
                      <a16:colId xmlns:a16="http://schemas.microsoft.com/office/drawing/2014/main" val="2553266015"/>
                    </a:ext>
                  </a:extLst>
                </a:gridCol>
                <a:gridCol w="1530083">
                  <a:extLst>
                    <a:ext uri="{9D8B030D-6E8A-4147-A177-3AD203B41FA5}">
                      <a16:colId xmlns:a16="http://schemas.microsoft.com/office/drawing/2014/main" val="3429874265"/>
                    </a:ext>
                  </a:extLst>
                </a:gridCol>
                <a:gridCol w="1530083">
                  <a:extLst>
                    <a:ext uri="{9D8B030D-6E8A-4147-A177-3AD203B41FA5}">
                      <a16:colId xmlns:a16="http://schemas.microsoft.com/office/drawing/2014/main" val="2147026976"/>
                    </a:ext>
                  </a:extLst>
                </a:gridCol>
              </a:tblGrid>
              <a:tr h="602847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 Quality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Delivery Accuracy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Lead Time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238099"/>
                  </a:ext>
                </a:extLst>
              </a:tr>
              <a:tr h="55647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Modern Metals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X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326337"/>
                  </a:ext>
                </a:extLst>
              </a:tr>
              <a:tr h="55647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IronScapes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724789"/>
                  </a:ext>
                </a:extLst>
              </a:tr>
              <a:tr h="55647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Fusion Work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192509"/>
                  </a:ext>
                </a:extLst>
              </a:tr>
              <a:tr h="55647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 Designs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39491"/>
                  </a:ext>
                </a:extLst>
              </a:tr>
              <a:tr h="55647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Cosmic Engineering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X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701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084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DDF3-A1ED-4B9A-BFC4-0B27CE41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AV provides sufficient feedback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671E9-98A8-4822-A515-CCA41A569B95}"/>
              </a:ext>
            </a:extLst>
          </p:cNvPr>
          <p:cNvSpPr txBox="1"/>
          <p:nvPr/>
        </p:nvSpPr>
        <p:spPr>
          <a:xfrm>
            <a:off x="1008816" y="1356290"/>
            <a:ext cx="73258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Weld Designed states : “the important aspect is the sales, leads, inquiries and day to day activities regarding this”</a:t>
            </a:r>
          </a:p>
          <a:p>
            <a:endParaRPr lang="en-US" sz="2000" dirty="0"/>
          </a:p>
          <a:p>
            <a:r>
              <a:rPr lang="en-US" sz="2000" dirty="0"/>
              <a:t>Radical Steel states: “there were product related issues”</a:t>
            </a:r>
          </a:p>
          <a:p>
            <a:endParaRPr lang="en-US" sz="2000" dirty="0"/>
          </a:p>
          <a:p>
            <a:r>
              <a:rPr lang="en-US" sz="2000" dirty="0"/>
              <a:t>Cosmic Engineering states: “customer feedback/ needs and subtle points can make a difference when getting an order or losing it.”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8AEA951-0100-4E2D-A71E-C7854D7007B9}"/>
              </a:ext>
            </a:extLst>
          </p:cNvPr>
          <p:cNvSpPr/>
          <p:nvPr/>
        </p:nvSpPr>
        <p:spPr>
          <a:xfrm>
            <a:off x="787940" y="1229240"/>
            <a:ext cx="7767585" cy="3116423"/>
          </a:xfrm>
          <a:prstGeom prst="wedgeRoundRectCallout">
            <a:avLst/>
          </a:prstGeom>
          <a:noFill/>
          <a:ln w="28575"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698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20DB-CE23-43F9-AEDF-CD53BC1D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3" y="291461"/>
            <a:ext cx="8279203" cy="674486"/>
          </a:xfrm>
        </p:spPr>
        <p:txBody>
          <a:bodyPr>
            <a:normAutofit fontScale="90000"/>
          </a:bodyPr>
          <a:lstStyle/>
          <a:p>
            <a:r>
              <a:rPr lang="en-US" dirty="0"/>
              <a:t>Employees are reliable and professional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182550-0071-436B-93B8-4F9BD8D87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438903"/>
              </p:ext>
            </p:extLst>
          </p:nvPr>
        </p:nvGraphicFramePr>
        <p:xfrm>
          <a:off x="4338535" y="1266916"/>
          <a:ext cx="4337151" cy="111232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18690">
                  <a:extLst>
                    <a:ext uri="{9D8B030D-6E8A-4147-A177-3AD203B41FA5}">
                      <a16:colId xmlns:a16="http://schemas.microsoft.com/office/drawing/2014/main" val="3963116189"/>
                    </a:ext>
                  </a:extLst>
                </a:gridCol>
                <a:gridCol w="718461">
                  <a:extLst>
                    <a:ext uri="{9D8B030D-6E8A-4147-A177-3AD203B41FA5}">
                      <a16:colId xmlns:a16="http://schemas.microsoft.com/office/drawing/2014/main" val="2388754511"/>
                    </a:ext>
                  </a:extLst>
                </a:gridCol>
              </a:tblGrid>
              <a:tr h="433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Armour</a:t>
                      </a:r>
                      <a:r>
                        <a:rPr lang="en-US" sz="1400" u="none" strike="noStrike" dirty="0">
                          <a:effectLst/>
                        </a:rPr>
                        <a:t> Valve employees are reliable and professional in their </a:t>
                      </a:r>
                      <a:r>
                        <a:rPr lang="en-US" sz="1400" u="none" strike="noStrike" dirty="0" err="1">
                          <a:effectLst/>
                        </a:rPr>
                        <a:t>behaviour</a:t>
                      </a:r>
                      <a:r>
                        <a:rPr lang="en-US" sz="1400" u="none" strike="noStrike" dirty="0">
                          <a:effectLst/>
                        </a:rPr>
                        <a:t> and work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6646009"/>
                  </a:ext>
                </a:extLst>
              </a:tr>
              <a:tr h="33899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Fully agree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0097630"/>
                  </a:ext>
                </a:extLst>
              </a:tr>
              <a:tr h="33899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Partly agree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87223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9EDE23-2029-4638-A7A0-B442DFC0C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464418"/>
              </p:ext>
            </p:extLst>
          </p:nvPr>
        </p:nvGraphicFramePr>
        <p:xfrm>
          <a:off x="4338535" y="2930373"/>
          <a:ext cx="4337150" cy="120140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638145">
                  <a:extLst>
                    <a:ext uri="{9D8B030D-6E8A-4147-A177-3AD203B41FA5}">
                      <a16:colId xmlns:a16="http://schemas.microsoft.com/office/drawing/2014/main" val="2706914034"/>
                    </a:ext>
                  </a:extLst>
                </a:gridCol>
                <a:gridCol w="699005">
                  <a:extLst>
                    <a:ext uri="{9D8B030D-6E8A-4147-A177-3AD203B41FA5}">
                      <a16:colId xmlns:a16="http://schemas.microsoft.com/office/drawing/2014/main" val="1673683044"/>
                    </a:ext>
                  </a:extLst>
                </a:gridCol>
              </a:tblGrid>
              <a:tr h="45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How does </a:t>
                      </a:r>
                      <a:r>
                        <a:rPr lang="en-US" sz="1400" u="none" strike="noStrike" dirty="0" err="1">
                          <a:effectLst/>
                        </a:rPr>
                        <a:t>Armour</a:t>
                      </a:r>
                      <a:r>
                        <a:rPr lang="en-US" sz="1400" u="none" strike="noStrike" dirty="0">
                          <a:effectLst/>
                        </a:rPr>
                        <a:t> Valve compare to your best sales partner?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3958671"/>
                  </a:ext>
                </a:extLst>
              </a:tr>
              <a:tr h="373278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among the best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u="none" strike="noStrike" dirty="0">
                          <a:effectLst/>
                        </a:rPr>
                        <a:t>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5103751"/>
                  </a:ext>
                </a:extLst>
              </a:tr>
              <a:tr h="373278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average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98888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484335-1C50-42C5-AD4F-E98D1F33CDF3}"/>
              </a:ext>
            </a:extLst>
          </p:cNvPr>
          <p:cNvSpPr txBox="1"/>
          <p:nvPr/>
        </p:nvSpPr>
        <p:spPr>
          <a:xfrm>
            <a:off x="396484" y="1266916"/>
            <a:ext cx="25305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All respondents agree to this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Only Radical Steel partly agrees</a:t>
            </a:r>
            <a:endParaRPr lang="en-CA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6420F-D73B-4F86-AB3F-C7A405B5DFE3}"/>
              </a:ext>
            </a:extLst>
          </p:cNvPr>
          <p:cNvSpPr txBox="1"/>
          <p:nvPr/>
        </p:nvSpPr>
        <p:spPr>
          <a:xfrm>
            <a:off x="396483" y="2930373"/>
            <a:ext cx="3420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5 out of 6 respondents consider AV as among the best.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Radical Steel finds AV to be average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30309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A253-1B3C-41C8-BD63-FBAC786A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4" y="457403"/>
            <a:ext cx="8279203" cy="674486"/>
          </a:xfrm>
        </p:spPr>
        <p:txBody>
          <a:bodyPr>
            <a:normAutofit fontScale="90000"/>
          </a:bodyPr>
          <a:lstStyle/>
          <a:p>
            <a:r>
              <a:rPr lang="en-US" dirty="0"/>
              <a:t>Employees have in-depth product knowledge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967B61-4786-422F-BE89-601F55E6A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277100"/>
              </p:ext>
            </p:extLst>
          </p:nvPr>
        </p:nvGraphicFramePr>
        <p:xfrm>
          <a:off x="4416357" y="1215957"/>
          <a:ext cx="4173166" cy="13889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21413">
                  <a:extLst>
                    <a:ext uri="{9D8B030D-6E8A-4147-A177-3AD203B41FA5}">
                      <a16:colId xmlns:a16="http://schemas.microsoft.com/office/drawing/2014/main" val="3891682982"/>
                    </a:ext>
                  </a:extLst>
                </a:gridCol>
                <a:gridCol w="651753">
                  <a:extLst>
                    <a:ext uri="{9D8B030D-6E8A-4147-A177-3AD203B41FA5}">
                      <a16:colId xmlns:a16="http://schemas.microsoft.com/office/drawing/2014/main" val="1873455527"/>
                    </a:ext>
                  </a:extLst>
                </a:gridCol>
              </a:tblGrid>
              <a:tr h="549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Armour</a:t>
                      </a:r>
                      <a:r>
                        <a:rPr lang="en-US" sz="1400" u="none" strike="noStrike" dirty="0">
                          <a:effectLst/>
                        </a:rPr>
                        <a:t> Valve employees have in-depth knowledge of our products.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7336810"/>
                  </a:ext>
                </a:extLst>
              </a:tr>
              <a:tr h="27971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Partly disagree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5850074"/>
                  </a:ext>
                </a:extLst>
              </a:tr>
              <a:tr h="27971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Partly agree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9857373"/>
                  </a:ext>
                </a:extLst>
              </a:tr>
              <a:tr h="27971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Fully agree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492693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E89F4C-04E9-4DE1-81C6-F9075692A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39038"/>
              </p:ext>
            </p:extLst>
          </p:nvPr>
        </p:nvGraphicFramePr>
        <p:xfrm>
          <a:off x="4416357" y="2995275"/>
          <a:ext cx="4173166" cy="116955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570052">
                  <a:extLst>
                    <a:ext uri="{9D8B030D-6E8A-4147-A177-3AD203B41FA5}">
                      <a16:colId xmlns:a16="http://schemas.microsoft.com/office/drawing/2014/main" val="2064276939"/>
                    </a:ext>
                  </a:extLst>
                </a:gridCol>
                <a:gridCol w="603114">
                  <a:extLst>
                    <a:ext uri="{9D8B030D-6E8A-4147-A177-3AD203B41FA5}">
                      <a16:colId xmlns:a16="http://schemas.microsoft.com/office/drawing/2014/main" val="4005352859"/>
                    </a:ext>
                  </a:extLst>
                </a:gridCol>
              </a:tblGrid>
              <a:tr h="574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How does </a:t>
                      </a:r>
                      <a:r>
                        <a:rPr lang="en-US" sz="1400" u="none" strike="noStrike" dirty="0" err="1">
                          <a:effectLst/>
                        </a:rPr>
                        <a:t>Armour</a:t>
                      </a:r>
                      <a:r>
                        <a:rPr lang="en-US" sz="1400" u="none" strike="noStrike" dirty="0">
                          <a:effectLst/>
                        </a:rPr>
                        <a:t> Valve compare to your best sales partner?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4181412"/>
                  </a:ext>
                </a:extLst>
              </a:tr>
              <a:tr h="297454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average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5050223"/>
                  </a:ext>
                </a:extLst>
              </a:tr>
              <a:tr h="297454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the best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62018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A0358A-075C-4858-B61C-CD1566CEC683}"/>
              </a:ext>
            </a:extLst>
          </p:cNvPr>
          <p:cNvSpPr txBox="1"/>
          <p:nvPr/>
        </p:nvSpPr>
        <p:spPr>
          <a:xfrm>
            <a:off x="396484" y="1215957"/>
            <a:ext cx="31333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4 out 6 respondents agree with this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Fusion Work and Radical Steel partly disagree.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Cosmic Engineering fully agrees</a:t>
            </a: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8687E-8592-4FD0-A4F5-22DC9895A082}"/>
              </a:ext>
            </a:extLst>
          </p:cNvPr>
          <p:cNvSpPr txBox="1"/>
          <p:nvPr/>
        </p:nvSpPr>
        <p:spPr>
          <a:xfrm>
            <a:off x="435747" y="2995274"/>
            <a:ext cx="36595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AV is considered average in this category among 4 respondents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Cosmic Engineering rated AV as the best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More training may be needed -- Fusion Work and Radical Steel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275044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3775-F237-43CC-BE46-8552F89E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8" y="352472"/>
            <a:ext cx="8279203" cy="944700"/>
          </a:xfrm>
        </p:spPr>
        <p:txBody>
          <a:bodyPr>
            <a:normAutofit fontScale="90000"/>
          </a:bodyPr>
          <a:lstStyle/>
          <a:p>
            <a:r>
              <a:rPr lang="en-US" dirty="0"/>
              <a:t>AV personnel professionally represent our products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E678A1-58B5-4428-B9F1-817AD8FD6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973873"/>
              </p:ext>
            </p:extLst>
          </p:nvPr>
        </p:nvGraphicFramePr>
        <p:xfrm>
          <a:off x="4377447" y="1377790"/>
          <a:ext cx="4334154" cy="11939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72503">
                  <a:extLst>
                    <a:ext uri="{9D8B030D-6E8A-4147-A177-3AD203B41FA5}">
                      <a16:colId xmlns:a16="http://schemas.microsoft.com/office/drawing/2014/main" val="1403582837"/>
                    </a:ext>
                  </a:extLst>
                </a:gridCol>
                <a:gridCol w="761651">
                  <a:extLst>
                    <a:ext uri="{9D8B030D-6E8A-4147-A177-3AD203B41FA5}">
                      <a16:colId xmlns:a16="http://schemas.microsoft.com/office/drawing/2014/main" val="1388602156"/>
                    </a:ext>
                  </a:extLst>
                </a:gridCol>
              </a:tblGrid>
              <a:tr h="474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Armour</a:t>
                      </a:r>
                      <a:r>
                        <a:rPr lang="en-US" sz="1400" u="none" strike="noStrike" dirty="0">
                          <a:effectLst/>
                        </a:rPr>
                        <a:t> Valve personnel professionally represent our products.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8452512"/>
                  </a:ext>
                </a:extLst>
              </a:tr>
              <a:tr h="35960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Partly agree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0920316"/>
                  </a:ext>
                </a:extLst>
              </a:tr>
              <a:tr h="35960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Fully agree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29078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8FF738-231C-4CDB-B9E0-6B85F1905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1398"/>
              </p:ext>
            </p:extLst>
          </p:nvPr>
        </p:nvGraphicFramePr>
        <p:xfrm>
          <a:off x="4377448" y="2957208"/>
          <a:ext cx="4334154" cy="152724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407395">
                  <a:extLst>
                    <a:ext uri="{9D8B030D-6E8A-4147-A177-3AD203B41FA5}">
                      <a16:colId xmlns:a16="http://schemas.microsoft.com/office/drawing/2014/main" val="2235967350"/>
                    </a:ext>
                  </a:extLst>
                </a:gridCol>
                <a:gridCol w="926759">
                  <a:extLst>
                    <a:ext uri="{9D8B030D-6E8A-4147-A177-3AD203B41FA5}">
                      <a16:colId xmlns:a16="http://schemas.microsoft.com/office/drawing/2014/main" val="3840916135"/>
                    </a:ext>
                  </a:extLst>
                </a:gridCol>
              </a:tblGrid>
              <a:tr h="508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How does </a:t>
                      </a:r>
                      <a:r>
                        <a:rPr lang="en-US" sz="1400" u="none" strike="noStrike" dirty="0" err="1">
                          <a:effectLst/>
                        </a:rPr>
                        <a:t>Armour</a:t>
                      </a:r>
                      <a:r>
                        <a:rPr lang="en-US" sz="1400" u="none" strike="noStrike" dirty="0">
                          <a:effectLst/>
                        </a:rPr>
                        <a:t> Valve compare to your best sales partner?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4164334"/>
                  </a:ext>
                </a:extLst>
              </a:tr>
              <a:tr h="339594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average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5399756"/>
                  </a:ext>
                </a:extLst>
              </a:tr>
              <a:tr h="339594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Is among the best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9465245"/>
                  </a:ext>
                </a:extLst>
              </a:tr>
              <a:tr h="339594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the best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83367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0BAA7A-4276-4720-8146-723EC4E5498E}"/>
              </a:ext>
            </a:extLst>
          </p:cNvPr>
          <p:cNvSpPr txBox="1"/>
          <p:nvPr/>
        </p:nvSpPr>
        <p:spPr>
          <a:xfrm>
            <a:off x="432398" y="1377790"/>
            <a:ext cx="282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All the respondents agreed with this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AFE27-87E7-4A74-AF3F-FDA20D2C4E2B}"/>
              </a:ext>
            </a:extLst>
          </p:cNvPr>
          <p:cNvSpPr txBox="1"/>
          <p:nvPr/>
        </p:nvSpPr>
        <p:spPr>
          <a:xfrm>
            <a:off x="432398" y="2957208"/>
            <a:ext cx="32641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Half the respondents find AV average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The other half rate AV as among the best or the best.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823066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5FB6-0578-43D1-98CB-38DD5A28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54" y="237784"/>
            <a:ext cx="8279203" cy="674486"/>
          </a:xfrm>
        </p:spPr>
        <p:txBody>
          <a:bodyPr/>
          <a:lstStyle/>
          <a:p>
            <a:r>
              <a:rPr lang="en-US" dirty="0"/>
              <a:t>Areas of Strength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6B357-5EAC-4688-BE0D-FB5CF8102CAC}"/>
              </a:ext>
            </a:extLst>
          </p:cNvPr>
          <p:cNvSpPr txBox="1"/>
          <p:nvPr/>
        </p:nvSpPr>
        <p:spPr>
          <a:xfrm>
            <a:off x="432571" y="1273696"/>
            <a:ext cx="27618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Cooperation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Professional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Transparent </a:t>
            </a:r>
            <a:r>
              <a:rPr lang="en-CA" dirty="0"/>
              <a:t>Communication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Strong Product &amp; Technical Knowledge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D7A3C-835A-4CA0-AC38-22F82E5C5B9A}"/>
              </a:ext>
            </a:extLst>
          </p:cNvPr>
          <p:cNvSpPr txBox="1"/>
          <p:nvPr/>
        </p:nvSpPr>
        <p:spPr>
          <a:xfrm>
            <a:off x="5056518" y="1148424"/>
            <a:ext cx="24247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on-site service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Loyal to partners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Always looking to improve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Large Sales Capability &amp; Specialty Products</a:t>
            </a:r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5BBD46C8-2C26-4E61-B56E-C1DC7B311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96974" y="1231810"/>
            <a:ext cx="655446" cy="57406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FD8CA1C-B13B-4327-BB8B-DB45BEBD0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94430" y="2059362"/>
            <a:ext cx="450770" cy="51238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00A12FA5-D6B7-45D5-984E-B7F7FD68E1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94430" y="3052324"/>
            <a:ext cx="512389" cy="512389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2BB0EA4-807E-4528-87FF-A9C45EE8FF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219508" y="4094037"/>
            <a:ext cx="531628" cy="408387"/>
          </a:xfrm>
          <a:prstGeom prst="rect">
            <a:avLst/>
          </a:prstGeom>
        </p:spPr>
      </p:pic>
      <p:pic>
        <p:nvPicPr>
          <p:cNvPr id="33" name="Picture 32" descr="A picture containing text, wheel, gear&#10;&#10;Description automatically generated">
            <a:extLst>
              <a:ext uri="{FF2B5EF4-FFF2-40B4-BE49-F238E27FC236}">
                <a16:creationId xmlns:a16="http://schemas.microsoft.com/office/drawing/2014/main" id="{F062548F-04A9-468F-8AB7-493DEC8F2E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993693" y="2928089"/>
            <a:ext cx="519070" cy="519070"/>
          </a:xfrm>
          <a:prstGeom prst="rect">
            <a:avLst/>
          </a:prstGeom>
        </p:spPr>
      </p:pic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F8766F9B-5DD8-4B8A-899E-DC462025AA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061770" y="4079741"/>
            <a:ext cx="511416" cy="422683"/>
          </a:xfrm>
          <a:prstGeom prst="rect">
            <a:avLst/>
          </a:prstGeom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BAB4B2C8-A0F6-4AC8-B012-0423E0FD20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814706" y="1060254"/>
            <a:ext cx="698057" cy="557747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BCD71E1D-DD77-462B-BD05-5403AF472D6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993693" y="1968744"/>
            <a:ext cx="455856" cy="4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92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7EDD-9BE0-4511-9F27-6EA597AA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for Improvement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2311-97BE-41A5-82A5-1803CB35FE65}"/>
              </a:ext>
            </a:extLst>
          </p:cNvPr>
          <p:cNvSpPr txBox="1"/>
          <p:nvPr/>
        </p:nvSpPr>
        <p:spPr>
          <a:xfrm>
            <a:off x="4835243" y="1225872"/>
            <a:ext cx="32145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Day-to-day business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up more business areas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Meet customer demands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active participation – communication at every step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CA5CBD-6392-46BB-ADF9-2046ECC63CDE}"/>
              </a:ext>
            </a:extLst>
          </p:cNvPr>
          <p:cNvSpPr txBox="1"/>
          <p:nvPr/>
        </p:nvSpPr>
        <p:spPr>
          <a:xfrm>
            <a:off x="322141" y="1439787"/>
            <a:ext cx="33279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Inventory levels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On-site visits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 &amp; product knowledge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Marketing Client’s Products</a:t>
            </a:r>
            <a:endParaRPr lang="en-CA" dirty="0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08E81EB1-1B43-495C-9D51-70A109EFA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43531" y="1225872"/>
            <a:ext cx="580571" cy="580571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B94E4BF8-02E2-42E8-931E-2344C1F59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681051" y="3046561"/>
            <a:ext cx="512074" cy="5355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053DB5-6F98-4CAB-A1C7-314FB181C0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6591" y="2105637"/>
            <a:ext cx="695004" cy="554784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80AA20F6-BE31-49F1-9255-955957C397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612951" y="4015383"/>
            <a:ext cx="629707" cy="437752"/>
          </a:xfrm>
          <a:prstGeom prst="rect">
            <a:avLst/>
          </a:prstGeom>
        </p:spPr>
      </p:pic>
      <p:pic>
        <p:nvPicPr>
          <p:cNvPr id="29" name="Picture 28" descr="A picture containing clock&#10;&#10;Description automatically generated">
            <a:extLst>
              <a:ext uri="{FF2B5EF4-FFF2-40B4-BE49-F238E27FC236}">
                <a16:creationId xmlns:a16="http://schemas.microsoft.com/office/drawing/2014/main" id="{EC1B70EF-108A-4D5E-925F-E41122DE52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164572" y="1200152"/>
            <a:ext cx="479269" cy="479269"/>
          </a:xfrm>
          <a:prstGeom prst="rect">
            <a:avLst/>
          </a:prstGeom>
        </p:spPr>
      </p:pic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C51F8A00-CB5B-4316-9490-A90A2A0CBF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276261" y="2182596"/>
            <a:ext cx="438095" cy="438095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29BE34C7-9DB0-4D36-BFA7-8AB1089D54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8159572" y="2990307"/>
            <a:ext cx="554784" cy="554784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7FFAD891-0D26-4AF1-BCDE-1FA12D24C2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7987008" y="3816934"/>
            <a:ext cx="993979" cy="67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09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AE5E-2945-4FBE-B972-3F2D54AE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- Improvement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C395C-0D7B-4B98-A907-F78BE75BB113}"/>
              </a:ext>
            </a:extLst>
          </p:cNvPr>
          <p:cNvSpPr txBox="1"/>
          <p:nvPr/>
        </p:nvSpPr>
        <p:spPr>
          <a:xfrm>
            <a:off x="778213" y="1083209"/>
            <a:ext cx="789747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Prioritize in improving our relationship with Fusion Work and Modern Metals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Improve on communication virtually with Myriad Metal Works – Webinar, etc.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Respondents find it profitable to do business with us; Fusion Work disagrees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Strong design wants on-site person to person business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Strong design wants someone to champion their product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</a:endParaRP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90053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AE5E-2945-4FBE-B972-3F2D54AE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- Improvement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C395C-0D7B-4B98-A907-F78BE75BB113}"/>
              </a:ext>
            </a:extLst>
          </p:cNvPr>
          <p:cNvSpPr txBox="1"/>
          <p:nvPr/>
        </p:nvSpPr>
        <p:spPr>
          <a:xfrm>
            <a:off x="778213" y="1083209"/>
            <a:ext cx="78974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Majority of respondents agree that AV has in-depth product knowledge – Fusion Work and Radical Steel partly disagree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More active participation with  Advanced Assembly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Early engagement on supplier projects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Technical training on products for Radical Steel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</a:endParaRP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050239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AE5E-2945-4FBE-B972-3F2D54AE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- Positives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C395C-0D7B-4B98-A907-F78BE75BB113}"/>
              </a:ext>
            </a:extLst>
          </p:cNvPr>
          <p:cNvSpPr txBox="1"/>
          <p:nvPr/>
        </p:nvSpPr>
        <p:spPr>
          <a:xfrm>
            <a:off x="860117" y="1235728"/>
            <a:ext cx="71303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Made all payments on 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AV keeps their commitments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Respondents say AV has clear contact and communication channel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All necessary information is shared in detail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All respondents agree that AV gives regular feedback</a:t>
            </a: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0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56F7-95A5-4909-A74B-8301A832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69" y="345084"/>
            <a:ext cx="8279203" cy="674486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 </a:t>
            </a:r>
            <a:r>
              <a:rPr lang="en-US" dirty="0" err="1"/>
              <a:t>Armour</a:t>
            </a:r>
            <a:r>
              <a:rPr lang="en-US" dirty="0"/>
              <a:t> Valve Sales Partner Rating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CFC261-BD73-470D-A2D2-EC1825E44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903934"/>
              </p:ext>
            </p:extLst>
          </p:nvPr>
        </p:nvGraphicFramePr>
        <p:xfrm>
          <a:off x="4095344" y="1215958"/>
          <a:ext cx="4729631" cy="3336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46B574-1EE1-4B05-9912-0FBAEA41E633}"/>
              </a:ext>
            </a:extLst>
          </p:cNvPr>
          <p:cNvSpPr txBox="1"/>
          <p:nvPr/>
        </p:nvSpPr>
        <p:spPr>
          <a:xfrm>
            <a:off x="396484" y="1608732"/>
            <a:ext cx="3476514" cy="181588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dirty="0"/>
              <a:t>The average rating was 3.9 / 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dirty="0"/>
              <a:t>Fusion Work and Modern Metals least satisfied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dirty="0"/>
              <a:t>Cosmic Engineering and Weld Designed most satisfied</a:t>
            </a:r>
          </a:p>
        </p:txBody>
      </p:sp>
    </p:spTree>
    <p:extLst>
      <p:ext uri="{BB962C8B-B14F-4D97-AF65-F5344CB8AC3E}">
        <p14:creationId xmlns:p14="http://schemas.microsoft.com/office/powerpoint/2010/main" val="315264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AE5E-2945-4FBE-B972-3F2D54AE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- Positives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C395C-0D7B-4B98-A907-F78BE75BB113}"/>
              </a:ext>
            </a:extLst>
          </p:cNvPr>
          <p:cNvSpPr txBox="1"/>
          <p:nvPr/>
        </p:nvSpPr>
        <p:spPr>
          <a:xfrm>
            <a:off x="724711" y="822665"/>
            <a:ext cx="78648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Product Quality was given the least feedback on; delivery accuracy, lead time and pricing were given the feedback on.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Employees are reliable and professional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AV represents products professionally 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Supplier are focusing on Green Energy and Primary Markets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09220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3444" y="1955414"/>
            <a:ext cx="7377112" cy="1232672"/>
          </a:xfrm>
        </p:spPr>
        <p:txBody>
          <a:bodyPr/>
          <a:lstStyle/>
          <a:p>
            <a:pPr algn="ctr"/>
            <a:r>
              <a:rPr lang="en-CA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4080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39D6-33BB-41FA-8318-0FB1FDB7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 Performing Industries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6532B17-46E3-470A-9313-2B0D8B903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557333"/>
              </p:ext>
            </p:extLst>
          </p:nvPr>
        </p:nvGraphicFramePr>
        <p:xfrm>
          <a:off x="182866" y="1303507"/>
          <a:ext cx="6140114" cy="3219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90284F-49B7-439B-99D0-9D1980B5B96D}"/>
              </a:ext>
            </a:extLst>
          </p:cNvPr>
          <p:cNvSpPr txBox="1"/>
          <p:nvPr/>
        </p:nvSpPr>
        <p:spPr>
          <a:xfrm>
            <a:off x="6684864" y="1108954"/>
            <a:ext cx="22062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Others:</a:t>
            </a:r>
          </a:p>
          <a:p>
            <a:endParaRPr lang="en-US" sz="1400" dirty="0"/>
          </a:p>
          <a:p>
            <a:r>
              <a:rPr lang="en-US" sz="1400" dirty="0"/>
              <a:t>Fusion Work: “Waste to Energy and Biomass”</a:t>
            </a:r>
          </a:p>
          <a:p>
            <a:endParaRPr lang="en-US" sz="1400" dirty="0"/>
          </a:p>
          <a:p>
            <a:r>
              <a:rPr lang="en-US" sz="1400" dirty="0"/>
              <a:t>Strong Designs: “Nuclear Power”</a:t>
            </a:r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65757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39D9-DFE2-4369-B95D-C1FE42B3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Performing Industries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8003D0-37C9-4459-A194-358A3A7CD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065229"/>
              </p:ext>
            </p:extLst>
          </p:nvPr>
        </p:nvGraphicFramePr>
        <p:xfrm>
          <a:off x="126461" y="1070043"/>
          <a:ext cx="8861891" cy="3583950"/>
        </p:xfrm>
        <a:graphic>
          <a:graphicData uri="http://schemas.openxmlformats.org/drawingml/2006/table">
            <a:tbl>
              <a:tblPr/>
              <a:tblGrid>
                <a:gridCol w="1372684">
                  <a:extLst>
                    <a:ext uri="{9D8B030D-6E8A-4147-A177-3AD203B41FA5}">
                      <a16:colId xmlns:a16="http://schemas.microsoft.com/office/drawing/2014/main" val="2502423564"/>
                    </a:ext>
                  </a:extLst>
                </a:gridCol>
                <a:gridCol w="746902">
                  <a:extLst>
                    <a:ext uri="{9D8B030D-6E8A-4147-A177-3AD203B41FA5}">
                      <a16:colId xmlns:a16="http://schemas.microsoft.com/office/drawing/2014/main" val="1642766764"/>
                    </a:ext>
                  </a:extLst>
                </a:gridCol>
                <a:gridCol w="746902">
                  <a:extLst>
                    <a:ext uri="{9D8B030D-6E8A-4147-A177-3AD203B41FA5}">
                      <a16:colId xmlns:a16="http://schemas.microsoft.com/office/drawing/2014/main" val="4263220806"/>
                    </a:ext>
                  </a:extLst>
                </a:gridCol>
                <a:gridCol w="746902">
                  <a:extLst>
                    <a:ext uri="{9D8B030D-6E8A-4147-A177-3AD203B41FA5}">
                      <a16:colId xmlns:a16="http://schemas.microsoft.com/office/drawing/2014/main" val="2142225535"/>
                    </a:ext>
                  </a:extLst>
                </a:gridCol>
                <a:gridCol w="746902">
                  <a:extLst>
                    <a:ext uri="{9D8B030D-6E8A-4147-A177-3AD203B41FA5}">
                      <a16:colId xmlns:a16="http://schemas.microsoft.com/office/drawing/2014/main" val="800291205"/>
                    </a:ext>
                  </a:extLst>
                </a:gridCol>
                <a:gridCol w="746902">
                  <a:extLst>
                    <a:ext uri="{9D8B030D-6E8A-4147-A177-3AD203B41FA5}">
                      <a16:colId xmlns:a16="http://schemas.microsoft.com/office/drawing/2014/main" val="568824439"/>
                    </a:ext>
                  </a:extLst>
                </a:gridCol>
                <a:gridCol w="746902">
                  <a:extLst>
                    <a:ext uri="{9D8B030D-6E8A-4147-A177-3AD203B41FA5}">
                      <a16:colId xmlns:a16="http://schemas.microsoft.com/office/drawing/2014/main" val="472130736"/>
                    </a:ext>
                  </a:extLst>
                </a:gridCol>
                <a:gridCol w="809349">
                  <a:extLst>
                    <a:ext uri="{9D8B030D-6E8A-4147-A177-3AD203B41FA5}">
                      <a16:colId xmlns:a16="http://schemas.microsoft.com/office/drawing/2014/main" val="2973212606"/>
                    </a:ext>
                  </a:extLst>
                </a:gridCol>
                <a:gridCol w="661481">
                  <a:extLst>
                    <a:ext uri="{9D8B030D-6E8A-4147-A177-3AD203B41FA5}">
                      <a16:colId xmlns:a16="http://schemas.microsoft.com/office/drawing/2014/main" val="2169581873"/>
                    </a:ext>
                  </a:extLst>
                </a:gridCol>
                <a:gridCol w="790063">
                  <a:extLst>
                    <a:ext uri="{9D8B030D-6E8A-4147-A177-3AD203B41FA5}">
                      <a16:colId xmlns:a16="http://schemas.microsoft.com/office/drawing/2014/main" val="445399645"/>
                    </a:ext>
                  </a:extLst>
                </a:gridCol>
                <a:gridCol w="746902">
                  <a:extLst>
                    <a:ext uri="{9D8B030D-6E8A-4147-A177-3AD203B41FA5}">
                      <a16:colId xmlns:a16="http://schemas.microsoft.com/office/drawing/2014/main" val="1205365784"/>
                    </a:ext>
                  </a:extLst>
                </a:gridCol>
              </a:tblGrid>
              <a:tr h="626668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</a:p>
                  </a:txBody>
                  <a:tcPr marL="5658" marR="5658" marT="5658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Alternative Fuels</a:t>
                      </a:r>
                    </a:p>
                  </a:txBody>
                  <a:tcPr marL="5658" marR="5658" marT="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Chemical Fertilizer</a:t>
                      </a:r>
                    </a:p>
                  </a:txBody>
                  <a:tcPr marL="5658" marR="5658" marT="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Consulting Engineering</a:t>
                      </a:r>
                    </a:p>
                  </a:txBody>
                  <a:tcPr marL="5658" marR="5658" marT="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District Energy</a:t>
                      </a:r>
                    </a:p>
                  </a:txBody>
                  <a:tcPr marL="5658" marR="5658" marT="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Metals &amp; Mining</a:t>
                      </a:r>
                    </a:p>
                  </a:txBody>
                  <a:tcPr marL="5658" marR="5658" marT="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Oil &amp; Gas</a:t>
                      </a:r>
                    </a:p>
                  </a:txBody>
                  <a:tcPr marL="5658" marR="5658" marT="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Petrochemical</a:t>
                      </a:r>
                    </a:p>
                  </a:txBody>
                  <a:tcPr marL="5658" marR="5658" marT="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Power Generation</a:t>
                      </a:r>
                    </a:p>
                  </a:txBody>
                  <a:tcPr marL="5658" marR="5658" marT="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Pulp &amp; Paper Recycled Paper</a:t>
                      </a:r>
                    </a:p>
                  </a:txBody>
                  <a:tcPr marL="5658" marR="5658" marT="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Water &amp; Waste Water</a:t>
                      </a:r>
                    </a:p>
                  </a:txBody>
                  <a:tcPr marL="5658" marR="5658" marT="5658" marB="0" anchor="b">
                    <a:lnL>
                      <a:noFill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32744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Modern Metals</a:t>
                      </a:r>
                    </a:p>
                  </a:txBody>
                  <a:tcPr marL="5658" marR="5658" marT="5658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X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X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712376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IronScapes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8" marR="5658" marT="5658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X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6349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Fusion Work </a:t>
                      </a:r>
                    </a:p>
                  </a:txBody>
                  <a:tcPr marL="5658" marR="5658" marT="5658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79800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Weld Designed</a:t>
                      </a:r>
                    </a:p>
                  </a:txBody>
                  <a:tcPr marL="5658" marR="5658" marT="5658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X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280410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Radical Steel</a:t>
                      </a:r>
                    </a:p>
                  </a:txBody>
                  <a:tcPr marL="5658" marR="5658" marT="5658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471964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Myriad Metal </a:t>
                      </a:r>
                      <a:r>
                        <a:rPr lang="en-C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WorksSystems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8" marR="5658" marT="5658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X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X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X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636517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Advanced Assembly</a:t>
                      </a:r>
                    </a:p>
                  </a:txBody>
                  <a:tcPr marL="5658" marR="5658" marT="5658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X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30418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 Designs</a:t>
                      </a:r>
                    </a:p>
                  </a:txBody>
                  <a:tcPr marL="5658" marR="5658" marT="5658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X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X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88012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Cosmic Engineering </a:t>
                      </a:r>
                    </a:p>
                  </a:txBody>
                  <a:tcPr marL="5658" marR="5658" marT="5658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X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X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X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148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73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2C15-D94D-474C-B0CD-F4CB35E8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471951"/>
            <a:ext cx="4939868" cy="9646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latin typeface="+mj-lt"/>
                <a:cs typeface="+mj-cs"/>
              </a:rPr>
              <a:t>R&amp;D initiatives or Sales &amp; Marketing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27569-BFB3-4AD3-840C-809DA2C865A6}"/>
              </a:ext>
            </a:extLst>
          </p:cNvPr>
          <p:cNvSpPr txBox="1"/>
          <p:nvPr/>
        </p:nvSpPr>
        <p:spPr>
          <a:xfrm>
            <a:off x="3724073" y="1736104"/>
            <a:ext cx="4939867" cy="2931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00050" indent="-285750" defTabSz="914400">
              <a:lnSpc>
                <a:spcPct val="9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dirty="0"/>
              <a:t>2 of the respondents said Yes</a:t>
            </a:r>
          </a:p>
          <a:p>
            <a:pPr marL="400050" indent="-285750" defTabSz="914400">
              <a:lnSpc>
                <a:spcPct val="9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500" dirty="0"/>
          </a:p>
          <a:p>
            <a:pPr marL="400050" indent="-285750" defTabSz="914400">
              <a:lnSpc>
                <a:spcPct val="9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dirty="0"/>
              <a:t>2 of the respondents said No</a:t>
            </a:r>
          </a:p>
          <a:p>
            <a:pPr marL="400050" indent="-285750" defTabSz="914400">
              <a:lnSpc>
                <a:spcPct val="9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500" dirty="0"/>
          </a:p>
          <a:p>
            <a:pPr marL="400050" indent="-285750" defTabSz="914400">
              <a:lnSpc>
                <a:spcPct val="9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dirty="0"/>
              <a:t>A new warehouse</a:t>
            </a:r>
          </a:p>
          <a:p>
            <a:pPr marL="400050" indent="-285750" defTabSz="914400">
              <a:lnSpc>
                <a:spcPct val="9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500" dirty="0"/>
          </a:p>
          <a:p>
            <a:pPr marL="400050" indent="-285750" defTabSz="914400">
              <a:lnSpc>
                <a:spcPct val="9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dirty="0"/>
              <a:t>Magnetic Level Indicator</a:t>
            </a:r>
          </a:p>
          <a:p>
            <a:pPr marL="400050" indent="-285750" defTabSz="914400">
              <a:lnSpc>
                <a:spcPct val="9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500" dirty="0"/>
          </a:p>
          <a:p>
            <a:pPr marL="400050" indent="-285750" defTabSz="914400">
              <a:lnSpc>
                <a:spcPct val="9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dirty="0"/>
              <a:t>Product development &amp; visual sales tools </a:t>
            </a:r>
          </a:p>
          <a:p>
            <a:pPr marL="400050" indent="-285750" defTabSz="914400">
              <a:lnSpc>
                <a:spcPct val="9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500" dirty="0"/>
          </a:p>
          <a:p>
            <a:pPr marL="400050" indent="-285750" defTabSz="914400">
              <a:lnSpc>
                <a:spcPct val="9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dirty="0"/>
              <a:t>New development manager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12" name="Picture 11" descr="A picture containing warehouse, indoor&#10;&#10;Description automatically generated">
            <a:extLst>
              <a:ext uri="{FF2B5EF4-FFF2-40B4-BE49-F238E27FC236}">
                <a16:creationId xmlns:a16="http://schemas.microsoft.com/office/drawing/2014/main" id="{B00EF081-34E5-4A2D-BDA8-257ED269E0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3665" r="31385" b="-2"/>
          <a:stretch/>
        </p:blipFill>
        <p:spPr>
          <a:xfrm>
            <a:off x="20" y="10"/>
            <a:ext cx="3122559" cy="5143490"/>
          </a:xfrm>
          <a:prstGeom prst="rect">
            <a:avLst/>
          </a:prstGeom>
          <a:effectLst/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1586337"/>
            <a:ext cx="4732020" cy="0"/>
          </a:xfrm>
          <a:prstGeom prst="line">
            <a:avLst/>
          </a:prstGeom>
          <a:ln w="19050">
            <a:solidFill>
              <a:srgbClr val="B5B8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8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03E5-A0D9-4276-B334-E3D74FE2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776" y="434256"/>
            <a:ext cx="4939868" cy="9646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>
                <a:latin typeface="+mj-lt"/>
                <a:cs typeface="+mj-cs"/>
              </a:rPr>
              <a:t>Supplier Trend Preparation</a:t>
            </a:r>
          </a:p>
        </p:txBody>
      </p:sp>
      <p:pic>
        <p:nvPicPr>
          <p:cNvPr id="11" name="Picture Placeholder 5" descr="A green globe with a plant growing out of it&#10;&#10;Description automatically generated with low confidence">
            <a:extLst>
              <a:ext uri="{FF2B5EF4-FFF2-40B4-BE49-F238E27FC236}">
                <a16:creationId xmlns:a16="http://schemas.microsoft.com/office/drawing/2014/main" id="{0E56ECD7-D425-4277-90CD-F9228852EB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0049" r="10050" b="3"/>
          <a:stretch/>
        </p:blipFill>
        <p:spPr>
          <a:xfrm>
            <a:off x="0" y="145916"/>
            <a:ext cx="3476673" cy="4766552"/>
          </a:xfrm>
          <a:prstGeom prst="rect">
            <a:avLst/>
          </a:prstGeom>
          <a:effectLst/>
        </p:spPr>
      </p:pic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1586337"/>
            <a:ext cx="4732020" cy="0"/>
          </a:xfrm>
          <a:prstGeom prst="line">
            <a:avLst/>
          </a:prstGeom>
          <a:ln w="19050">
            <a:solidFill>
              <a:srgbClr val="9ED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99BFC2AF-A977-4862-936E-BE86838F85AE}"/>
              </a:ext>
            </a:extLst>
          </p:cNvPr>
          <p:cNvSpPr txBox="1">
            <a:spLocks/>
          </p:cNvSpPr>
          <p:nvPr/>
        </p:nvSpPr>
        <p:spPr>
          <a:xfrm>
            <a:off x="4256199" y="2309400"/>
            <a:ext cx="3564840" cy="2177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7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Continue pursuing growth in their primary markets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The decrease in thermal energy production – coal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Using greener and eco-friendlier energy &amp; products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Saving Energy in production &amp; using renewable Energy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F0518-3978-4776-91B6-3EF4FB95D9E3}"/>
              </a:ext>
            </a:extLst>
          </p:cNvPr>
          <p:cNvSpPr txBox="1"/>
          <p:nvPr/>
        </p:nvSpPr>
        <p:spPr>
          <a:xfrm>
            <a:off x="3810699" y="1654083"/>
            <a:ext cx="44869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A5A5A5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1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Immediate focus on existing business</a:t>
            </a:r>
          </a:p>
        </p:txBody>
      </p:sp>
    </p:spTree>
    <p:extLst>
      <p:ext uri="{BB962C8B-B14F-4D97-AF65-F5344CB8AC3E}">
        <p14:creationId xmlns:p14="http://schemas.microsoft.com/office/powerpoint/2010/main" val="21346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03E5-A0D9-4276-B334-E3D74FE2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776" y="431057"/>
            <a:ext cx="4939868" cy="9646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>
                <a:latin typeface="+mj-lt"/>
                <a:cs typeface="+mj-cs"/>
              </a:rPr>
              <a:t>Supplier Trend Preparation</a:t>
            </a:r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1586337"/>
            <a:ext cx="4732020" cy="0"/>
          </a:xfrm>
          <a:prstGeom prst="line">
            <a:avLst/>
          </a:prstGeom>
          <a:ln w="19050">
            <a:solidFill>
              <a:srgbClr val="9ED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99BFC2AF-A977-4862-936E-BE86838F85AE}"/>
              </a:ext>
            </a:extLst>
          </p:cNvPr>
          <p:cNvSpPr txBox="1">
            <a:spLocks/>
          </p:cNvSpPr>
          <p:nvPr/>
        </p:nvSpPr>
        <p:spPr>
          <a:xfrm>
            <a:off x="4256198" y="2289945"/>
            <a:ext cx="3564840" cy="2177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7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By growing oil and gas production.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Fertilizer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Focus on Pulp and Paper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Less out-sourcing; More in-house production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Improve virtual connections with representatives and End 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F0518-3978-4776-91B6-3EF4FB95D9E3}"/>
              </a:ext>
            </a:extLst>
          </p:cNvPr>
          <p:cNvSpPr txBox="1"/>
          <p:nvPr/>
        </p:nvSpPr>
        <p:spPr>
          <a:xfrm>
            <a:off x="3795120" y="1699174"/>
            <a:ext cx="44869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A5A5A5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rgbClr val="01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Sales, Industries &amp; Communication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01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BFE0AE5C-A133-4873-B390-AEE349B04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4553"/>
            <a:ext cx="3564840" cy="47179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093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E5E2-5F1D-4B54-ACBD-955D5590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Business with Armour Valve is profitable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0C3AD-69CD-4360-A2A1-125F7AC1AB52}"/>
              </a:ext>
            </a:extLst>
          </p:cNvPr>
          <p:cNvSpPr txBox="1"/>
          <p:nvPr/>
        </p:nvSpPr>
        <p:spPr>
          <a:xfrm>
            <a:off x="396483" y="1109369"/>
            <a:ext cx="2947481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7 out of the 8 respondents agree with this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Fusion Work partly disagrees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CC83A5-99FC-469C-A210-9E21A9BC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298"/>
              </p:ext>
            </p:extLst>
          </p:nvPr>
        </p:nvGraphicFramePr>
        <p:xfrm>
          <a:off x="4387172" y="2784943"/>
          <a:ext cx="4095345" cy="1592279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297679">
                  <a:extLst>
                    <a:ext uri="{9D8B030D-6E8A-4147-A177-3AD203B41FA5}">
                      <a16:colId xmlns:a16="http://schemas.microsoft.com/office/drawing/2014/main" val="3391303894"/>
                    </a:ext>
                  </a:extLst>
                </a:gridCol>
                <a:gridCol w="797666">
                  <a:extLst>
                    <a:ext uri="{9D8B030D-6E8A-4147-A177-3AD203B41FA5}">
                      <a16:colId xmlns:a16="http://schemas.microsoft.com/office/drawing/2014/main" val="1807049003"/>
                    </a:ext>
                  </a:extLst>
                </a:gridCol>
              </a:tblGrid>
              <a:tr h="502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How does </a:t>
                      </a:r>
                      <a:r>
                        <a:rPr lang="en-US" sz="1400" u="none" strike="noStrike" dirty="0" err="1">
                          <a:effectLst/>
                        </a:rPr>
                        <a:t>Armour</a:t>
                      </a:r>
                      <a:r>
                        <a:rPr lang="en-US" sz="1400" u="none" strike="noStrike" dirty="0">
                          <a:effectLst/>
                        </a:rPr>
                        <a:t> Valve compare to your best sales partner?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 Count</a:t>
                      </a:r>
                      <a:endParaRPr lang="en-CA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694"/>
                  </a:ext>
                </a:extLst>
              </a:tr>
              <a:tr h="27234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among the worst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215279"/>
                  </a:ext>
                </a:extLst>
              </a:tr>
              <a:tr h="27234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average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4834664"/>
                  </a:ext>
                </a:extLst>
              </a:tr>
              <a:tr h="27234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among the best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5043588"/>
                  </a:ext>
                </a:extLst>
              </a:tr>
              <a:tr h="27234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Is the best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59406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F4AE2D-3FC5-4014-BA6D-4810D852DD7D}"/>
              </a:ext>
            </a:extLst>
          </p:cNvPr>
          <p:cNvSpPr txBox="1"/>
          <p:nvPr/>
        </p:nvSpPr>
        <p:spPr>
          <a:xfrm>
            <a:off x="396483" y="2410296"/>
            <a:ext cx="3799404" cy="224676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400" dirty="0"/>
              <a:t>Half of the Respondents rated AV as among the best or the best.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400" dirty="0"/>
              <a:t>Fusion Work rated AV as among the worst.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400" dirty="0"/>
              <a:t>Radical Steel  rate AV average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400" dirty="0"/>
              <a:t>Strong Designs and Cosmic Engineering rated among the best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5B945EA-9935-41AB-8969-BB3129845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537611"/>
              </p:ext>
            </p:extLst>
          </p:nvPr>
        </p:nvGraphicFramePr>
        <p:xfrm>
          <a:off x="4387173" y="1109369"/>
          <a:ext cx="4095345" cy="12491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49040">
                  <a:extLst>
                    <a:ext uri="{9D8B030D-6E8A-4147-A177-3AD203B41FA5}">
                      <a16:colId xmlns:a16="http://schemas.microsoft.com/office/drawing/2014/main" val="4073595812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3553783751"/>
                    </a:ext>
                  </a:extLst>
                </a:gridCol>
              </a:tblGrid>
              <a:tr h="471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Business with </a:t>
                      </a:r>
                      <a:r>
                        <a:rPr lang="en-US" sz="1400" u="none" strike="noStrike" dirty="0" err="1">
                          <a:effectLst/>
                        </a:rPr>
                        <a:t>Armour</a:t>
                      </a:r>
                      <a:r>
                        <a:rPr lang="en-US" sz="1400" u="none" strike="noStrike" dirty="0">
                          <a:effectLst/>
                        </a:rPr>
                        <a:t> Valve is profitable.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 Count</a:t>
                      </a:r>
                      <a:endParaRPr lang="en-CA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9522352"/>
                  </a:ext>
                </a:extLst>
              </a:tr>
              <a:tr h="25925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Partly disagree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6819352"/>
                  </a:ext>
                </a:extLst>
              </a:tr>
              <a:tr h="25925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Partly agree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9044215"/>
                  </a:ext>
                </a:extLst>
              </a:tr>
              <a:tr h="25925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Fully agree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0122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84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rgbClr val="303030"/>
      </a:dk1>
      <a:lt1>
        <a:srgbClr val="FFFFFF"/>
      </a:lt1>
      <a:dk2>
        <a:srgbClr val="000000"/>
      </a:dk2>
      <a:lt2>
        <a:srgbClr val="E7E6E6"/>
      </a:lt2>
      <a:accent1>
        <a:srgbClr val="DB263B"/>
      </a:accent1>
      <a:accent2>
        <a:srgbClr val="01AFE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Custom 2">
      <a:dk1>
        <a:srgbClr val="303030"/>
      </a:dk1>
      <a:lt1>
        <a:srgbClr val="FFFFFF"/>
      </a:lt1>
      <a:dk2>
        <a:srgbClr val="000000"/>
      </a:dk2>
      <a:lt2>
        <a:srgbClr val="E7E6E6"/>
      </a:lt2>
      <a:accent1>
        <a:srgbClr val="DB263B"/>
      </a:accent1>
      <a:accent2>
        <a:srgbClr val="01AFE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2DB3162CCF4C4BA0B32752934E2429" ma:contentTypeVersion="13" ma:contentTypeDescription="Create a new document." ma:contentTypeScope="" ma:versionID="fabb69d8e42a3a5b440abe8800a0fd26">
  <xsd:schema xmlns:xsd="http://www.w3.org/2001/XMLSchema" xmlns:xs="http://www.w3.org/2001/XMLSchema" xmlns:p="http://schemas.microsoft.com/office/2006/metadata/properties" xmlns:ns3="3d7b6190-91f4-42ce-b974-20782097e954" xmlns:ns4="c4939ac9-4683-44cf-95bf-588564cab5f4" targetNamespace="http://schemas.microsoft.com/office/2006/metadata/properties" ma:root="true" ma:fieldsID="0ecde0edf620d95d22596e0b5d8fd683" ns3:_="" ns4:_="">
    <xsd:import namespace="3d7b6190-91f4-42ce-b974-20782097e954"/>
    <xsd:import namespace="c4939ac9-4683-44cf-95bf-588564cab5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7b6190-91f4-42ce-b974-20782097e9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939ac9-4683-44cf-95bf-588564cab5f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C1DECD-AD52-46B5-B164-467FA56845E2}">
  <ds:schemaRefs>
    <ds:schemaRef ds:uri="http://schemas.microsoft.com/office/2006/metadata/properties"/>
    <ds:schemaRef ds:uri="http://purl.org/dc/elements/1.1/"/>
    <ds:schemaRef ds:uri="c4939ac9-4683-44cf-95bf-588564cab5f4"/>
    <ds:schemaRef ds:uri="3d7b6190-91f4-42ce-b974-20782097e954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C49F787-D9A4-4574-9B40-0B1A18F888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7b6190-91f4-42ce-b974-20782097e954"/>
    <ds:schemaRef ds:uri="c4939ac9-4683-44cf-95bf-588564cab5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F40485-4E6D-4C29-9072-838237C6ED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8921</TotalTime>
  <Words>4759</Words>
  <Application>Microsoft Office PowerPoint</Application>
  <PresentationFormat>On-screen Show (16:9)</PresentationFormat>
  <Paragraphs>902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Aharoni</vt:lpstr>
      <vt:lpstr>Arial</vt:lpstr>
      <vt:lpstr>Calibri</vt:lpstr>
      <vt:lpstr>Courier New</vt:lpstr>
      <vt:lpstr>Wingdings</vt:lpstr>
      <vt:lpstr>Custom Design</vt:lpstr>
      <vt:lpstr>1_Custom Design</vt:lpstr>
      <vt:lpstr>Supplier Satisfaction</vt:lpstr>
      <vt:lpstr>Respondents of the survey</vt:lpstr>
      <vt:lpstr> Armour Valve Sales Partner Rating</vt:lpstr>
      <vt:lpstr>Top Performing Industries</vt:lpstr>
      <vt:lpstr>Top Performing Industries</vt:lpstr>
      <vt:lpstr>R&amp;D initiatives or Sales &amp; Marketing tools</vt:lpstr>
      <vt:lpstr>Supplier Trend Preparation</vt:lpstr>
      <vt:lpstr>Supplier Trend Preparation</vt:lpstr>
      <vt:lpstr>Business with Armour Valve is profitable</vt:lpstr>
      <vt:lpstr>Business with Armour Valve is profitable</vt:lpstr>
      <vt:lpstr>Payments are made on time</vt:lpstr>
      <vt:lpstr>Armour Valve keeps their commitments</vt:lpstr>
      <vt:lpstr>Systematic forecasting of volumes</vt:lpstr>
      <vt:lpstr>Clear long-term direction</vt:lpstr>
      <vt:lpstr>Early Involvement in sales cycle for new opportunities </vt:lpstr>
      <vt:lpstr>Clear contact and communication channel are available</vt:lpstr>
      <vt:lpstr>All necessary information is shared accordingly and thoroughly</vt:lpstr>
      <vt:lpstr>Regular feedback from Armour Valve</vt:lpstr>
      <vt:lpstr>Where AV provides sufficient feedback</vt:lpstr>
      <vt:lpstr>Where AV provides sufficient feedback</vt:lpstr>
      <vt:lpstr>Where AV provides sufficient feedback</vt:lpstr>
      <vt:lpstr>Employees are reliable and professional</vt:lpstr>
      <vt:lpstr>Employees have in-depth product knowledge</vt:lpstr>
      <vt:lpstr>AV personnel professionally represent our products</vt:lpstr>
      <vt:lpstr>Areas of Strength</vt:lpstr>
      <vt:lpstr>Areas for Improvement</vt:lpstr>
      <vt:lpstr>Conclusion - Improvement </vt:lpstr>
      <vt:lpstr>Conclusion - Improvement </vt:lpstr>
      <vt:lpstr>Conclusion - Positives</vt:lpstr>
      <vt:lpstr>Conclusion - Positives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Piekut</dc:creator>
  <cp:lastModifiedBy>Kevin Ast</cp:lastModifiedBy>
  <cp:revision>28</cp:revision>
  <dcterms:created xsi:type="dcterms:W3CDTF">2020-02-24T23:39:00Z</dcterms:created>
  <dcterms:modified xsi:type="dcterms:W3CDTF">2021-07-30T04:36:47Z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0x010100BE2DB3162CCF4C4BA0B32752934E2429</vt:lpwstr>
  </property>
</Properties>
</file>