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0"/>
  </p:notesMasterIdLst>
  <p:sldIdLst>
    <p:sldId id="726" r:id="rId2"/>
    <p:sldId id="842" r:id="rId3"/>
    <p:sldId id="843" r:id="rId4"/>
    <p:sldId id="844" r:id="rId5"/>
    <p:sldId id="845" r:id="rId6"/>
    <p:sldId id="846" r:id="rId7"/>
    <p:sldId id="847" r:id="rId8"/>
    <p:sldId id="84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01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47" autoAdjust="0"/>
    <p:restoredTop sz="92641" autoAdjust="0"/>
  </p:normalViewPr>
  <p:slideViewPr>
    <p:cSldViewPr>
      <p:cViewPr varScale="1">
        <p:scale>
          <a:sx n="79" d="100"/>
          <a:sy n="79" d="100"/>
        </p:scale>
        <p:origin x="10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B78ABE7-9675-4F4D-86A3-7617BCD481E7}" type="datetimeFigureOut">
              <a:rPr lang="pt-BR"/>
              <a:pPr>
                <a:defRPr/>
              </a:pPr>
              <a:t>05/07/2023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602D209-2870-46D0-B035-AC671FD9F2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8774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6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5931" y="618640"/>
            <a:ext cx="7192139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2906" y="1440306"/>
            <a:ext cx="4687239" cy="168059"/>
          </a:xfrm>
        </p:spPr>
        <p:txBody>
          <a:bodyPr lIns="0" tIns="0" rIns="0" bIns="0"/>
          <a:lstStyle>
            <a:lvl1pPr>
              <a:defRPr sz="1092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4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uas Partes d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0"/>
            <a:ext cx="4572000" cy="6762504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  <p:sp>
        <p:nvSpPr>
          <p:cNvPr id="19" name="bg object 19"/>
          <p:cNvSpPr/>
          <p:nvPr/>
        </p:nvSpPr>
        <p:spPr>
          <a:xfrm>
            <a:off x="0" y="6762275"/>
            <a:ext cx="9144000" cy="95496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5931" y="323187"/>
            <a:ext cx="7192139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010310"/>
            <a:ext cx="397764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2C2CBBE-7317-79E5-6463-06996A738E35}"/>
              </a:ext>
            </a:extLst>
          </p:cNvPr>
          <p:cNvCxnSpPr/>
          <p:nvPr/>
        </p:nvCxnSpPr>
        <p:spPr>
          <a:xfrm>
            <a:off x="117536" y="693116"/>
            <a:ext cx="0" cy="1718703"/>
          </a:xfrm>
          <a:prstGeom prst="line">
            <a:avLst/>
          </a:prstGeom>
          <a:ln w="762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ACF0738-5DA0-C9A9-7895-765BE4255D24}"/>
              </a:ext>
            </a:extLst>
          </p:cNvPr>
          <p:cNvCxnSpPr/>
          <p:nvPr/>
        </p:nvCxnSpPr>
        <p:spPr>
          <a:xfrm>
            <a:off x="117536" y="4344139"/>
            <a:ext cx="0" cy="1718703"/>
          </a:xfrm>
          <a:prstGeom prst="line">
            <a:avLst/>
          </a:prstGeom>
          <a:ln w="762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9B5D81-FEFF-DD9F-416C-65E970E5A340}"/>
              </a:ext>
            </a:extLst>
          </p:cNvPr>
          <p:cNvSpPr txBox="1"/>
          <p:nvPr/>
        </p:nvSpPr>
        <p:spPr>
          <a:xfrm rot="16200000" flipH="1">
            <a:off x="-588748" y="3223059"/>
            <a:ext cx="1412567" cy="232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 Zerbini  -</a:t>
            </a:r>
            <a:fld id="{ACA7F4EF-3D54-46C3-B1BC-7F84B3DF7AB1}" type="datetime1">
              <a:rPr lang="pt-BR" sz="91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05/07/2023</a:t>
            </a:fld>
            <a:endParaRPr lang="pt-BR" sz="91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bg object 17">
            <a:extLst>
              <a:ext uri="{FF2B5EF4-FFF2-40B4-BE49-F238E27FC236}">
                <a16:creationId xmlns:a16="http://schemas.microsoft.com/office/drawing/2014/main" id="{9D72904C-B7BB-4B03-4999-216EAD0A6709}"/>
              </a:ext>
            </a:extLst>
          </p:cNvPr>
          <p:cNvSpPr/>
          <p:nvPr/>
        </p:nvSpPr>
        <p:spPr>
          <a:xfrm>
            <a:off x="7350737" y="77609"/>
            <a:ext cx="1679770" cy="571821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  <p:sp>
        <p:nvSpPr>
          <p:cNvPr id="12" name="bg object 18">
            <a:extLst>
              <a:ext uri="{FF2B5EF4-FFF2-40B4-BE49-F238E27FC236}">
                <a16:creationId xmlns:a16="http://schemas.microsoft.com/office/drawing/2014/main" id="{C7325403-6901-0CC6-E1D7-5D9E94AA3610}"/>
              </a:ext>
            </a:extLst>
          </p:cNvPr>
          <p:cNvSpPr/>
          <p:nvPr/>
        </p:nvSpPr>
        <p:spPr>
          <a:xfrm>
            <a:off x="7350703" y="150695"/>
            <a:ext cx="1679770" cy="424726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</p:spTree>
    <p:extLst>
      <p:ext uri="{BB962C8B-B14F-4D97-AF65-F5344CB8AC3E}">
        <p14:creationId xmlns:p14="http://schemas.microsoft.com/office/powerpoint/2010/main" val="2557992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3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762504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 sz="181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5931" y="618640"/>
            <a:ext cx="7192139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2">
            <a:extLst>
              <a:ext uri="{FF2B5EF4-FFF2-40B4-BE49-F238E27FC236}">
                <a16:creationId xmlns:a16="http://schemas.microsoft.com/office/drawing/2014/main" id="{792AB99D-D87B-839F-E4A2-A3D6AD16DB17}"/>
              </a:ext>
            </a:extLst>
          </p:cNvPr>
          <p:cNvGrpSpPr/>
          <p:nvPr userDrawn="1"/>
        </p:nvGrpSpPr>
        <p:grpSpPr>
          <a:xfrm>
            <a:off x="0" y="-1"/>
            <a:ext cx="9144000" cy="6858001"/>
            <a:chOff x="0" y="0"/>
            <a:chExt cx="20104100" cy="11308715"/>
          </a:xfrm>
        </p:grpSpPr>
        <p:pic>
          <p:nvPicPr>
            <p:cNvPr id="7" name="object 3">
              <a:extLst>
                <a:ext uri="{FF2B5EF4-FFF2-40B4-BE49-F238E27FC236}">
                  <a16:creationId xmlns:a16="http://schemas.microsoft.com/office/drawing/2014/main" id="{F602A219-2739-7381-0DBC-79D4834A750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1D579FF-19FC-AA43-88C7-859D3C4EED6E}"/>
                </a:ext>
              </a:extLst>
            </p:cNvPr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B4791160-1E6B-68B0-9F24-03A102E84606}"/>
                </a:ext>
              </a:extLst>
            </p:cNvPr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62387F0D-765C-9784-138E-C34D244A2092}"/>
                </a:ext>
              </a:extLst>
            </p:cNvPr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30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>
            <a:extLst>
              <a:ext uri="{FF2B5EF4-FFF2-40B4-BE49-F238E27FC236}">
                <a16:creationId xmlns:a16="http://schemas.microsoft.com/office/drawing/2014/main" id="{CDE480CB-8B06-6B31-E430-7FA0C297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503112"/>
          </a:xfrm>
          <a:solidFill>
            <a:srgbClr val="E21013"/>
          </a:solidFill>
          <a:ln>
            <a:noFill/>
          </a:ln>
        </p:spPr>
        <p:txBody>
          <a:bodyPr lIns="0" tIns="0" rIns="0" bIns="0"/>
          <a:lstStyle>
            <a:lvl1pPr marL="268288" indent="0" defTabSz="909638">
              <a:defRPr sz="2774" b="1" i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/>
                <a:cs typeface="Montserrat Light"/>
              </a:defRPr>
            </a:lvl1pPr>
          </a:lstStyle>
          <a:p>
            <a:r>
              <a:rPr lang="pt-BR" dirty="0"/>
              <a:t>Clique para editar o título Mestre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73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5931" y="618640"/>
            <a:ext cx="7192139" cy="938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2906" y="1440306"/>
            <a:ext cx="468723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1" y="6377940"/>
            <a:ext cx="210312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D8F4-1696-498D-A936-461B7A318A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EDE8EA58-F366-9594-F84A-816CAD03D2B4}"/>
              </a:ext>
            </a:extLst>
          </p:cNvPr>
          <p:cNvGrpSpPr/>
          <p:nvPr/>
        </p:nvGrpSpPr>
        <p:grpSpPr>
          <a:xfrm>
            <a:off x="7328184" y="46819"/>
            <a:ext cx="1679770" cy="571821"/>
            <a:chOff x="15363992" y="1047088"/>
            <a:chExt cx="3693160" cy="942975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4D602CD2-EAC4-3CBE-0B7C-ACA4E2219DF6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pPr marL="0" marR="0" lvl="0" indent="0" algn="l" defTabSz="4158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1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862BCA6B-8D5D-E585-572D-B2443DC6FC1C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4158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1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6E06312-3A1B-78C5-5E90-BC8C7294D0BF}"/>
              </a:ext>
            </a:extLst>
          </p:cNvPr>
          <p:cNvCxnSpPr/>
          <p:nvPr/>
        </p:nvCxnSpPr>
        <p:spPr>
          <a:xfrm>
            <a:off x="117536" y="693116"/>
            <a:ext cx="0" cy="1718703"/>
          </a:xfrm>
          <a:prstGeom prst="line">
            <a:avLst/>
          </a:prstGeom>
          <a:ln w="762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7B9C558-D342-C98C-C152-FD11FC13E102}"/>
              </a:ext>
            </a:extLst>
          </p:cNvPr>
          <p:cNvCxnSpPr/>
          <p:nvPr/>
        </p:nvCxnSpPr>
        <p:spPr>
          <a:xfrm>
            <a:off x="117536" y="4344139"/>
            <a:ext cx="0" cy="1718703"/>
          </a:xfrm>
          <a:prstGeom prst="line">
            <a:avLst/>
          </a:prstGeom>
          <a:ln w="7620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E8B5BA-5F7E-C64A-17D7-9E9470D1F42B}"/>
              </a:ext>
            </a:extLst>
          </p:cNvPr>
          <p:cNvSpPr txBox="1"/>
          <p:nvPr/>
        </p:nvSpPr>
        <p:spPr>
          <a:xfrm rot="16200000" flipH="1">
            <a:off x="-588748" y="3223059"/>
            <a:ext cx="1412567" cy="232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 Zerbini  -</a:t>
            </a:r>
            <a:fld id="{ACA7F4EF-3D54-46C3-B1BC-7F84B3DF7AB1}" type="datetime1">
              <a:rPr lang="pt-BR" sz="91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05/07/2023</a:t>
            </a:fld>
            <a:endParaRPr lang="pt-BR" sz="91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76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3" r:id="rId5"/>
    <p:sldLayoutId id="2147483680" r:id="rId6"/>
    <p:sldLayoutId id="2147483682" r:id="rId7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207935" eaLnBrk="1" hangingPunct="1">
        <a:defRPr>
          <a:latin typeface="+mn-lt"/>
          <a:ea typeface="+mn-ea"/>
          <a:cs typeface="+mn-cs"/>
        </a:defRPr>
      </a:lvl2pPr>
      <a:lvl3pPr marL="415869" eaLnBrk="1" hangingPunct="1">
        <a:defRPr>
          <a:latin typeface="+mn-lt"/>
          <a:ea typeface="+mn-ea"/>
          <a:cs typeface="+mn-cs"/>
        </a:defRPr>
      </a:lvl3pPr>
      <a:lvl4pPr marL="623804" eaLnBrk="1" hangingPunct="1">
        <a:defRPr>
          <a:latin typeface="+mn-lt"/>
          <a:ea typeface="+mn-ea"/>
          <a:cs typeface="+mn-cs"/>
        </a:defRPr>
      </a:lvl4pPr>
      <a:lvl5pPr marL="831738" eaLnBrk="1" hangingPunct="1">
        <a:defRPr>
          <a:latin typeface="+mn-lt"/>
          <a:ea typeface="+mn-ea"/>
          <a:cs typeface="+mn-cs"/>
        </a:defRPr>
      </a:lvl5pPr>
      <a:lvl6pPr marL="1039673" eaLnBrk="1" hangingPunct="1">
        <a:defRPr>
          <a:latin typeface="+mn-lt"/>
          <a:ea typeface="+mn-ea"/>
          <a:cs typeface="+mn-cs"/>
        </a:defRPr>
      </a:lvl6pPr>
      <a:lvl7pPr marL="1247607" eaLnBrk="1" hangingPunct="1">
        <a:defRPr>
          <a:latin typeface="+mn-lt"/>
          <a:ea typeface="+mn-ea"/>
          <a:cs typeface="+mn-cs"/>
        </a:defRPr>
      </a:lvl7pPr>
      <a:lvl8pPr marL="1455542" eaLnBrk="1" hangingPunct="1">
        <a:defRPr>
          <a:latin typeface="+mn-lt"/>
          <a:ea typeface="+mn-ea"/>
          <a:cs typeface="+mn-cs"/>
        </a:defRPr>
      </a:lvl8pPr>
      <a:lvl9pPr marL="1663476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07935" eaLnBrk="1" hangingPunct="1">
        <a:defRPr>
          <a:latin typeface="+mn-lt"/>
          <a:ea typeface="+mn-ea"/>
          <a:cs typeface="+mn-cs"/>
        </a:defRPr>
      </a:lvl2pPr>
      <a:lvl3pPr marL="415869" eaLnBrk="1" hangingPunct="1">
        <a:defRPr>
          <a:latin typeface="+mn-lt"/>
          <a:ea typeface="+mn-ea"/>
          <a:cs typeface="+mn-cs"/>
        </a:defRPr>
      </a:lvl3pPr>
      <a:lvl4pPr marL="623804" eaLnBrk="1" hangingPunct="1">
        <a:defRPr>
          <a:latin typeface="+mn-lt"/>
          <a:ea typeface="+mn-ea"/>
          <a:cs typeface="+mn-cs"/>
        </a:defRPr>
      </a:lvl4pPr>
      <a:lvl5pPr marL="831738" eaLnBrk="1" hangingPunct="1">
        <a:defRPr>
          <a:latin typeface="+mn-lt"/>
          <a:ea typeface="+mn-ea"/>
          <a:cs typeface="+mn-cs"/>
        </a:defRPr>
      </a:lvl5pPr>
      <a:lvl6pPr marL="1039673" eaLnBrk="1" hangingPunct="1">
        <a:defRPr>
          <a:latin typeface="+mn-lt"/>
          <a:ea typeface="+mn-ea"/>
          <a:cs typeface="+mn-cs"/>
        </a:defRPr>
      </a:lvl6pPr>
      <a:lvl7pPr marL="1247607" eaLnBrk="1" hangingPunct="1">
        <a:defRPr>
          <a:latin typeface="+mn-lt"/>
          <a:ea typeface="+mn-ea"/>
          <a:cs typeface="+mn-cs"/>
        </a:defRPr>
      </a:lvl7pPr>
      <a:lvl8pPr marL="1455542" eaLnBrk="1" hangingPunct="1">
        <a:defRPr>
          <a:latin typeface="+mn-lt"/>
          <a:ea typeface="+mn-ea"/>
          <a:cs typeface="+mn-cs"/>
        </a:defRPr>
      </a:lvl8pPr>
      <a:lvl9pPr marL="1663476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>
          <p15:clr>
            <a:srgbClr val="F26B43"/>
          </p15:clr>
        </p15:guide>
        <p15:guide id="2" pos="63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6E0249B-F7F6-2A81-76FB-B070A2EE92DF}"/>
              </a:ext>
            </a:extLst>
          </p:cNvPr>
          <p:cNvSpPr txBox="1"/>
          <p:nvPr/>
        </p:nvSpPr>
        <p:spPr>
          <a:xfrm>
            <a:off x="0" y="152400"/>
            <a:ext cx="9144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“A subida é difícil, mas a vista lá de cima vale a pena.”</a:t>
            </a:r>
          </a:p>
        </p:txBody>
      </p:sp>
    </p:spTree>
    <p:extLst>
      <p:ext uri="{BB962C8B-B14F-4D97-AF65-F5344CB8AC3E}">
        <p14:creationId xmlns:p14="http://schemas.microsoft.com/office/powerpoint/2010/main" val="11824509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dirty="0"/>
              <a:t>Mapa Mental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E7C76B-4FFA-8336-4D2E-67FDFED1D57B}"/>
              </a:ext>
            </a:extLst>
          </p:cNvPr>
          <p:cNvSpPr txBox="1"/>
          <p:nvPr/>
        </p:nvSpPr>
        <p:spPr>
          <a:xfrm>
            <a:off x="304800" y="762000"/>
            <a:ext cx="7848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Montserrat" panose="00000500000000000000" pitchFamily="2" charset="0"/>
              </a:rPr>
              <a:t>O mapa mental pode colaborar para a melhor compreensão de problemas e facilitar a descoberta de soluções em empreendimentos</a:t>
            </a:r>
          </a:p>
          <a:p>
            <a:endParaRPr lang="pt-BR" dirty="0">
              <a:latin typeface="Montserrat" panose="00000500000000000000" pitchFamily="2" charset="0"/>
            </a:endParaRPr>
          </a:p>
          <a:p>
            <a:r>
              <a:rPr lang="pt-BR" dirty="0">
                <a:latin typeface="Montserrat" panose="00000500000000000000" pitchFamily="2" charset="0"/>
              </a:rPr>
              <a:t>O mapa mental pode ser usado para tudo, desde a formulação de um plano para criar um hábito saudável até uma ideia de negócio. A técnica contribui para desenvolver pensamentos, para assimilar novos conceitos com melhor compreensão e memorização. O conceito foi desenvolvido no início da década de 1970 pelo psicólogo britânico Tony </a:t>
            </a:r>
            <a:r>
              <a:rPr lang="pt-BR" dirty="0" err="1">
                <a:latin typeface="Montserrat" panose="00000500000000000000" pitchFamily="2" charset="0"/>
              </a:rPr>
              <a:t>Buzan</a:t>
            </a:r>
            <a:r>
              <a:rPr lang="pt-BR" dirty="0">
                <a:latin typeface="Montserrat" panose="00000500000000000000" pitchFamily="2" charset="0"/>
              </a:rPr>
              <a:t>.</a:t>
            </a:r>
          </a:p>
          <a:p>
            <a:endParaRPr lang="pt-BR" dirty="0">
              <a:latin typeface="Montserrat" panose="00000500000000000000" pitchFamily="2" charset="0"/>
            </a:endParaRPr>
          </a:p>
          <a:p>
            <a:r>
              <a:rPr lang="pt-BR" dirty="0">
                <a:latin typeface="Montserrat" panose="00000500000000000000" pitchFamily="2" charset="0"/>
              </a:rPr>
              <a:t>Assim como as sessões de brainstorming, o mapa mental permite colocar no papel o que se passa na cabeça da pessoa ou equipe sobre um determinado assunto e organizar todas as suas informações. É, portanto, uma excelente forma de enxergar com mais nitidez, sintetizar, encontrar soluções para um problema ou até mesmo criar ideias inovadoras.</a:t>
            </a:r>
          </a:p>
        </p:txBody>
      </p:sp>
    </p:spTree>
    <p:extLst>
      <p:ext uri="{BB962C8B-B14F-4D97-AF65-F5344CB8AC3E}">
        <p14:creationId xmlns:p14="http://schemas.microsoft.com/office/powerpoint/2010/main" val="187468499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i="0">
                <a:solidFill>
                  <a:schemeClr val="bg1"/>
                </a:solidFill>
                <a:latin typeface="ubuntubold"/>
              </a:rPr>
              <a:t>O que é mapa mental?</a:t>
            </a:r>
            <a:endParaRPr lang="pt-BR" i="0" dirty="0">
              <a:solidFill>
                <a:schemeClr val="bg1"/>
              </a:solidFill>
              <a:latin typeface="ubuntubol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4E511AA-DDC5-46EA-47A6-AD5ABCEA0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680" y="2590800"/>
            <a:ext cx="3217469" cy="19812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42D5101-FA83-1EAB-D0B8-EB4E468E68EA}"/>
              </a:ext>
            </a:extLst>
          </p:cNvPr>
          <p:cNvSpPr txBox="1"/>
          <p:nvPr/>
        </p:nvSpPr>
        <p:spPr>
          <a:xfrm>
            <a:off x="152400" y="503112"/>
            <a:ext cx="52578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Montserrat" panose="00000500000000000000" pitchFamily="2" charset="0"/>
              </a:rPr>
              <a:t>O mapa mental é um processo que consiste em organizar informações com um objetivo. Com a ferramenta, é possível transformar uma série de ideias em um diagrama visual. Essa técnica estimula a criatividade e a capacidade de análise dos empreendedores, contribuindo para o desenvolvimento de soluções inovadoras para os negócios.</a:t>
            </a:r>
          </a:p>
          <a:p>
            <a:r>
              <a:rPr lang="pt-BR" sz="1600" dirty="0">
                <a:latin typeface="Montserrat" panose="00000500000000000000" pitchFamily="2" charset="0"/>
              </a:rPr>
              <a:t>Ao contrário de anotações típicas ou narrativas lineares, as informações em um mapa mental são organizadas de uma maneira que se aproxima do funcionamento do cérebro humano. Isso facilita o desenvolvimento dos processos cognitivos, pois é tanto analítico quanto artístico. E, acima de tudo, é um recurso agradável de trabalhar.</a:t>
            </a:r>
          </a:p>
          <a:p>
            <a:endParaRPr lang="pt-BR" sz="1600" dirty="0">
              <a:latin typeface="Montserrat" panose="00000500000000000000" pitchFamily="2" charset="0"/>
            </a:endParaRPr>
          </a:p>
          <a:p>
            <a:r>
              <a:rPr lang="pt-BR" sz="1600" dirty="0">
                <a:latin typeface="Montserrat" panose="00000500000000000000" pitchFamily="2" charset="0"/>
              </a:rPr>
              <a:t>Também chamada de mapa heurístico, a ferramenta criativa contribui para visualizar o fluxo de pensamento sobre um determinado conceito. Ao organizar graficamente as informações em torno de um tópico central, o mapa mental destaca as ligações entre as ideias e ajuda a assimilá-las mais facilmente.</a:t>
            </a:r>
          </a:p>
        </p:txBody>
      </p:sp>
    </p:spTree>
    <p:extLst>
      <p:ext uri="{BB962C8B-B14F-4D97-AF65-F5344CB8AC3E}">
        <p14:creationId xmlns:p14="http://schemas.microsoft.com/office/powerpoint/2010/main" val="42149938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i="0">
                <a:solidFill>
                  <a:schemeClr val="bg1"/>
                </a:solidFill>
                <a:latin typeface="ubuntubold"/>
              </a:rPr>
              <a:t>Por que usar a técnica nas empresas?</a:t>
            </a:r>
            <a:endParaRPr lang="pt-BR" i="0" dirty="0">
              <a:solidFill>
                <a:schemeClr val="bg1"/>
              </a:solidFill>
              <a:latin typeface="ubuntubold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2D5101-FA83-1EAB-D0B8-EB4E468E68EA}"/>
              </a:ext>
            </a:extLst>
          </p:cNvPr>
          <p:cNvSpPr txBox="1"/>
          <p:nvPr/>
        </p:nvSpPr>
        <p:spPr>
          <a:xfrm>
            <a:off x="228600" y="503112"/>
            <a:ext cx="60769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Montserrat" panose="00000500000000000000" pitchFamily="2" charset="0"/>
              </a:rPr>
              <a:t>O mapa mental é usado por empreendedores e empreendedoras para promover o desenvolvimento contínuo dos negócios, uma vez que a técnica ajuda a resolver questões complexas. Ao decompor um problema em vários itens, ligar ideias que parecem contraditórias por pontes e associar conceitos, a ferramenta pode revelar os caminhos para uma solução.</a:t>
            </a:r>
          </a:p>
          <a:p>
            <a:endParaRPr lang="pt-BR" sz="1600" dirty="0">
              <a:latin typeface="Montserrat" panose="00000500000000000000" pitchFamily="2" charset="0"/>
            </a:endParaRPr>
          </a:p>
          <a:p>
            <a:r>
              <a:rPr lang="pt-BR" sz="1600" dirty="0">
                <a:latin typeface="Montserrat" panose="00000500000000000000" pitchFamily="2" charset="0"/>
              </a:rPr>
              <a:t>O recurso serve também para estruturar e resumir ideias para ter uma visão global da situação. As empresas utilizam o mapa mental para organizar eventos e projetos, preparar discursos e até organizar as tarefas cotidianas de seus profissionais e colaboradores. O mapa mental é útil ainda para implementar uma estratégia de comunicação de forma hierárquica.</a:t>
            </a:r>
          </a:p>
          <a:p>
            <a:endParaRPr lang="pt-BR" sz="1600" dirty="0">
              <a:latin typeface="Montserrat" panose="00000500000000000000" pitchFamily="2" charset="0"/>
            </a:endParaRPr>
          </a:p>
          <a:p>
            <a:r>
              <a:rPr lang="pt-BR" sz="1600" dirty="0">
                <a:latin typeface="Montserrat" panose="00000500000000000000" pitchFamily="2" charset="0"/>
              </a:rPr>
              <a:t>No desenvolvimento de TI, por exemplo, o mapa mental permite definir com precisão a estrutura em árvore de um site e entender seu design com mais facilidade. O recurso também pode ser usado como ferramenta para revisão, atas de reuniões, apresentação de ideias, entre outras tantas funcionalidades.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83B0D2-C578-1F6C-BAD1-13F866B15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1600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147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i="0">
                <a:solidFill>
                  <a:schemeClr val="bg1"/>
                </a:solidFill>
                <a:latin typeface="ubuntubold"/>
              </a:rPr>
              <a:t>Como fazer um mapa mental nos negócios?</a:t>
            </a:r>
            <a:endParaRPr lang="pt-BR" i="0" dirty="0">
              <a:solidFill>
                <a:schemeClr val="bg1"/>
              </a:solidFill>
              <a:latin typeface="ubuntubol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F534B58-157A-A9FB-23EF-383207E20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14600"/>
            <a:ext cx="6553200" cy="40352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63F5A6A-265B-5D80-ACEB-EFDF37B5137D}"/>
              </a:ext>
            </a:extLst>
          </p:cNvPr>
          <p:cNvSpPr txBox="1"/>
          <p:nvPr/>
        </p:nvSpPr>
        <p:spPr>
          <a:xfrm>
            <a:off x="380999" y="685800"/>
            <a:ext cx="87391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Montserrat" panose="00000500000000000000" pitchFamily="2" charset="0"/>
              </a:rPr>
              <a:t>O mapa mental pode ter vários formatos, tamanhos e cores, a depender da necessidade do negócio. Existem muitas maneiras de criar um mapa mental, sendo a mais fácil usar um software ou aplicativo online. Também é possível criar seu mapa mental à mão, usando apenas uma folha de papel e lápis de cor.</a:t>
            </a:r>
          </a:p>
        </p:txBody>
      </p:sp>
    </p:spTree>
    <p:extLst>
      <p:ext uri="{BB962C8B-B14F-4D97-AF65-F5344CB8AC3E}">
        <p14:creationId xmlns:p14="http://schemas.microsoft.com/office/powerpoint/2010/main" val="36189623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i="0">
                <a:solidFill>
                  <a:schemeClr val="bg1"/>
                </a:solidFill>
                <a:latin typeface="ubuntubold"/>
              </a:rPr>
              <a:t>Como fazer um mapa mental nos negócios?</a:t>
            </a:r>
            <a:endParaRPr lang="pt-BR" i="0" dirty="0">
              <a:solidFill>
                <a:schemeClr val="bg1"/>
              </a:solidFill>
              <a:latin typeface="ubuntubold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3F5A6A-265B-5D80-ACEB-EFDF37B5137D}"/>
              </a:ext>
            </a:extLst>
          </p:cNvPr>
          <p:cNvSpPr txBox="1"/>
          <p:nvPr/>
        </p:nvSpPr>
        <p:spPr>
          <a:xfrm>
            <a:off x="380999" y="685800"/>
            <a:ext cx="873918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BR" b="1" dirty="0">
                <a:latin typeface="Montserrat" panose="00000500000000000000" pitchFamily="2" charset="0"/>
              </a:rPr>
              <a:t>Defina o tema central</a:t>
            </a:r>
          </a:p>
          <a:p>
            <a:pPr marL="342900" indent="-342900">
              <a:buAutoNum type="arabicPeriod"/>
            </a:pPr>
            <a:endParaRPr lang="pt-BR" b="1" dirty="0">
              <a:latin typeface="Montserrat" panose="00000500000000000000" pitchFamily="2" charset="0"/>
            </a:endParaRPr>
          </a:p>
          <a:p>
            <a:r>
              <a:rPr lang="pt-BR" dirty="0">
                <a:latin typeface="Montserrat" panose="00000500000000000000" pitchFamily="2" charset="0"/>
              </a:rPr>
              <a:t>Comece definindo o objetivo principal do seu mapa mental e anotando-o. Como os mapas mentais começam de dentro e crescem para fora, sua ideia central será o tema abrangente do diagrama. Seu tema principal pode ser:</a:t>
            </a:r>
          </a:p>
          <a:p>
            <a:endParaRPr lang="pt-B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um problema a ser resolvido;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o projeto em que está sendo desenvolvido no momento;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um conceito complexo que necessita ser destrinchado.</a:t>
            </a:r>
          </a:p>
          <a:p>
            <a:endParaRPr lang="pt-BR" dirty="0">
              <a:latin typeface="Montserrat" panose="00000500000000000000" pitchFamily="2" charset="0"/>
            </a:endParaRPr>
          </a:p>
          <a:p>
            <a:r>
              <a:rPr lang="pt-BR" b="1" dirty="0">
                <a:latin typeface="Montserrat" panose="00000500000000000000" pitchFamily="2" charset="0"/>
              </a:rPr>
              <a:t>2. Adicione subtemas</a:t>
            </a:r>
          </a:p>
          <a:p>
            <a:endParaRPr lang="pt-BR" b="1" dirty="0">
              <a:latin typeface="Montserrat" panose="00000500000000000000" pitchFamily="2" charset="0"/>
            </a:endParaRPr>
          </a:p>
          <a:p>
            <a:r>
              <a:rPr lang="pt-BR" dirty="0">
                <a:latin typeface="Montserrat" panose="00000500000000000000" pitchFamily="2" charset="0"/>
              </a:rPr>
              <a:t>Após definir o tema central do mapa mental, é hora de desenvolver ramificações para destacar seus principais subtemas. Não há necessidade de fornecer muitos detalhes. Algumas palavras-chave ou frases curtas serão suficientes.</a:t>
            </a:r>
          </a:p>
        </p:txBody>
      </p:sp>
    </p:spTree>
    <p:extLst>
      <p:ext uri="{BB962C8B-B14F-4D97-AF65-F5344CB8AC3E}">
        <p14:creationId xmlns:p14="http://schemas.microsoft.com/office/powerpoint/2010/main" val="15020014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i="0">
                <a:solidFill>
                  <a:schemeClr val="bg1"/>
                </a:solidFill>
                <a:latin typeface="ubuntubold"/>
              </a:rPr>
              <a:t>Como fazer um mapa mental nos negócios?</a:t>
            </a:r>
            <a:endParaRPr lang="pt-BR" i="0" dirty="0">
              <a:solidFill>
                <a:schemeClr val="bg1"/>
              </a:solidFill>
              <a:latin typeface="ubuntubold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3F5A6A-265B-5D80-ACEB-EFDF37B5137D}"/>
              </a:ext>
            </a:extLst>
          </p:cNvPr>
          <p:cNvSpPr txBox="1"/>
          <p:nvPr/>
        </p:nvSpPr>
        <p:spPr>
          <a:xfrm>
            <a:off x="380999" y="685800"/>
            <a:ext cx="873918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3. Explore os temas com ramificações adicionais</a:t>
            </a:r>
          </a:p>
          <a:p>
            <a:r>
              <a:rPr lang="pt-BR" dirty="0">
                <a:latin typeface="Montserrat" panose="00000500000000000000" pitchFamily="2" charset="0"/>
              </a:rPr>
              <a:t>Depois de identificar os principais tópicos do seu tema, insira formas adicionais até que todas as informações importantes sejam cobertas. Certifique-se de organizar suas ideias colocando os aspectos mais importantes próximos à forma correspondente ao conceito principal, seguidos dos detalhes mais específicos.</a:t>
            </a:r>
          </a:p>
          <a:p>
            <a:endParaRPr lang="pt-BR" b="1" dirty="0">
              <a:latin typeface="Montserrat" panose="00000500000000000000" pitchFamily="2" charset="0"/>
            </a:endParaRPr>
          </a:p>
          <a:p>
            <a:r>
              <a:rPr lang="pt-BR" b="1" dirty="0">
                <a:latin typeface="Montserrat" panose="00000500000000000000" pitchFamily="2" charset="0"/>
              </a:rPr>
              <a:t>4. Adicione imagens e cores</a:t>
            </a:r>
          </a:p>
          <a:p>
            <a:r>
              <a:rPr lang="pt-BR" dirty="0">
                <a:latin typeface="Montserrat" panose="00000500000000000000" pitchFamily="2" charset="0"/>
              </a:rPr>
              <a:t>Mantenha seu mapa mental organizado usando cores padrão para diferentes níveis de pensamento em seu diagrama. As imagens podem ser usadas para visualizar e memorizar as partes do mapa mental</a:t>
            </a:r>
            <a:r>
              <a:rPr lang="pt-BR" b="1" dirty="0">
                <a:latin typeface="Montserrat" panose="00000500000000000000" pitchFamily="2" charset="0"/>
              </a:rPr>
              <a:t>.</a:t>
            </a:r>
          </a:p>
          <a:p>
            <a:endParaRPr lang="pt-BR" b="1" dirty="0">
              <a:latin typeface="Montserrat" panose="00000500000000000000" pitchFamily="2" charset="0"/>
            </a:endParaRPr>
          </a:p>
          <a:p>
            <a:r>
              <a:rPr lang="pt-BR" b="1" dirty="0">
                <a:latin typeface="Montserrat" panose="00000500000000000000" pitchFamily="2" charset="0"/>
              </a:rPr>
              <a:t>5. Conecte os temas</a:t>
            </a:r>
          </a:p>
          <a:p>
            <a:endParaRPr lang="pt-BR" b="1" dirty="0">
              <a:latin typeface="Montserrat" panose="00000500000000000000" pitchFamily="2" charset="0"/>
            </a:endParaRPr>
          </a:p>
          <a:p>
            <a:r>
              <a:rPr lang="pt-BR" dirty="0">
                <a:latin typeface="Montserrat" panose="00000500000000000000" pitchFamily="2" charset="0"/>
              </a:rPr>
              <a:t>Para finalizar, use conexões para mostrar as relações entre suas ideias. Mas tome cuidado para não fazer ligações demais, deixando o quadro confuso. Um bom mapa mental consegue hierarquizar e organizar as ideias para facilitar a descoberta de soluções inovadoras.</a:t>
            </a:r>
          </a:p>
        </p:txBody>
      </p:sp>
    </p:spTree>
    <p:extLst>
      <p:ext uri="{BB962C8B-B14F-4D97-AF65-F5344CB8AC3E}">
        <p14:creationId xmlns:p14="http://schemas.microsoft.com/office/powerpoint/2010/main" val="4947789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886DEF0-253F-10EC-E391-965D98DE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344539" cy="426912"/>
          </a:xfrm>
        </p:spPr>
        <p:txBody>
          <a:bodyPr/>
          <a:lstStyle/>
          <a:p>
            <a:pPr algn="ctr"/>
            <a:r>
              <a:rPr lang="pt-BR" i="0">
                <a:solidFill>
                  <a:schemeClr val="bg1"/>
                </a:solidFill>
                <a:latin typeface="ubuntubold"/>
              </a:rPr>
              <a:t>Como fazer um mapa mental nos negócios?</a:t>
            </a:r>
            <a:endParaRPr lang="pt-BR" i="0" dirty="0">
              <a:solidFill>
                <a:schemeClr val="bg1"/>
              </a:solidFill>
              <a:latin typeface="ubuntubold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3F5A6A-265B-5D80-ACEB-EFDF37B5137D}"/>
              </a:ext>
            </a:extLst>
          </p:cNvPr>
          <p:cNvSpPr txBox="1"/>
          <p:nvPr/>
        </p:nvSpPr>
        <p:spPr>
          <a:xfrm>
            <a:off x="380999" y="685800"/>
            <a:ext cx="873918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Mapa mental no papel ou software?</a:t>
            </a:r>
          </a:p>
          <a:p>
            <a:endParaRPr lang="pt-BR" b="1" dirty="0">
              <a:latin typeface="Montserrat" panose="00000500000000000000" pitchFamily="2" charset="0"/>
            </a:endParaRPr>
          </a:p>
          <a:p>
            <a:r>
              <a:rPr lang="pt-BR" dirty="0">
                <a:latin typeface="Montserrat" panose="00000500000000000000" pitchFamily="2" charset="0"/>
              </a:rPr>
              <a:t>A escolha de elaborar o mapa mental no papel ou com o auxílio de softwares vai depender dos objetivos e das necessidades do negócio. O recurso utiliza palavras-chave e frases curtas, o que limita a quantidade de texto e informações, quando feito à mão. Organizar as ideias no papel também pode requerer mais tempo e dificultar a reorganização de informações.</a:t>
            </a:r>
          </a:p>
          <a:p>
            <a:endParaRPr lang="pt-BR" dirty="0">
              <a:latin typeface="Montserrat" panose="00000500000000000000" pitchFamily="2" charset="0"/>
            </a:endParaRPr>
          </a:p>
          <a:p>
            <a:r>
              <a:rPr lang="pt-BR" dirty="0">
                <a:latin typeface="Montserrat" panose="00000500000000000000" pitchFamily="2" charset="0"/>
              </a:rPr>
              <a:t>O uso de ferramentas de mapeamento mental, como Miro, </a:t>
            </a:r>
            <a:r>
              <a:rPr lang="pt-BR" dirty="0" err="1">
                <a:latin typeface="Montserrat" panose="00000500000000000000" pitchFamily="2" charset="0"/>
              </a:rPr>
              <a:t>LucidChart</a:t>
            </a:r>
            <a:r>
              <a:rPr lang="pt-BR" dirty="0">
                <a:latin typeface="Montserrat" panose="00000500000000000000" pitchFamily="2" charset="0"/>
              </a:rPr>
              <a:t> e </a:t>
            </a:r>
            <a:r>
              <a:rPr lang="pt-BR" dirty="0" err="1">
                <a:latin typeface="Montserrat" panose="00000500000000000000" pitchFamily="2" charset="0"/>
              </a:rPr>
              <a:t>Xmind</a:t>
            </a:r>
            <a:r>
              <a:rPr lang="pt-BR" dirty="0">
                <a:latin typeface="Montserrat" panose="00000500000000000000" pitchFamily="2" charset="0"/>
              </a:rPr>
              <a:t>, permitem inserir notas, comentários, anexos e hiperlinks para adicionar informações de forma rápida e sem atrapalhar a visualização. Contudo, a solução digital oferece opções mais reduzidas de layout. Dessa forma, a pessoa empreendedora não pode desenvolver o mapa tão livremente quanto faria com o desenho no papel.</a:t>
            </a:r>
          </a:p>
        </p:txBody>
      </p:sp>
    </p:spTree>
    <p:extLst>
      <p:ext uri="{BB962C8B-B14F-4D97-AF65-F5344CB8AC3E}">
        <p14:creationId xmlns:p14="http://schemas.microsoft.com/office/powerpoint/2010/main" val="13215618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aula_2_1</Template>
  <TotalTime>12780</TotalTime>
  <Words>986</Words>
  <Application>Microsoft Office PowerPoint</Application>
  <PresentationFormat>Apresentação na tela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Montserrat</vt:lpstr>
      <vt:lpstr>Montserrat Light</vt:lpstr>
      <vt:lpstr>ubuntubold</vt:lpstr>
      <vt:lpstr>Tema do Office</vt:lpstr>
      <vt:lpstr>Apresentação do PowerPoint</vt:lpstr>
      <vt:lpstr>Mapa Mental</vt:lpstr>
      <vt:lpstr>O que é mapa mental?</vt:lpstr>
      <vt:lpstr>Por que usar a técnica nas empresas?</vt:lpstr>
      <vt:lpstr>Como fazer um mapa mental nos negócios?</vt:lpstr>
      <vt:lpstr>Como fazer um mapa mental nos negócios?</vt:lpstr>
      <vt:lpstr>Como fazer um mapa mental nos negócios?</vt:lpstr>
      <vt:lpstr>Como fazer um mapa mental nos negócios?</vt:lpstr>
    </vt:vector>
  </TitlesOfParts>
  <Company>Extend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Victorino Vila</dc:creator>
  <cp:lastModifiedBy>Astarote Borrego</cp:lastModifiedBy>
  <cp:revision>297</cp:revision>
  <dcterms:created xsi:type="dcterms:W3CDTF">2005-05-27T16:01:14Z</dcterms:created>
  <dcterms:modified xsi:type="dcterms:W3CDTF">2023-07-05T13:52:32Z</dcterms:modified>
</cp:coreProperties>
</file>