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8" r:id="rId7"/>
    <p:sldId id="265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>
        <p:scale>
          <a:sx n="66" d="100"/>
          <a:sy n="66" d="100"/>
        </p:scale>
        <p:origin x="8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1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77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4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15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5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2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16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9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7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F336-120E-4F82-BEC4-7D747875B131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68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F336-120E-4F82-BEC4-7D747875B131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D156-0B9F-4261-9F99-807B30E00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62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863600" y="2424690"/>
            <a:ext cx="10885013" cy="2387600"/>
          </a:xfrm>
        </p:spPr>
        <p:txBody>
          <a:bodyPr/>
          <a:lstStyle/>
          <a:p>
            <a:pPr algn="r"/>
            <a:r>
              <a:rPr lang="es-ES_tradnl" dirty="0" smtClean="0">
                <a:solidFill>
                  <a:schemeClr val="bg1"/>
                </a:solidFill>
                <a:latin typeface="Sui Generis Rg" panose="020B0605020204020004" pitchFamily="34" charset="0"/>
                <a:ea typeface="SuiGenerisRg-Regular" charset="0"/>
                <a:cs typeface="SuiGenerisRg-Regular" charset="0"/>
              </a:rPr>
              <a:t>Plan de negocios</a:t>
            </a:r>
            <a:endParaRPr lang="es-ES_tradnl" dirty="0">
              <a:solidFill>
                <a:schemeClr val="bg1"/>
              </a:solidFill>
              <a:latin typeface="Sui Generis Rg" panose="020B0605020204020004" pitchFamily="34" charset="0"/>
              <a:ea typeface="SuiGenerisRg-Regular" charset="0"/>
              <a:cs typeface="SuiGenerisRg-Regular" charset="0"/>
            </a:endParaRP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8610599" y="4904365"/>
            <a:ext cx="3138013" cy="37756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s-ES_tradnl" dirty="0" err="1" smtClean="0">
                <a:solidFill>
                  <a:schemeClr val="bg1"/>
                </a:solidFill>
              </a:rPr>
              <a:t>innovacion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168148" y="5647059"/>
            <a:ext cx="3580465" cy="70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s-ES_tradnl" sz="1400" dirty="0" smtClean="0">
                <a:solidFill>
                  <a:schemeClr val="bg1"/>
                </a:solidFill>
              </a:rPr>
              <a:t>		</a:t>
            </a:r>
            <a:r>
              <a:rPr lang="es-ES_tradnl" sz="1400" dirty="0" smtClean="0">
                <a:solidFill>
                  <a:schemeClr val="bg1"/>
                </a:solidFill>
              </a:rPr>
              <a:t>Mario Hernandez</a:t>
            </a:r>
            <a:endParaRPr lang="es-ES_tradnl" sz="1400" dirty="0" smtClean="0">
              <a:solidFill>
                <a:schemeClr val="bg1"/>
              </a:solidFill>
            </a:endParaRPr>
          </a:p>
          <a:p>
            <a:pPr algn="r"/>
            <a:r>
              <a:rPr lang="es-ES_tradnl" sz="1400" dirty="0" smtClean="0">
                <a:solidFill>
                  <a:schemeClr val="bg1"/>
                </a:solidFill>
              </a:rPr>
              <a:t>	</a:t>
            </a:r>
            <a:r>
              <a:rPr lang="es-MX" b="1" dirty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MX" b="1" dirty="0" smtClean="0">
                <a:solidFill>
                  <a:schemeClr val="bg1"/>
                </a:solidFill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s-MX" sz="1400" b="1" dirty="0">
                <a:solidFill>
                  <a:srgbClr val="404040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06" y="661419"/>
            <a:ext cx="1829777" cy="16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-1"/>
            <a:ext cx="12194381" cy="6702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solidFill>
              <a:srgbClr val="94C1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Realidad Aumentada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Propuesta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ui Generis Rg" panose="020B0605020204020004" pitchFamily="34" charset="0"/>
              </a:rPr>
              <a:t>4</a:t>
            </a:r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6" y="1716106"/>
            <a:ext cx="2594828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latin typeface="Sui Generis Rg" panose="020B0605020204020004" pitchFamily="34" charset="0"/>
              </a:rPr>
              <a:t>Fuentes de inversión</a:t>
            </a:r>
            <a:endParaRPr lang="es-ES" sz="2800" dirty="0"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116802" y="71041"/>
            <a:ext cx="490685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err="1" smtClean="0">
                <a:solidFill>
                  <a:schemeClr val="bg1"/>
                </a:solidFill>
                <a:latin typeface="Sui Generis Rg" panose="020B0605020204020004" pitchFamily="34" charset="0"/>
              </a:rPr>
              <a:t>Consultoria</a:t>
            </a:r>
            <a:r>
              <a:rPr lang="es-MX" sz="2400" dirty="0" smtClean="0">
                <a:solidFill>
                  <a:schemeClr val="bg1"/>
                </a:solidFill>
                <a:latin typeface="Sui Generis Rg" panose="020B0605020204020004" pitchFamily="34" charset="0"/>
              </a:rPr>
              <a:t> a Empresas</a:t>
            </a:r>
            <a:endParaRPr lang="es-ES" sz="2400" dirty="0">
              <a:solidFill>
                <a:schemeClr val="bg1"/>
              </a:solidFill>
              <a:latin typeface="Sui Generis Rg" panose="020B0605020204020004" pitchFamily="34" charset="0"/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20335"/>
              </p:ext>
            </p:extLst>
          </p:nvPr>
        </p:nvGraphicFramePr>
        <p:xfrm>
          <a:off x="3254874" y="1804264"/>
          <a:ext cx="864502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006"/>
                <a:gridCol w="1170177"/>
                <a:gridCol w="1323341"/>
                <a:gridCol w="2639059"/>
                <a:gridCol w="178344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No. 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Inversión Fijo(</a:t>
                      </a:r>
                      <a:r>
                        <a:rPr lang="es-MX" dirty="0" err="1" smtClean="0"/>
                        <a:t>NpxTpxCp</a:t>
                      </a:r>
                      <a:r>
                        <a:rPr lang="es-MX" dirty="0" smtClean="0"/>
                        <a:t>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Conacyt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1´000,000-3´000,000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134,400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history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200,000-1200,00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pixelalt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3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8719-D396-454D-9D53-AD139B248B98}" type="slidenum">
              <a:rPr lang="es-MX" smtClean="0"/>
              <a:t>2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897681" y="1056469"/>
            <a:ext cx="6931462" cy="387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Requerimientos/Actividades</a:t>
            </a:r>
            <a:endParaRPr lang="es-E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400" b="1" dirty="0" smtClean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-Señalar los proyectos contemplados por asta</a:t>
            </a:r>
            <a:endParaRPr lang="es-E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400" b="1" dirty="0" smtClean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-Señalar cuales de los proyectos cuentan con un modelo de negocios viable</a:t>
            </a:r>
            <a:endParaRPr lang="es-E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400" b="1" dirty="0" smtClean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-Entender la rentabilidad y escalabilidad de los proyectos y su mercado</a:t>
            </a:r>
            <a:endParaRPr lang="es-ES" sz="1400" b="1" dirty="0" smtClean="0">
              <a:solidFill>
                <a:schemeClr val="bg1"/>
              </a:solidFill>
              <a:effectLst/>
              <a:latin typeface="Roboto C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MX" sz="1400" b="1" dirty="0">
              <a:solidFill>
                <a:schemeClr val="bg1"/>
              </a:solidFill>
              <a:latin typeface="Roboto C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1400" b="1" dirty="0" smtClean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-analizar los indicadores y costos que genera cada modelo</a:t>
            </a:r>
          </a:p>
          <a:p>
            <a:pPr algn="just">
              <a:spcAft>
                <a:spcPts val="0"/>
              </a:spcAft>
            </a:pPr>
            <a:endParaRPr lang="es-MX" sz="1400" b="1" dirty="0">
              <a:solidFill>
                <a:schemeClr val="bg1"/>
              </a:solidFill>
              <a:latin typeface="Roboto C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1400" b="1" dirty="0" smtClean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-Definir un plan de negocios para cada producto proyecto</a:t>
            </a:r>
            <a:endParaRPr lang="es-ES" sz="1100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1400" b="1" dirty="0" smtClean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s-ES" sz="1400" b="1" dirty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021580" y="4585751"/>
            <a:ext cx="6332220" cy="1159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 smtClean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-Siguientes </a:t>
            </a:r>
            <a:r>
              <a:rPr lang="es-ES" sz="1400" b="1" dirty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desarrollos desglosados de mejor manera en el </a:t>
            </a:r>
            <a:r>
              <a:rPr lang="es-ES" sz="1400" b="1" dirty="0" smtClean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cuadro de ítems.</a:t>
            </a:r>
            <a:endParaRPr lang="es-E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Roboto C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104474"/>
            <a:ext cx="572546" cy="522925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77819"/>
              </p:ext>
            </p:extLst>
          </p:nvPr>
        </p:nvGraphicFramePr>
        <p:xfrm>
          <a:off x="395324" y="670942"/>
          <a:ext cx="11401352" cy="608513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7608"/>
                <a:gridCol w="765348"/>
                <a:gridCol w="1087742"/>
                <a:gridCol w="698606"/>
                <a:gridCol w="1267730"/>
                <a:gridCol w="838162"/>
                <a:gridCol w="1106141"/>
                <a:gridCol w="720248"/>
                <a:gridCol w="1792514"/>
                <a:gridCol w="1197429"/>
                <a:gridCol w="716081"/>
                <a:gridCol w="813743"/>
              </a:tblGrid>
              <a:tr h="320493">
                <a:tc gridSpan="12"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Sui Generis Rg" panose="020B0605020204020004" pitchFamily="34" charset="0"/>
                        </a:rPr>
                        <a:t>Proyectos</a:t>
                      </a:r>
                      <a:endParaRPr lang="es-ES" sz="1600" dirty="0">
                        <a:latin typeface="Sui Generis Rg" panose="020B06050202040200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Sui Generis Rg" panose="020B06050202040200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Sui Generis Rg" panose="020B06050202040200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Sui Generis Rg" panose="020B06050202040200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Sui Generis Rg" panose="020B06050202040200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93073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</a:rPr>
                        <a:t>      No.</a:t>
                      </a:r>
                      <a:endParaRPr lang="es-E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Descripción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Costo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P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7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personal</a:t>
                      </a:r>
                      <a:endParaRPr lang="es-ES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Tiempo desarrollo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semanas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Fijos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Materia</a:t>
                      </a:r>
                      <a:r>
                        <a:rPr lang="es-MX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prima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Escalabilidad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Alcance mercado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Intención de compra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Variables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precio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ROI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(i-g)/ix100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</a:tr>
              <a:tr h="4370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1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Phara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72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1´296,000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licencias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copia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Sui Generis Rg" panose="020B0605020204020004" pitchFamily="34" charset="0"/>
                        </a:rPr>
                        <a:t>2´903,089</a:t>
                      </a:r>
                      <a:endParaRPr lang="es-ES" sz="1000" dirty="0" smtClean="0">
                        <a:latin typeface="Sui Generis Rg" panose="020B06050202040200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Imprenta</a:t>
                      </a:r>
                    </a:p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-F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4370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2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Vyzva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32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768,000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licencias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copia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extras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Costo/Precio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4370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3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Musar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360,000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copia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1,302</a:t>
                      </a:r>
                      <a:endParaRPr lang="es-ES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Transporte viáticos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1´100</a:t>
                      </a:r>
                      <a:r>
                        <a:rPr lang="es-MX" sz="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,000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2.05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4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Space</a:t>
                      </a:r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touch</a:t>
                      </a:r>
                    </a:p>
                    <a:p>
                      <a:pPr marL="0" algn="just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museografia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36,000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materiales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Manufactura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Reinversión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N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acabados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Costo/precio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535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5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Trakala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36,000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licencias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Copia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reinversión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34´000,000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modelado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 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26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howcard Gothic" panose="04020904020102020604" pitchFamily="8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4370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6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Web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12,000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Dominio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copia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685,023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Diseño</a:t>
                      </a:r>
                    </a:p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3,999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7,999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19,999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-F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4443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7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Escritorio punto de venta</a:t>
                      </a:r>
                    </a:p>
                    <a:p>
                      <a:pPr marL="0" algn="just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72,000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copia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685,023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Modificaciones</a:t>
                      </a:r>
                      <a:r>
                        <a:rPr lang="es-MX" sz="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de servicios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-F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548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8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Marketing digital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9,000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copia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685,023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Diseño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+F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4370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9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conacyt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2800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134,400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reinversion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s-MX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universidades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Investigación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2´000,000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6.45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87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10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cursos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3800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7,600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copia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N universidades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Actualización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Materiales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80,000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10.42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4370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9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s-ES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Consultoría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3800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15,200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reinversion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685,023</a:t>
                      </a:r>
                      <a:endParaRPr lang="es-ES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Investigación</a:t>
                      </a:r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800" kern="1200" dirty="0" smtClean="0">
                          <a:solidFill>
                            <a:srgbClr val="FF0000"/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-F</a:t>
                      </a:r>
                      <a:endParaRPr lang="es-ES" sz="800" kern="1200" dirty="0">
                        <a:solidFill>
                          <a:srgbClr val="FF0000"/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4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" y="200193"/>
            <a:ext cx="795508" cy="726564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4742"/>
              </p:ext>
            </p:extLst>
          </p:nvPr>
        </p:nvGraphicFramePr>
        <p:xfrm>
          <a:off x="593124" y="1287587"/>
          <a:ext cx="10836877" cy="15171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1415"/>
                <a:gridCol w="1571333"/>
                <a:gridCol w="968401"/>
                <a:gridCol w="1321946"/>
                <a:gridCol w="1660116"/>
                <a:gridCol w="1383431"/>
                <a:gridCol w="2044404"/>
                <a:gridCol w="1275831"/>
              </a:tblGrid>
              <a:tr h="331683">
                <a:tc gridSpan="8">
                  <a:txBody>
                    <a:bodyPr/>
                    <a:lstStyle/>
                    <a:p>
                      <a:pPr algn="ctr"/>
                      <a:r>
                        <a:rPr lang="es-MX" sz="1600" dirty="0" err="1" smtClean="0">
                          <a:latin typeface="Sui Generis Rg" panose="020B0605020204020004" pitchFamily="34" charset="0"/>
                        </a:rPr>
                        <a:t>Items</a:t>
                      </a:r>
                      <a:endParaRPr lang="es-ES" sz="1600" dirty="0">
                        <a:latin typeface="Sui Generis Rg" panose="020B06050202040200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Sui Generis Rg" panose="020B06050202040200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Sui Generis Rg" panose="020B06050202040200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633214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</a:rPr>
                        <a:t>      No.</a:t>
                      </a:r>
                      <a:endPara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Descripción</a:t>
                      </a:r>
                      <a:endParaRPr lang="es-E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Costo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12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P</a:t>
                      </a:r>
                      <a:endParaRPr lang="es-E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personal</a:t>
                      </a:r>
                      <a:endParaRPr lang="es-E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Anual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Fijos</a:t>
                      </a:r>
                      <a:endParaRPr lang="es-E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Materia</a:t>
                      </a:r>
                      <a:r>
                        <a:rPr lang="es-MX" sz="12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prima</a:t>
                      </a:r>
                      <a:endParaRPr lang="es-E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Varibles</a:t>
                      </a:r>
                      <a:endParaRPr lang="es-E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</a:tr>
              <a:tr h="5414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   1</a:t>
                      </a:r>
                      <a:endParaRPr lang="es-ES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empresa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2200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27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48 semanas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2´851,200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Luz internet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equipo</a:t>
                      </a:r>
                      <a:endParaRPr lang="es-ES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licencias</a:t>
                      </a:r>
                      <a:endParaRPr lang="es-E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ui Generis Rg" panose="020B06050202040200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Viáticos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Hospedaje</a:t>
                      </a:r>
                    </a:p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ui Generis Rg" panose="020B0605020204020004" pitchFamily="34" charset="0"/>
                          <a:ea typeface="+mn-ea"/>
                          <a:cs typeface="+mn-cs"/>
                        </a:rPr>
                        <a:t>Transporte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-1"/>
            <a:ext cx="12194381" cy="6702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solidFill>
              <a:srgbClr val="94C1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Realidad Aumentada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Propuesta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83888" y="1568301"/>
            <a:ext cx="485715" cy="5100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Sui Generis Rg" panose="020B0605020204020004" pitchFamily="34" charset="0"/>
              </a:rPr>
              <a:t>1</a:t>
            </a:r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6" y="1517425"/>
            <a:ext cx="4539751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err="1" smtClean="0">
                <a:latin typeface="Sui Generis Rg" panose="020B0605020204020004" pitchFamily="34" charset="0"/>
              </a:rPr>
              <a:t>Smatphones</a:t>
            </a:r>
            <a:r>
              <a:rPr lang="es-MX" sz="2800" dirty="0" smtClean="0">
                <a:latin typeface="Sui Generis Rg" panose="020B0605020204020004" pitchFamily="34" charset="0"/>
              </a:rPr>
              <a:t> </a:t>
            </a:r>
            <a:r>
              <a:rPr lang="es-MX" sz="2800" dirty="0" err="1" smtClean="0">
                <a:latin typeface="Sui Generis Rg" panose="020B0605020204020004" pitchFamily="34" charset="0"/>
              </a:rPr>
              <a:t>Mexico</a:t>
            </a:r>
            <a:endParaRPr lang="es-ES" sz="2800" dirty="0"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416461" y="709719"/>
            <a:ext cx="5361727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solidFill>
                  <a:schemeClr val="bg1"/>
                </a:solidFill>
                <a:latin typeface="Sui Generis Rg" panose="020B0605020204020004" pitchFamily="34" charset="0"/>
              </a:rPr>
              <a:t>Mercado aproximado móvil RA con intención de compra</a:t>
            </a:r>
            <a:endParaRPr lang="es-ES" sz="2400" dirty="0">
              <a:solidFill>
                <a:schemeClr val="bg1"/>
              </a:solidFill>
              <a:latin typeface="Sui Generis Rg" panose="020B06050202040200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705601" y="4622800"/>
            <a:ext cx="5072588" cy="1596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err="1" smtClean="0">
                <a:latin typeface="Sui Generis Rg" panose="020B0605020204020004" pitchFamily="34" charset="0"/>
              </a:rPr>
              <a:t>Inforacion</a:t>
            </a:r>
            <a:r>
              <a:rPr lang="es-MX" sz="1600" dirty="0" smtClean="0">
                <a:latin typeface="Sui Generis Rg" panose="020B0605020204020004" pitchFamily="34" charset="0"/>
              </a:rPr>
              <a:t> de:</a:t>
            </a:r>
            <a:endParaRPr lang="es-MX" sz="1600" dirty="0" smtClean="0">
              <a:latin typeface="Sui Generis Rg" panose="020B0605020204020004" pitchFamily="34" charset="0"/>
            </a:endParaRPr>
          </a:p>
          <a:p>
            <a:pPr algn="just"/>
            <a:r>
              <a:rPr lang="es-MX" sz="1600" dirty="0" err="1" smtClean="0">
                <a:latin typeface="Sui Generis Rg" panose="020B0605020204020004" pitchFamily="34" charset="0"/>
              </a:rPr>
              <a:t>Cnn</a:t>
            </a:r>
            <a:r>
              <a:rPr lang="es-MX" sz="1600" dirty="0" smtClean="0">
                <a:latin typeface="Sui Generis Rg" panose="020B0605020204020004" pitchFamily="34" charset="0"/>
              </a:rPr>
              <a:t> expansión, Android </a:t>
            </a:r>
            <a:r>
              <a:rPr lang="es-MX" sz="1600" dirty="0" err="1" smtClean="0">
                <a:latin typeface="Sui Generis Rg" panose="020B0605020204020004" pitchFamily="34" charset="0"/>
              </a:rPr>
              <a:t>dev</a:t>
            </a:r>
            <a:r>
              <a:rPr lang="es-MX" sz="1600" dirty="0" smtClean="0">
                <a:latin typeface="Sui Generis Rg" panose="020B0605020204020004" pitchFamily="34" charset="0"/>
              </a:rPr>
              <a:t> portal, </a:t>
            </a:r>
            <a:r>
              <a:rPr lang="es-MX" sz="1600" dirty="0" err="1" smtClean="0">
                <a:latin typeface="Sui Generis Rg" panose="020B0605020204020004" pitchFamily="34" charset="0"/>
              </a:rPr>
              <a:t>itunes</a:t>
            </a:r>
            <a:r>
              <a:rPr lang="es-MX" sz="1600" dirty="0" smtClean="0">
                <a:latin typeface="Sui Generis Rg" panose="020B0605020204020004" pitchFamily="34" charset="0"/>
              </a:rPr>
              <a:t> </a:t>
            </a:r>
            <a:r>
              <a:rPr lang="es-MX" sz="1600" dirty="0" err="1" smtClean="0">
                <a:latin typeface="Sui Generis Rg" panose="020B0605020204020004" pitchFamily="34" charset="0"/>
              </a:rPr>
              <a:t>connect</a:t>
            </a:r>
            <a:r>
              <a:rPr lang="es-MX" sz="1600" dirty="0" smtClean="0">
                <a:latin typeface="Sui Generis Rg" panose="020B0605020204020004" pitchFamily="34" charset="0"/>
              </a:rPr>
              <a:t>, el universal, el financiero, el economista</a:t>
            </a:r>
            <a:endParaRPr lang="es-MX" sz="1600" dirty="0" smtClean="0">
              <a:latin typeface="Sui Generis Rg" panose="020B06050202040200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89510"/>
              </p:ext>
            </p:extLst>
          </p:nvPr>
        </p:nvGraphicFramePr>
        <p:xfrm>
          <a:off x="3180408" y="2231718"/>
          <a:ext cx="8597781" cy="1796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816"/>
                <a:gridCol w="3303076"/>
                <a:gridCol w="1983330"/>
                <a:gridCol w="1298559"/>
              </a:tblGrid>
              <a:tr h="246331">
                <a:tc>
                  <a:txBody>
                    <a:bodyPr/>
                    <a:lstStyle/>
                    <a:p>
                      <a:r>
                        <a:rPr lang="es-MX" dirty="0" smtClean="0"/>
                        <a:t>mercado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Compra de </a:t>
                      </a:r>
                      <a:r>
                        <a:rPr lang="es-MX" dirty="0" err="1" smtClean="0"/>
                        <a:t>items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android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ios</a:t>
                      </a:r>
                      <a:endParaRPr lang="es-ES" dirty="0"/>
                    </a:p>
                  </a:txBody>
                  <a:tcPr/>
                </a:tc>
              </a:tr>
              <a:tr h="246331">
                <a:tc>
                  <a:txBody>
                    <a:bodyPr/>
                    <a:lstStyle/>
                    <a:p>
                      <a:r>
                        <a:rPr lang="es-MX" dirty="0" smtClean="0"/>
                        <a:t>64.7millones (2016)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7% (22-34 años) (52%H,46%M)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53.3%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11.1%</a:t>
                      </a:r>
                      <a:endParaRPr lang="es-ES" dirty="0"/>
                    </a:p>
                  </a:txBody>
                  <a:tcPr/>
                </a:tc>
              </a:tr>
              <a:tr h="42517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4´529,000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2´400,370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502,719</a:t>
                      </a:r>
                      <a:endParaRPr lang="es-ES" dirty="0"/>
                    </a:p>
                  </a:txBody>
                  <a:tcPr/>
                </a:tc>
              </a:tr>
              <a:tr h="246331">
                <a:tc>
                  <a:txBody>
                    <a:bodyPr/>
                    <a:lstStyle/>
                    <a:p>
                      <a:r>
                        <a:rPr lang="es-MX" dirty="0" smtClean="0"/>
                        <a:t>T=2´903,089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15055" t="17535" r="48439" b="5555"/>
          <a:stretch/>
        </p:blipFill>
        <p:spPr>
          <a:xfrm>
            <a:off x="21233" y="2225963"/>
            <a:ext cx="3098145" cy="36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-1"/>
            <a:ext cx="12194381" cy="6702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solidFill>
              <a:srgbClr val="94C1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Realidad Aumentada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Propuesta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ui Generis Rg" panose="020B0605020204020004" pitchFamily="34" charset="0"/>
              </a:rPr>
              <a:t>2</a:t>
            </a:r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6" y="1716106"/>
            <a:ext cx="2870554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latin typeface="Sui Generis Rg" panose="020B0605020204020004" pitchFamily="34" charset="0"/>
              </a:rPr>
              <a:t>Museos en México</a:t>
            </a:r>
            <a:endParaRPr lang="es-ES" sz="2800" dirty="0"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416462" y="709719"/>
            <a:ext cx="490685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solidFill>
                  <a:schemeClr val="bg1"/>
                </a:solidFill>
                <a:latin typeface="Sui Generis Rg" panose="020B0605020204020004" pitchFamily="34" charset="0"/>
              </a:rPr>
              <a:t>Mercado aproximado</a:t>
            </a:r>
            <a:endParaRPr lang="es-ES" sz="2400" dirty="0">
              <a:solidFill>
                <a:schemeClr val="bg1"/>
              </a:solidFill>
              <a:latin typeface="Sui Generis Rg" panose="020B06050202040200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583419" y="5296718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smtClean="0">
                <a:latin typeface="Sui Generis Rg" panose="020B0605020204020004" pitchFamily="34" charset="0"/>
              </a:rPr>
              <a:t>Información de:</a:t>
            </a:r>
          </a:p>
          <a:p>
            <a:pPr algn="just"/>
            <a:r>
              <a:rPr lang="es-MX" sz="1600" dirty="0" smtClean="0">
                <a:latin typeface="Sui Generis Rg" panose="020B0605020204020004" pitchFamily="34" charset="0"/>
              </a:rPr>
              <a:t>Sistema de información Cultural</a:t>
            </a:r>
            <a:endParaRPr lang="es-MX" sz="1600" dirty="0" smtClean="0">
              <a:latin typeface="Sui Generis Rg" panose="020B06050202040200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2757" t="31597" r="3929" b="17882"/>
          <a:stretch/>
        </p:blipFill>
        <p:spPr>
          <a:xfrm>
            <a:off x="2270636" y="2242159"/>
            <a:ext cx="9742373" cy="29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-1"/>
            <a:ext cx="12194381" cy="6702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solidFill>
              <a:srgbClr val="94C1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Realidad Aumentada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Propuesta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Sui Generis Rg" panose="020B0605020204020004" pitchFamily="34" charset="0"/>
              </a:rPr>
              <a:t>3</a:t>
            </a:r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94762" y="1960062"/>
            <a:ext cx="3940737" cy="149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latin typeface="Sui Generis Rg" panose="020B0605020204020004" pitchFamily="34" charset="0"/>
              </a:rPr>
              <a:t>Eventos tecnológicos </a:t>
            </a:r>
            <a:r>
              <a:rPr lang="es-MX" sz="2800" dirty="0" err="1" smtClean="0">
                <a:latin typeface="Sui Generis Rg" panose="020B0605020204020004" pitchFamily="34" charset="0"/>
              </a:rPr>
              <a:t>scatto</a:t>
            </a:r>
            <a:endParaRPr lang="es-MX" sz="2800" dirty="0" smtClean="0">
              <a:latin typeface="Sui Generis Rg" panose="020B0605020204020004" pitchFamily="34" charset="0"/>
            </a:endParaRPr>
          </a:p>
          <a:p>
            <a:endParaRPr lang="es-ES" sz="2800" dirty="0"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416462" y="709719"/>
            <a:ext cx="524213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solidFill>
                  <a:schemeClr val="bg1"/>
                </a:solidFill>
                <a:latin typeface="Sui Generis Rg" panose="020B0605020204020004" pitchFamily="34" charset="0"/>
              </a:rPr>
              <a:t>Eventos tecnológicos(venta </a:t>
            </a:r>
            <a:r>
              <a:rPr lang="es-MX" sz="2400" dirty="0" err="1" smtClean="0">
                <a:solidFill>
                  <a:schemeClr val="bg1"/>
                </a:solidFill>
                <a:latin typeface="Sui Generis Rg" panose="020B0605020204020004" pitchFamily="34" charset="0"/>
              </a:rPr>
              <a:t>modulos</a:t>
            </a:r>
            <a:r>
              <a:rPr lang="es-MX" sz="2400" dirty="0" smtClean="0">
                <a:solidFill>
                  <a:schemeClr val="bg1"/>
                </a:solidFill>
                <a:latin typeface="Sui Generis Rg" panose="020B0605020204020004" pitchFamily="34" charset="0"/>
              </a:rPr>
              <a:t>, o </a:t>
            </a:r>
            <a:r>
              <a:rPr lang="es-MX" sz="2400" dirty="0" err="1" smtClean="0">
                <a:solidFill>
                  <a:schemeClr val="bg1"/>
                </a:solidFill>
                <a:latin typeface="Sui Generis Rg" panose="020B0605020204020004" pitchFamily="34" charset="0"/>
              </a:rPr>
              <a:t>escenografia</a:t>
            </a:r>
            <a:r>
              <a:rPr lang="es-MX" sz="2400" dirty="0" smtClean="0">
                <a:solidFill>
                  <a:schemeClr val="bg1"/>
                </a:solidFill>
                <a:latin typeface="Sui Generis Rg" panose="020B0605020204020004" pitchFamily="34" charset="0"/>
              </a:rPr>
              <a:t>)</a:t>
            </a:r>
            <a:endParaRPr lang="es-ES" sz="2400" dirty="0">
              <a:solidFill>
                <a:schemeClr val="bg1"/>
              </a:solidFill>
              <a:latin typeface="Sui Generis Rg" panose="020B06050202040200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583419" y="5296718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smtClean="0">
                <a:latin typeface="Sui Generis Rg" panose="020B0605020204020004" pitchFamily="34" charset="0"/>
              </a:rPr>
              <a:t>Ejemplo:</a:t>
            </a:r>
          </a:p>
          <a:p>
            <a:pPr algn="just"/>
            <a:r>
              <a:rPr lang="es-MX" sz="1600" dirty="0" smtClean="0">
                <a:latin typeface="Sui Generis Rg" panose="020B0605020204020004" pitchFamily="34" charset="0"/>
              </a:rPr>
              <a:t>Animaciones audiovisuales de arte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36149"/>
              </p:ext>
            </p:extLst>
          </p:nvPr>
        </p:nvGraphicFramePr>
        <p:xfrm>
          <a:off x="3771900" y="180426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costo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precio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Space</a:t>
                      </a:r>
                      <a:r>
                        <a:rPr lang="es-MX" dirty="0" smtClean="0"/>
                        <a:t> touch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Mapping</a:t>
                      </a:r>
                      <a:r>
                        <a:rPr lang="es-MX" dirty="0" smtClean="0"/>
                        <a:t> digital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Mesa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Modelado de stand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72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-1"/>
            <a:ext cx="12194381" cy="6702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solidFill>
              <a:srgbClr val="94C1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Realidad Aumentada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Propuesta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ui Generis Rg" panose="020B0605020204020004" pitchFamily="34" charset="0"/>
              </a:rPr>
              <a:t>4</a:t>
            </a:r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6" y="1716106"/>
            <a:ext cx="2594828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latin typeface="Sui Generis Rg" panose="020B0605020204020004" pitchFamily="34" charset="0"/>
              </a:rPr>
              <a:t>Fuentes de inversión</a:t>
            </a:r>
            <a:endParaRPr lang="es-ES" sz="2800" dirty="0"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116802" y="71041"/>
            <a:ext cx="490685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err="1" smtClean="0">
                <a:solidFill>
                  <a:schemeClr val="bg1"/>
                </a:solidFill>
                <a:latin typeface="Sui Generis Rg" panose="020B0605020204020004" pitchFamily="34" charset="0"/>
              </a:rPr>
              <a:t>Consultoria</a:t>
            </a:r>
            <a:r>
              <a:rPr lang="es-MX" sz="2400" dirty="0" smtClean="0">
                <a:solidFill>
                  <a:schemeClr val="bg1"/>
                </a:solidFill>
                <a:latin typeface="Sui Generis Rg" panose="020B0605020204020004" pitchFamily="34" charset="0"/>
              </a:rPr>
              <a:t> a Empresas Coahuila</a:t>
            </a:r>
            <a:endParaRPr lang="es-ES" sz="2400" dirty="0">
              <a:solidFill>
                <a:schemeClr val="bg1"/>
              </a:solidFill>
              <a:latin typeface="Sui Generis Rg" panose="020B06050202040200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393672" y="5372252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smtClean="0">
                <a:latin typeface="Sui Generis Rg" panose="020B0605020204020004" pitchFamily="34" charset="0"/>
              </a:rPr>
              <a:t>Fuente:</a:t>
            </a:r>
            <a:endParaRPr lang="es-MX" sz="1600" dirty="0" smtClean="0">
              <a:latin typeface="Sui Generis Rg" panose="020B0605020204020004" pitchFamily="34" charset="0"/>
            </a:endParaRPr>
          </a:p>
          <a:p>
            <a:pPr algn="just"/>
            <a:r>
              <a:rPr lang="es-MX" sz="1600" dirty="0" err="1" smtClean="0">
                <a:latin typeface="Sui Generis Rg" panose="020B0605020204020004" pitchFamily="34" charset="0"/>
              </a:rPr>
              <a:t>Siem</a:t>
            </a:r>
            <a:endParaRPr lang="es-MX" sz="1600" dirty="0" smtClean="0">
              <a:latin typeface="Sui Generis Rg" panose="020B06050202040200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37018" t="11632" r="39458" b="8333"/>
          <a:stretch/>
        </p:blipFill>
        <p:spPr>
          <a:xfrm>
            <a:off x="6203309" y="708705"/>
            <a:ext cx="2436697" cy="466106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/>
          <a:srcRect l="37600" t="88984" r="39780" b="9001"/>
          <a:stretch/>
        </p:blipFill>
        <p:spPr>
          <a:xfrm>
            <a:off x="209048" y="4540686"/>
            <a:ext cx="5683752" cy="5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5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-1"/>
            <a:ext cx="12194381" cy="6702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solidFill>
              <a:srgbClr val="94C1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Realidad Aumentada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Propuesta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solidFill>
                <a:srgbClr val="94C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ui Generis Rg" panose="020B0605020204020004" pitchFamily="34" charset="0"/>
              </a:rPr>
              <a:t>4</a:t>
            </a:r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6" y="1716106"/>
            <a:ext cx="2594828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latin typeface="Sui Generis Rg" panose="020B0605020204020004" pitchFamily="34" charset="0"/>
              </a:rPr>
              <a:t>Fuentes de inversión</a:t>
            </a:r>
            <a:endParaRPr lang="es-ES" sz="2800" dirty="0"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116802" y="71041"/>
            <a:ext cx="490685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err="1" smtClean="0">
                <a:solidFill>
                  <a:schemeClr val="bg1"/>
                </a:solidFill>
                <a:latin typeface="Sui Generis Rg" panose="020B0605020204020004" pitchFamily="34" charset="0"/>
              </a:rPr>
              <a:t>Consultoria</a:t>
            </a:r>
            <a:r>
              <a:rPr lang="es-MX" sz="2400" dirty="0" smtClean="0">
                <a:solidFill>
                  <a:schemeClr val="bg1"/>
                </a:solidFill>
                <a:latin typeface="Sui Generis Rg" panose="020B0605020204020004" pitchFamily="34" charset="0"/>
              </a:rPr>
              <a:t> a Empresas</a:t>
            </a:r>
            <a:endParaRPr lang="es-ES" sz="2400" dirty="0">
              <a:solidFill>
                <a:schemeClr val="bg1"/>
              </a:solidFill>
              <a:latin typeface="Sui Generis Rg" panose="020B06050202040200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242706" y="4183862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smtClean="0">
                <a:latin typeface="Sui Generis Rg" panose="020B0605020204020004" pitchFamily="34" charset="0"/>
              </a:rPr>
              <a:t>Fuente:</a:t>
            </a:r>
            <a:endParaRPr lang="es-MX" sz="1600" dirty="0" smtClean="0">
              <a:latin typeface="Sui Generis Rg" panose="020B0605020204020004" pitchFamily="34" charset="0"/>
            </a:endParaRPr>
          </a:p>
          <a:p>
            <a:pPr algn="just"/>
            <a:r>
              <a:rPr lang="es-MX" sz="1600" dirty="0" err="1" smtClean="0">
                <a:latin typeface="Sui Generis Rg" panose="020B0605020204020004" pitchFamily="34" charset="0"/>
              </a:rPr>
              <a:t>Siem</a:t>
            </a:r>
            <a:endParaRPr lang="es-MX" sz="1600" dirty="0" smtClean="0">
              <a:latin typeface="Sui Generis Rg" panose="020B06050202040200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5988" t="10764" r="28038" b="6250"/>
          <a:stretch/>
        </p:blipFill>
        <p:spPr>
          <a:xfrm>
            <a:off x="6187008" y="623664"/>
            <a:ext cx="5855182" cy="5134052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3065599" y="5270095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2400" dirty="0" smtClean="0">
                <a:latin typeface="Sui Generis Rg" panose="020B0605020204020004" pitchFamily="34" charset="0"/>
              </a:rPr>
              <a:t>Total: 685,023</a:t>
            </a:r>
            <a:endParaRPr lang="es-MX" sz="2400" dirty="0" smtClean="0">
              <a:latin typeface="Sui Generis Rg" panose="020B0605020204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1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438</Words>
  <Application>Microsoft Office PowerPoint</Application>
  <PresentationFormat>Panorámica</PresentationFormat>
  <Paragraphs>281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Roboto Cn</vt:lpstr>
      <vt:lpstr>Showcard Gothic</vt:lpstr>
      <vt:lpstr>Sui Generis Rg</vt:lpstr>
      <vt:lpstr>SuiGenerisRg-Regular</vt:lpstr>
      <vt:lpstr>Times New Roman</vt:lpstr>
      <vt:lpstr>Tema de Office</vt:lpstr>
      <vt:lpstr>Plan de negocios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negocios vs modelo de negocios</dc:title>
  <dc:creator>hfmorales</dc:creator>
  <cp:lastModifiedBy>hfmorales</cp:lastModifiedBy>
  <cp:revision>28</cp:revision>
  <dcterms:created xsi:type="dcterms:W3CDTF">2018-07-17T23:04:03Z</dcterms:created>
  <dcterms:modified xsi:type="dcterms:W3CDTF">2018-07-18T18:22:30Z</dcterms:modified>
</cp:coreProperties>
</file>