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7C3748-A507-4539-B215-52235E8926A6}">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7D017701-CC0A-481A-A679-DA69A97DBDD4}" type="slidenum">
              <a:rPr lang="en-IN" smtClean="0"/>
              <a:t>‹#›</a:t>
            </a:fld>
            <a:endParaRPr lang="en-IN"/>
          </a:p>
        </p:txBody>
      </p:sp>
    </p:spTree>
    <p:extLst>
      <p:ext uri="{BB962C8B-B14F-4D97-AF65-F5344CB8AC3E}">
        <p14:creationId xmlns:p14="http://schemas.microsoft.com/office/powerpoint/2010/main" val="282370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9BCAE-12E0-4CAE-A96D-A05299660BA1}"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417690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34150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351952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293661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29BCAE-12E0-4CAE-A96D-A05299660BA1}"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271471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29BCAE-12E0-4CAE-A96D-A05299660BA1}"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420303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802357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405652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29497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CAE-12E0-4CAE-A96D-A05299660BA1}"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377663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29BCAE-12E0-4CAE-A96D-A05299660BA1}"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312183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9BCAE-12E0-4CAE-A96D-A05299660BA1}"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385914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29BCAE-12E0-4CAE-A96D-A05299660BA1}"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85857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9BCAE-12E0-4CAE-A96D-A05299660BA1}"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114940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9BCAE-12E0-4CAE-A96D-A05299660BA1}"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21302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9BCAE-12E0-4CAE-A96D-A05299660BA1}"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017701-CC0A-481A-A679-DA69A97DBDD4}" type="slidenum">
              <a:rPr lang="en-IN" smtClean="0"/>
              <a:t>‹#›</a:t>
            </a:fld>
            <a:endParaRPr lang="en-IN"/>
          </a:p>
        </p:txBody>
      </p:sp>
    </p:spTree>
    <p:extLst>
      <p:ext uri="{BB962C8B-B14F-4D97-AF65-F5344CB8AC3E}">
        <p14:creationId xmlns:p14="http://schemas.microsoft.com/office/powerpoint/2010/main" val="106111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029BCAE-12E0-4CAE-A96D-A05299660BA1}" type="datetimeFigureOut">
              <a:rPr lang="en-IN" smtClean="0"/>
              <a:t>20-03-2024</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D017701-CC0A-481A-A679-DA69A97DBDD4}" type="slidenum">
              <a:rPr lang="en-IN" smtClean="0"/>
              <a:t>‹#›</a:t>
            </a:fld>
            <a:endParaRPr lang="en-IN"/>
          </a:p>
        </p:txBody>
      </p:sp>
    </p:spTree>
    <p:extLst>
      <p:ext uri="{BB962C8B-B14F-4D97-AF65-F5344CB8AC3E}">
        <p14:creationId xmlns:p14="http://schemas.microsoft.com/office/powerpoint/2010/main" val="291364673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92A0-E19B-B216-3F9A-247D7FF3870A}"/>
              </a:ext>
            </a:extLst>
          </p:cNvPr>
          <p:cNvSpPr>
            <a:spLocks noGrp="1"/>
          </p:cNvSpPr>
          <p:nvPr>
            <p:ph type="ctrTitle"/>
          </p:nvPr>
        </p:nvSpPr>
        <p:spPr>
          <a:xfrm>
            <a:off x="1154955" y="2099733"/>
            <a:ext cx="8825658" cy="1894297"/>
          </a:xfrm>
        </p:spPr>
        <p:txBody>
          <a:bodyPr/>
          <a:lstStyle/>
          <a:p>
            <a:r>
              <a:rPr lang="en-US" dirty="0"/>
              <a:t>Text </a:t>
            </a:r>
            <a:r>
              <a:rPr lang="en-US" dirty="0" err="1"/>
              <a:t>Summerization</a:t>
            </a:r>
            <a:r>
              <a:rPr lang="en-US" dirty="0"/>
              <a:t> Using Transformer model</a:t>
            </a:r>
            <a:endParaRPr lang="en-IN" dirty="0"/>
          </a:p>
        </p:txBody>
      </p:sp>
      <p:sp>
        <p:nvSpPr>
          <p:cNvPr id="3" name="Subtitle 2">
            <a:extLst>
              <a:ext uri="{FF2B5EF4-FFF2-40B4-BE49-F238E27FC236}">
                <a16:creationId xmlns:a16="http://schemas.microsoft.com/office/drawing/2014/main" id="{E918A68A-35CA-3DBC-7A2E-12B43B80B725}"/>
              </a:ext>
            </a:extLst>
          </p:cNvPr>
          <p:cNvSpPr>
            <a:spLocks noGrp="1"/>
          </p:cNvSpPr>
          <p:nvPr>
            <p:ph type="subTitle" idx="1"/>
          </p:nvPr>
        </p:nvSpPr>
        <p:spPr/>
        <p:txBody>
          <a:bodyPr>
            <a:normAutofit fontScale="92500"/>
          </a:bodyPr>
          <a:lstStyle/>
          <a:p>
            <a:r>
              <a:rPr lang="en-US" dirty="0"/>
              <a:t>Hari Krishnan . K (192124217)				Faculty Name : </a:t>
            </a:r>
            <a:r>
              <a:rPr lang="en-US" dirty="0" err="1"/>
              <a:t>Dr.Poongavanam</a:t>
            </a:r>
            <a:endParaRPr lang="en-US" dirty="0"/>
          </a:p>
          <a:p>
            <a:r>
              <a:rPr lang="en-US" dirty="0"/>
              <a:t>Govardhan Reddy . A(191811424)		Department of Big data Analysis</a:t>
            </a:r>
            <a:endParaRPr lang="en-IN" dirty="0"/>
          </a:p>
        </p:txBody>
      </p:sp>
      <p:pic>
        <p:nvPicPr>
          <p:cNvPr id="4" name="Picture 3">
            <a:extLst>
              <a:ext uri="{FF2B5EF4-FFF2-40B4-BE49-F238E27FC236}">
                <a16:creationId xmlns:a16="http://schemas.microsoft.com/office/drawing/2014/main" id="{EADB01A1-CB46-7D18-17EF-D15B42F02A36}"/>
              </a:ext>
            </a:extLst>
          </p:cNvPr>
          <p:cNvPicPr>
            <a:picLocks noChangeAspect="1"/>
          </p:cNvPicPr>
          <p:nvPr/>
        </p:nvPicPr>
        <p:blipFill>
          <a:blip r:embed="rId2"/>
          <a:stretch>
            <a:fillRect/>
          </a:stretch>
        </p:blipFill>
        <p:spPr>
          <a:xfrm>
            <a:off x="1470725" y="824403"/>
            <a:ext cx="8194118" cy="1109568"/>
          </a:xfrm>
          <a:prstGeom prst="rect">
            <a:avLst/>
          </a:prstGeom>
        </p:spPr>
      </p:pic>
    </p:spTree>
    <p:extLst>
      <p:ext uri="{BB962C8B-B14F-4D97-AF65-F5344CB8AC3E}">
        <p14:creationId xmlns:p14="http://schemas.microsoft.com/office/powerpoint/2010/main" val="17079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0E80-5EDC-6BE5-F1E7-7B5ECF566417}"/>
              </a:ext>
            </a:extLst>
          </p:cNvPr>
          <p:cNvSpPr>
            <a:spLocks noGrp="1"/>
          </p:cNvSpPr>
          <p:nvPr>
            <p:ph type="title"/>
          </p:nvPr>
        </p:nvSpPr>
        <p:spPr/>
        <p:txBody>
          <a:bodyPr/>
          <a:lstStyle/>
          <a:p>
            <a:r>
              <a:rPr lang="en-US" dirty="0"/>
              <a:t>What is Text Summarization ?</a:t>
            </a:r>
            <a:endParaRPr lang="en-IN" dirty="0"/>
          </a:p>
        </p:txBody>
      </p:sp>
      <p:sp>
        <p:nvSpPr>
          <p:cNvPr id="3" name="Content Placeholder 2">
            <a:extLst>
              <a:ext uri="{FF2B5EF4-FFF2-40B4-BE49-F238E27FC236}">
                <a16:creationId xmlns:a16="http://schemas.microsoft.com/office/drawing/2014/main" id="{5D585739-66BD-CD88-85DF-6EE079362714}"/>
              </a:ext>
            </a:extLst>
          </p:cNvPr>
          <p:cNvSpPr>
            <a:spLocks noGrp="1"/>
          </p:cNvSpPr>
          <p:nvPr>
            <p:ph idx="1"/>
          </p:nvPr>
        </p:nvSpPr>
        <p:spPr/>
        <p:txBody>
          <a:bodyPr/>
          <a:lstStyle/>
          <a:p>
            <a:r>
              <a:rPr lang="en-US" sz="2400" b="0" i="0" dirty="0">
                <a:solidFill>
                  <a:srgbClr val="555555"/>
                </a:solidFill>
                <a:effectLst/>
                <a:latin typeface="Helvetica Neue"/>
              </a:rPr>
              <a:t>Text summarization is the process of creating a short, accurate, and fluent summary of a longer text document.</a:t>
            </a:r>
          </a:p>
          <a:p>
            <a:pPr marL="0" indent="0">
              <a:buNone/>
            </a:pPr>
            <a:r>
              <a:rPr lang="en-US" sz="2400" dirty="0">
                <a:solidFill>
                  <a:srgbClr val="555555"/>
                </a:solidFill>
                <a:latin typeface="Helvetica Neue"/>
              </a:rPr>
              <a:t>	</a:t>
            </a:r>
            <a:r>
              <a:rPr lang="en-US" sz="2400" dirty="0">
                <a:solidFill>
                  <a:srgbClr val="FF0000"/>
                </a:solidFill>
                <a:latin typeface="Helvetica Neue"/>
              </a:rPr>
              <a:t>There are two types of Text Summarization</a:t>
            </a:r>
            <a:endParaRPr lang="en-US" sz="2400" dirty="0">
              <a:solidFill>
                <a:srgbClr val="555555"/>
              </a:solidFill>
              <a:latin typeface="Helvetica Neue"/>
            </a:endParaRPr>
          </a:p>
          <a:p>
            <a:pPr lvl="2">
              <a:buFont typeface="Wingdings" panose="05000000000000000000" pitchFamily="2" charset="2"/>
              <a:buChar char="§"/>
            </a:pPr>
            <a:r>
              <a:rPr lang="en-US" sz="1800" dirty="0">
                <a:solidFill>
                  <a:srgbClr val="555555"/>
                </a:solidFill>
                <a:latin typeface="Helvetica Neue"/>
              </a:rPr>
              <a:t>Extractive Text Summarization</a:t>
            </a:r>
          </a:p>
          <a:p>
            <a:pPr lvl="2">
              <a:buFont typeface="Wingdings" panose="05000000000000000000" pitchFamily="2" charset="2"/>
              <a:buChar char="§"/>
            </a:pPr>
            <a:r>
              <a:rPr lang="en-US" sz="1800" dirty="0">
                <a:solidFill>
                  <a:srgbClr val="555555"/>
                </a:solidFill>
                <a:latin typeface="Helvetica Neue"/>
              </a:rPr>
              <a:t>Abstractive Text Summarization</a:t>
            </a:r>
            <a:endParaRPr lang="en-US" dirty="0">
              <a:solidFill>
                <a:srgbClr val="555555"/>
              </a:solidFill>
              <a:latin typeface="Helvetica Neue"/>
            </a:endParaRPr>
          </a:p>
          <a:p>
            <a:pPr marL="914400" lvl="2" indent="0">
              <a:buNone/>
            </a:pPr>
            <a:r>
              <a:rPr lang="en-IN" dirty="0">
                <a:solidFill>
                  <a:srgbClr val="555555"/>
                </a:solidFill>
                <a:latin typeface="Helvetica Neue"/>
              </a:rPr>
              <a:t>		</a:t>
            </a:r>
            <a:endParaRPr lang="en-US" dirty="0">
              <a:solidFill>
                <a:srgbClr val="555555"/>
              </a:solidFill>
              <a:latin typeface="Helvetica Neue"/>
            </a:endParaRPr>
          </a:p>
        </p:txBody>
      </p:sp>
      <p:pic>
        <p:nvPicPr>
          <p:cNvPr id="4" name="Picture 3">
            <a:extLst>
              <a:ext uri="{FF2B5EF4-FFF2-40B4-BE49-F238E27FC236}">
                <a16:creationId xmlns:a16="http://schemas.microsoft.com/office/drawing/2014/main" id="{2D34B7C7-39E1-F43D-8761-C15E25E508D1}"/>
              </a:ext>
            </a:extLst>
          </p:cNvPr>
          <p:cNvPicPr>
            <a:picLocks noChangeAspect="1"/>
          </p:cNvPicPr>
          <p:nvPr/>
        </p:nvPicPr>
        <p:blipFill>
          <a:blip r:embed="rId2"/>
          <a:stretch>
            <a:fillRect/>
          </a:stretch>
        </p:blipFill>
        <p:spPr>
          <a:xfrm>
            <a:off x="7834674" y="3618781"/>
            <a:ext cx="3640783" cy="2186796"/>
          </a:xfrm>
          <a:prstGeom prst="rect">
            <a:avLst/>
          </a:prstGeom>
        </p:spPr>
      </p:pic>
    </p:spTree>
    <p:extLst>
      <p:ext uri="{BB962C8B-B14F-4D97-AF65-F5344CB8AC3E}">
        <p14:creationId xmlns:p14="http://schemas.microsoft.com/office/powerpoint/2010/main" val="406130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88D6-C430-87EC-4214-12724BD7EB84}"/>
              </a:ext>
            </a:extLst>
          </p:cNvPr>
          <p:cNvSpPr>
            <a:spLocks noGrp="1"/>
          </p:cNvSpPr>
          <p:nvPr>
            <p:ph type="title"/>
          </p:nvPr>
        </p:nvSpPr>
        <p:spPr/>
        <p:txBody>
          <a:bodyPr/>
          <a:lstStyle/>
          <a:p>
            <a:r>
              <a:rPr lang="en-US" dirty="0"/>
              <a:t>Problem Identification</a:t>
            </a:r>
            <a:endParaRPr lang="en-IN" dirty="0"/>
          </a:p>
        </p:txBody>
      </p:sp>
      <p:sp>
        <p:nvSpPr>
          <p:cNvPr id="3" name="Content Placeholder 2">
            <a:extLst>
              <a:ext uri="{FF2B5EF4-FFF2-40B4-BE49-F238E27FC236}">
                <a16:creationId xmlns:a16="http://schemas.microsoft.com/office/drawing/2014/main" id="{D3B5E5C4-DF93-3678-FB0B-F7BA62CEE6A4}"/>
              </a:ext>
            </a:extLst>
          </p:cNvPr>
          <p:cNvSpPr>
            <a:spLocks noGrp="1"/>
          </p:cNvSpPr>
          <p:nvPr>
            <p:ph idx="1"/>
          </p:nvPr>
        </p:nvSpPr>
        <p:spPr/>
        <p:txBody>
          <a:bodyPr/>
          <a:lstStyle/>
          <a:p>
            <a:r>
              <a:rPr lang="en-US" dirty="0"/>
              <a:t>As we all know that to get the content from a particular paragraph or text conversation, we are in a position to learn all the context to grasp the content.</a:t>
            </a:r>
          </a:p>
          <a:p>
            <a:r>
              <a:rPr lang="en-US" dirty="0"/>
              <a:t>To avoid this Text Summarization is used so that we can summarize to get the important content from the give context in a short and summarized version.</a:t>
            </a:r>
          </a:p>
        </p:txBody>
      </p:sp>
    </p:spTree>
    <p:extLst>
      <p:ext uri="{BB962C8B-B14F-4D97-AF65-F5344CB8AC3E}">
        <p14:creationId xmlns:p14="http://schemas.microsoft.com/office/powerpoint/2010/main" val="267671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E66B-AA31-3D52-FC05-9DFD77028559}"/>
              </a:ext>
            </a:extLst>
          </p:cNvPr>
          <p:cNvSpPr>
            <a:spLocks noGrp="1"/>
          </p:cNvSpPr>
          <p:nvPr>
            <p:ph type="title"/>
          </p:nvPr>
        </p:nvSpPr>
        <p:spPr/>
        <p:txBody>
          <a:bodyPr/>
          <a:lstStyle/>
          <a:p>
            <a:r>
              <a:rPr lang="en-US" dirty="0"/>
              <a:t>Model type ?</a:t>
            </a:r>
            <a:endParaRPr lang="en-IN" dirty="0"/>
          </a:p>
        </p:txBody>
      </p:sp>
      <p:sp>
        <p:nvSpPr>
          <p:cNvPr id="3" name="Content Placeholder 2">
            <a:extLst>
              <a:ext uri="{FF2B5EF4-FFF2-40B4-BE49-F238E27FC236}">
                <a16:creationId xmlns:a16="http://schemas.microsoft.com/office/drawing/2014/main" id="{9F079B20-B1EF-94A7-AA25-D16A27825B08}"/>
              </a:ext>
            </a:extLst>
          </p:cNvPr>
          <p:cNvSpPr>
            <a:spLocks noGrp="1"/>
          </p:cNvSpPr>
          <p:nvPr>
            <p:ph idx="1"/>
          </p:nvPr>
        </p:nvSpPr>
        <p:spPr/>
        <p:txBody>
          <a:bodyPr/>
          <a:lstStyle/>
          <a:p>
            <a:r>
              <a:rPr lang="en-US" dirty="0"/>
              <a:t>In this module we are going to use Transformer model</a:t>
            </a:r>
          </a:p>
          <a:p>
            <a:r>
              <a:rPr lang="en-US" b="0" i="0" dirty="0">
                <a:solidFill>
                  <a:schemeClr val="tx1"/>
                </a:solidFill>
                <a:effectLst/>
                <a:latin typeface="Söhne"/>
              </a:rPr>
              <a:t>In the field of Natural Language Processing (NLP), "transformer" refers to a deep learning architecture introduced by Vaswani et al. in the paper "Attention is All You Need" (2017). The transformer architecture has revolutionized many NLP tasks and has become the backbone of numerous state-of-the-art models.</a:t>
            </a:r>
          </a:p>
          <a:p>
            <a:r>
              <a:rPr lang="en-US" b="0" i="0" dirty="0">
                <a:solidFill>
                  <a:schemeClr val="tx1"/>
                </a:solidFill>
                <a:effectLst/>
                <a:latin typeface="Söhne"/>
              </a:rPr>
              <a:t>Transformer models are particularly well-suited for text summarization due to several reasons</a:t>
            </a:r>
          </a:p>
          <a:p>
            <a:pPr lvl="3"/>
            <a:r>
              <a:rPr lang="en-US" sz="1400" dirty="0">
                <a:solidFill>
                  <a:schemeClr val="tx1"/>
                </a:solidFill>
                <a:latin typeface="Söhne"/>
              </a:rPr>
              <a:t>Scalability </a:t>
            </a:r>
          </a:p>
          <a:p>
            <a:pPr lvl="3"/>
            <a:r>
              <a:rPr lang="en-IN" sz="1400" dirty="0">
                <a:solidFill>
                  <a:schemeClr val="tx1"/>
                </a:solidFill>
                <a:latin typeface="Söhne"/>
              </a:rPr>
              <a:t>Flexible architecture</a:t>
            </a:r>
          </a:p>
        </p:txBody>
      </p:sp>
    </p:spTree>
    <p:extLst>
      <p:ext uri="{BB962C8B-B14F-4D97-AF65-F5344CB8AC3E}">
        <p14:creationId xmlns:p14="http://schemas.microsoft.com/office/powerpoint/2010/main" val="385542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50FB-4C24-46E6-DC99-FA5F9C007FD6}"/>
              </a:ext>
            </a:extLst>
          </p:cNvPr>
          <p:cNvSpPr>
            <a:spLocks noGrp="1"/>
          </p:cNvSpPr>
          <p:nvPr>
            <p:ph type="title"/>
          </p:nvPr>
        </p:nvSpPr>
        <p:spPr/>
        <p:txBody>
          <a:bodyPr/>
          <a:lstStyle/>
          <a:p>
            <a:r>
              <a:rPr lang="en-US" dirty="0"/>
              <a:t>Other Applications </a:t>
            </a:r>
            <a:endParaRPr lang="en-IN" dirty="0"/>
          </a:p>
        </p:txBody>
      </p:sp>
      <p:sp>
        <p:nvSpPr>
          <p:cNvPr id="3" name="Content Placeholder 2">
            <a:extLst>
              <a:ext uri="{FF2B5EF4-FFF2-40B4-BE49-F238E27FC236}">
                <a16:creationId xmlns:a16="http://schemas.microsoft.com/office/drawing/2014/main" id="{82561EB5-E1B7-32A2-0A78-016322C43814}"/>
              </a:ext>
            </a:extLst>
          </p:cNvPr>
          <p:cNvSpPr>
            <a:spLocks noGrp="1"/>
          </p:cNvSpPr>
          <p:nvPr>
            <p:ph idx="1"/>
          </p:nvPr>
        </p:nvSpPr>
        <p:spPr/>
        <p:txBody>
          <a:bodyPr/>
          <a:lstStyle/>
          <a:p>
            <a:r>
              <a:rPr lang="en-IN" b="1" i="0" dirty="0">
                <a:solidFill>
                  <a:schemeClr val="tx1"/>
                </a:solidFill>
                <a:effectLst/>
                <a:latin typeface="Söhne"/>
              </a:rPr>
              <a:t>Information Overload</a:t>
            </a:r>
          </a:p>
          <a:p>
            <a:r>
              <a:rPr lang="en-IN" b="1" i="0" dirty="0">
                <a:solidFill>
                  <a:schemeClr val="tx1"/>
                </a:solidFill>
                <a:effectLst/>
                <a:latin typeface="Söhne"/>
              </a:rPr>
              <a:t>Document Summarization</a:t>
            </a:r>
            <a:endParaRPr lang="en-IN" dirty="0">
              <a:solidFill>
                <a:schemeClr val="tx1"/>
              </a:solidFill>
              <a:latin typeface="Söhne"/>
            </a:endParaRPr>
          </a:p>
          <a:p>
            <a:r>
              <a:rPr lang="en-IN" b="1" i="0" dirty="0">
                <a:solidFill>
                  <a:schemeClr val="tx1"/>
                </a:solidFill>
                <a:effectLst/>
                <a:latin typeface="Söhne"/>
              </a:rPr>
              <a:t>News Summarization</a:t>
            </a:r>
          </a:p>
          <a:p>
            <a:r>
              <a:rPr lang="en-IN" b="1" i="0" dirty="0">
                <a:solidFill>
                  <a:schemeClr val="tx1"/>
                </a:solidFill>
                <a:effectLst/>
                <a:latin typeface="Söhne"/>
              </a:rPr>
              <a:t>Search Engine Result Summarization</a:t>
            </a:r>
            <a:endParaRPr lang="en-IN" b="1" dirty="0">
              <a:solidFill>
                <a:schemeClr val="tx1"/>
              </a:solidFill>
              <a:latin typeface="Söhne"/>
            </a:endParaRPr>
          </a:p>
          <a:p>
            <a:r>
              <a:rPr lang="en-IN" b="1" i="0" dirty="0">
                <a:solidFill>
                  <a:schemeClr val="tx1"/>
                </a:solidFill>
                <a:effectLst/>
                <a:latin typeface="Söhne"/>
              </a:rPr>
              <a:t>Email Summarization</a:t>
            </a:r>
            <a:endParaRPr lang="en-IN" b="0" i="0" dirty="0">
              <a:solidFill>
                <a:schemeClr val="tx1"/>
              </a:solidFill>
              <a:effectLst/>
              <a:latin typeface="Söhne"/>
            </a:endParaRPr>
          </a:p>
          <a:p>
            <a:r>
              <a:rPr lang="en-IN" b="1" i="0" dirty="0">
                <a:solidFill>
                  <a:schemeClr val="tx1"/>
                </a:solidFill>
                <a:effectLst/>
                <a:latin typeface="Söhne"/>
              </a:rPr>
              <a:t>Legal Document Analysis</a:t>
            </a:r>
            <a:endParaRPr lang="en-IN" b="1" dirty="0">
              <a:solidFill>
                <a:schemeClr val="tx1"/>
              </a:solidFill>
              <a:latin typeface="Söhne"/>
            </a:endParaRPr>
          </a:p>
        </p:txBody>
      </p:sp>
    </p:spTree>
    <p:extLst>
      <p:ext uri="{BB962C8B-B14F-4D97-AF65-F5344CB8AC3E}">
        <p14:creationId xmlns:p14="http://schemas.microsoft.com/office/powerpoint/2010/main" val="369119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4B20-FEB8-20FF-98A6-6D6D0E28DEAA}"/>
              </a:ext>
            </a:extLst>
          </p:cNvPr>
          <p:cNvSpPr>
            <a:spLocks noGrp="1"/>
          </p:cNvSpPr>
          <p:nvPr>
            <p:ph type="title"/>
          </p:nvPr>
        </p:nvSpPr>
        <p:spPr/>
        <p:txBody>
          <a:bodyPr/>
          <a:lstStyle/>
          <a:p>
            <a:r>
              <a:rPr lang="en-US" dirty="0"/>
              <a:t>Problem Solution </a:t>
            </a:r>
            <a:endParaRPr lang="en-IN" dirty="0"/>
          </a:p>
        </p:txBody>
      </p:sp>
      <p:sp>
        <p:nvSpPr>
          <p:cNvPr id="3" name="Content Placeholder 2">
            <a:extLst>
              <a:ext uri="{FF2B5EF4-FFF2-40B4-BE49-F238E27FC236}">
                <a16:creationId xmlns:a16="http://schemas.microsoft.com/office/drawing/2014/main" id="{96385865-EBBB-5C74-AA24-91BF7FDC880C}"/>
              </a:ext>
            </a:extLst>
          </p:cNvPr>
          <p:cNvSpPr>
            <a:spLocks noGrp="1"/>
          </p:cNvSpPr>
          <p:nvPr>
            <p:ph idx="1"/>
          </p:nvPr>
        </p:nvSpPr>
        <p:spPr/>
        <p:txBody>
          <a:bodyPr/>
          <a:lstStyle/>
          <a:p>
            <a:r>
              <a:rPr lang="en-US" dirty="0"/>
              <a:t>We are using the so called transformer model to summarize the conversation that will help us to understand the overall content of the context</a:t>
            </a:r>
          </a:p>
          <a:p>
            <a:pPr marL="0" indent="0">
              <a:buNone/>
            </a:pPr>
            <a:r>
              <a:rPr lang="en-US" dirty="0"/>
              <a:t>In this module we used </a:t>
            </a:r>
            <a:r>
              <a:rPr lang="en-US" dirty="0" err="1"/>
              <a:t>samsum</a:t>
            </a:r>
            <a:r>
              <a:rPr lang="en-US" dirty="0"/>
              <a:t> dataset which contains </a:t>
            </a:r>
          </a:p>
          <a:p>
            <a:pPr lvl="3"/>
            <a:r>
              <a:rPr lang="en-IN" dirty="0"/>
              <a:t>14732 train dataset</a:t>
            </a:r>
          </a:p>
          <a:p>
            <a:pPr lvl="3"/>
            <a:r>
              <a:rPr lang="en-IN" dirty="0"/>
              <a:t>819 test dataset</a:t>
            </a:r>
          </a:p>
          <a:p>
            <a:pPr lvl="3"/>
            <a:r>
              <a:rPr lang="en-IN" dirty="0"/>
              <a:t>818 validation dataset</a:t>
            </a:r>
          </a:p>
        </p:txBody>
      </p:sp>
    </p:spTree>
    <p:extLst>
      <p:ext uri="{BB962C8B-B14F-4D97-AF65-F5344CB8AC3E}">
        <p14:creationId xmlns:p14="http://schemas.microsoft.com/office/powerpoint/2010/main" val="351516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715CFA-A0AF-A965-6328-6550E5F1C9C3}"/>
              </a:ext>
            </a:extLst>
          </p:cNvPr>
          <p:cNvSpPr>
            <a:spLocks noGrp="1"/>
          </p:cNvSpPr>
          <p:nvPr>
            <p:ph type="title"/>
          </p:nvPr>
        </p:nvSpPr>
        <p:spPr/>
        <p:txBody>
          <a:bodyPr/>
          <a:lstStyle/>
          <a:p>
            <a:r>
              <a:rPr lang="en-US" dirty="0"/>
              <a:t>						Thank You..</a:t>
            </a:r>
            <a:endParaRPr lang="en-IN" dirty="0"/>
          </a:p>
        </p:txBody>
      </p:sp>
    </p:spTree>
    <p:extLst>
      <p:ext uri="{BB962C8B-B14F-4D97-AF65-F5344CB8AC3E}">
        <p14:creationId xmlns:p14="http://schemas.microsoft.com/office/powerpoint/2010/main" val="49283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294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Century Gothic</vt:lpstr>
      <vt:lpstr>Helvetica Neue</vt:lpstr>
      <vt:lpstr>Söhne</vt:lpstr>
      <vt:lpstr>Wingdings</vt:lpstr>
      <vt:lpstr>Wingdings 3</vt:lpstr>
      <vt:lpstr>Ion Boardroom</vt:lpstr>
      <vt:lpstr>Text Summerization Using Transformer model</vt:lpstr>
      <vt:lpstr>What is Text Summarization ?</vt:lpstr>
      <vt:lpstr>Problem Identification</vt:lpstr>
      <vt:lpstr>Model type ?</vt:lpstr>
      <vt:lpstr>Other Applications </vt:lpstr>
      <vt:lpstr>Problem Solution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Summerization Using Transformer model</dc:title>
  <dc:creator>Hari Krishnan</dc:creator>
  <cp:lastModifiedBy>Hari Krishnan</cp:lastModifiedBy>
  <cp:revision>1</cp:revision>
  <dcterms:created xsi:type="dcterms:W3CDTF">2024-03-20T03:08:52Z</dcterms:created>
  <dcterms:modified xsi:type="dcterms:W3CDTF">2024-03-20T03:51:04Z</dcterms:modified>
</cp:coreProperties>
</file>