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25" r:id="rId2"/>
    <p:sldId id="527" r:id="rId3"/>
    <p:sldId id="526" r:id="rId4"/>
    <p:sldId id="542" r:id="rId5"/>
    <p:sldId id="560" r:id="rId6"/>
    <p:sldId id="559" r:id="rId7"/>
    <p:sldId id="533" r:id="rId8"/>
    <p:sldId id="534" r:id="rId9"/>
    <p:sldId id="555" r:id="rId10"/>
    <p:sldId id="543" r:id="rId11"/>
    <p:sldId id="535" r:id="rId12"/>
    <p:sldId id="536" r:id="rId13"/>
    <p:sldId id="537" r:id="rId14"/>
    <p:sldId id="538" r:id="rId15"/>
    <p:sldId id="539" r:id="rId16"/>
    <p:sldId id="540" r:id="rId17"/>
    <p:sldId id="556" r:id="rId18"/>
    <p:sldId id="557" r:id="rId19"/>
    <p:sldId id="541" r:id="rId20"/>
    <p:sldId id="546" r:id="rId21"/>
    <p:sldId id="547" r:id="rId22"/>
    <p:sldId id="554" r:id="rId23"/>
    <p:sldId id="553" r:id="rId24"/>
    <p:sldId id="552" r:id="rId25"/>
    <p:sldId id="551" r:id="rId26"/>
    <p:sldId id="550" r:id="rId27"/>
    <p:sldId id="5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59" d="100"/>
          <a:sy n="59" d="100"/>
        </p:scale>
        <p:origin x="16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12F0E-995F-4352-B7EE-FC4A3DBD61AE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FA303-832D-4EE4-852D-D7EB529A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CC1-E5E1-4411-BB48-4AF13BC1BC1E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4D6-FEB6-4933-897A-4D6A391D3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CC1-E5E1-4411-BB48-4AF13BC1BC1E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4D6-FEB6-4933-897A-4D6A391D3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CC1-E5E1-4411-BB48-4AF13BC1BC1E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4D6-FEB6-4933-897A-4D6A391D3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CC1-E5E1-4411-BB48-4AF13BC1BC1E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4D6-FEB6-4933-897A-4D6A391D3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CC1-E5E1-4411-BB48-4AF13BC1BC1E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4D6-FEB6-4933-897A-4D6A391D3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CC1-E5E1-4411-BB48-4AF13BC1BC1E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4D6-FEB6-4933-897A-4D6A391D3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CC1-E5E1-4411-BB48-4AF13BC1BC1E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4D6-FEB6-4933-897A-4D6A391D3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CC1-E5E1-4411-BB48-4AF13BC1BC1E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4D6-FEB6-4933-897A-4D6A391D3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CC1-E5E1-4411-BB48-4AF13BC1BC1E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4D6-FEB6-4933-897A-4D6A391D3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CC1-E5E1-4411-BB48-4AF13BC1BC1E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4D6-FEB6-4933-897A-4D6A391D3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CC1-E5E1-4411-BB48-4AF13BC1BC1E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4D6-FEB6-4933-897A-4D6A391D3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BCC1-E5E1-4411-BB48-4AF13BC1BC1E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34D6-FEB6-4933-897A-4D6A391D39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64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E:\Branding\NEW LOGO - FINAL\Colour\IEI LOGO 09.04.13 -  COLOUR.jpg"/>
            <p:cNvPicPr>
              <a:picLocks noChangeAspect="1" noChangeArrowheads="1"/>
            </p:cNvPicPr>
            <p:nvPr/>
          </p:nvPicPr>
          <p:blipFill>
            <a:blip r:embed="rId13"/>
            <a:srcRect l="6250" t="9987"/>
            <a:stretch>
              <a:fillRect/>
            </a:stretch>
          </p:blipFill>
          <p:spPr bwMode="auto">
            <a:xfrm>
              <a:off x="6248400" y="6172200"/>
              <a:ext cx="2286000" cy="6858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066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E:\Branding\50 Years\For Letterheads\50 Year Logo.jpg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0600" y="6172200"/>
            <a:ext cx="800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>
            <a:spLocks/>
          </p:cNvSpPr>
          <p:nvPr/>
        </p:nvSpPr>
        <p:spPr>
          <a:xfrm>
            <a:off x="533400" y="1066800"/>
            <a:ext cx="8382000" cy="4343400"/>
          </a:xfrm>
          <a:prstGeom prst="rect">
            <a:avLst/>
          </a:prstGeo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all" spc="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all" spc="0" normalizeH="0" baseline="0" noProof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INDION</a:t>
            </a:r>
            <a:r>
              <a:rPr kumimoji="0" lang="en-US" sz="6600" b="1" i="0" u="none" strike="noStrike" kern="1200" cap="all" spc="0" normalizeH="0" noProof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AKD WP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sz="32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HIGH PURITY WATER SYSTEM FOR </a:t>
            </a:r>
          </a:p>
          <a:p>
            <a:pPr algn="ctr">
              <a:spcBef>
                <a:spcPct val="0"/>
              </a:spcBef>
            </a:pPr>
            <a:r>
              <a:rPr lang="en-US" sz="32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ARTIFICIAL KIDNEY DIALYSIS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cap="all" baseline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NORMAL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 Vs AKD WP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765235"/>
              </p:ext>
            </p:extLst>
          </p:nvPr>
        </p:nvGraphicFramePr>
        <p:xfrm>
          <a:off x="0" y="1142998"/>
          <a:ext cx="8915400" cy="4800601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46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3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Normal</a:t>
                      </a:r>
                      <a:r>
                        <a:rPr lang="en-US" sz="20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RO Plant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i="1" dirty="0">
                          <a:solidFill>
                            <a:srgbClr val="00B050"/>
                          </a:solidFill>
                        </a:rPr>
                        <a:t>AKD Water Treatment Plant</a:t>
                      </a:r>
                      <a:endParaRPr lang="en-US" sz="2000" b="1" i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Design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Ordinary design</a:t>
                      </a:r>
                      <a:r>
                        <a:rPr lang="en-US" sz="18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solidFill>
                            <a:srgbClr val="00B050"/>
                          </a:solidFill>
                        </a:rPr>
                        <a:t>Scientifically designed</a:t>
                      </a:r>
                      <a:r>
                        <a:rPr lang="en-US" sz="1800" b="0" i="1" baseline="0" dirty="0">
                          <a:solidFill>
                            <a:srgbClr val="00B050"/>
                          </a:solidFill>
                        </a:rPr>
                        <a:t>  with no dead lags</a:t>
                      </a:r>
                      <a:endParaRPr lang="en-US" sz="1800" b="0" i="1" dirty="0">
                        <a:solidFill>
                          <a:srgbClr val="00B05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635">
                <a:tc>
                  <a:txBody>
                    <a:bodyPr/>
                    <a:lstStyle/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Chances of Bio Film Formation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High</a:t>
                      </a:r>
                      <a:endParaRPr kumimoji="0" lang="en-US" sz="18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0" i="1" kern="1200" dirty="0">
                          <a:solidFill>
                            <a:srgbClr val="00B050"/>
                          </a:solidFill>
                        </a:rPr>
                        <a:t>Low</a:t>
                      </a:r>
                      <a:endParaRPr kumimoji="0" lang="en-US" sz="1800" b="0" i="1" kern="1200" dirty="0">
                        <a:solidFill>
                          <a:srgbClr val="00B05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861">
                <a:tc>
                  <a:txBody>
                    <a:bodyPr/>
                    <a:lstStyle/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MOC of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</a:rPr>
                        <a:t> functional components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PVC/MS/PEX/PVDF</a:t>
                      </a:r>
                      <a:endParaRPr kumimoji="0" lang="en-US" sz="18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0" i="1" kern="1200" dirty="0">
                          <a:solidFill>
                            <a:srgbClr val="00B050"/>
                          </a:solidFill>
                        </a:rPr>
                        <a:t>Electro polished</a:t>
                      </a:r>
                      <a:r>
                        <a:rPr kumimoji="0" lang="en-US" sz="1800" b="0" i="1" kern="1200" baseline="0" dirty="0">
                          <a:solidFill>
                            <a:srgbClr val="00B050"/>
                          </a:solidFill>
                        </a:rPr>
                        <a:t> stainless steel</a:t>
                      </a:r>
                      <a:r>
                        <a:rPr kumimoji="0" lang="en-US" sz="1800" b="0" i="1" kern="1200" dirty="0">
                          <a:solidFill>
                            <a:srgbClr val="00B050"/>
                          </a:solidFill>
                        </a:rPr>
                        <a:t> with Ra value &lt; 0.8 µm</a:t>
                      </a:r>
                      <a:endParaRPr kumimoji="0" lang="en-US" sz="1800" b="0" i="1" kern="1200" dirty="0">
                        <a:solidFill>
                          <a:srgbClr val="00B05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RO Membrane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Commercial</a:t>
                      </a:r>
                      <a:r>
                        <a:rPr kumimoji="0" lang="en-US" sz="1800" kern="12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Grade</a:t>
                      </a:r>
                      <a:endParaRPr kumimoji="0" lang="en-US" sz="18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kern="1200" dirty="0">
                          <a:solidFill>
                            <a:srgbClr val="00B050"/>
                          </a:solidFill>
                        </a:rPr>
                        <a:t>Hot Water Sanitisable RO</a:t>
                      </a:r>
                      <a:endParaRPr kumimoji="0" lang="en-US" sz="1800" b="0" i="1" kern="1200" dirty="0">
                        <a:solidFill>
                          <a:srgbClr val="00B05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861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UF Membrane/ Hollow Cartridge Filter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Not</a:t>
                      </a:r>
                      <a:r>
                        <a:rPr lang="en-US" sz="18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Available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solidFill>
                            <a:srgbClr val="00B050"/>
                          </a:solidFill>
                        </a:rPr>
                        <a:t>Hot</a:t>
                      </a:r>
                      <a:r>
                        <a:rPr lang="en-US" sz="1800" b="0" i="1" baseline="0" dirty="0">
                          <a:solidFill>
                            <a:srgbClr val="00B050"/>
                          </a:solidFill>
                        </a:rPr>
                        <a:t> Water Sanitisable/ Auto Clave Sanitisable</a:t>
                      </a:r>
                      <a:endParaRPr lang="en-US" sz="1800" b="0" i="1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0861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Type of Cleaning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Chemical Cleaning</a:t>
                      </a:r>
                      <a:endParaRPr lang="en-US" sz="18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kern="1200" dirty="0">
                          <a:solidFill>
                            <a:srgbClr val="00B050"/>
                          </a:solidFill>
                        </a:rPr>
                        <a:t>Hot water sanitization and</a:t>
                      </a:r>
                      <a:r>
                        <a:rPr kumimoji="0" lang="en-US" sz="1800" b="0" i="1" kern="1200" baseline="0" dirty="0">
                          <a:solidFill>
                            <a:srgbClr val="00B050"/>
                          </a:solidFill>
                        </a:rPr>
                        <a:t> if require</a:t>
                      </a:r>
                      <a:r>
                        <a:rPr kumimoji="0" lang="en-US" sz="1800" b="0" i="1" kern="1200" dirty="0">
                          <a:solidFill>
                            <a:srgbClr val="00B050"/>
                          </a:solidFill>
                        </a:rPr>
                        <a:t> chemical</a:t>
                      </a:r>
                      <a:r>
                        <a:rPr kumimoji="0" lang="en-US" sz="1800" b="0" i="1" kern="1200" baseline="0" dirty="0">
                          <a:solidFill>
                            <a:srgbClr val="00B050"/>
                          </a:solidFill>
                        </a:rPr>
                        <a:t> cleaning</a:t>
                      </a:r>
                      <a:endParaRPr kumimoji="0" lang="en-US" sz="1800" b="0" i="1" kern="1200" dirty="0">
                        <a:solidFill>
                          <a:srgbClr val="00B05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AKD- Water Treatment Plant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800602" y="1600200"/>
            <a:ext cx="4038598" cy="1981200"/>
          </a:xfrm>
          <a:prstGeom prst="round2Diag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Comic Sans MS" pitchFamily="66" charset="0"/>
              </a:rPr>
              <a:t>Scientifically designed </a:t>
            </a: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system 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  Suites well for </a:t>
            </a:r>
            <a:r>
              <a:rPr lang="en-US" sz="1600" dirty="0">
                <a:solidFill>
                  <a:srgbClr val="00B050"/>
                </a:solidFill>
                <a:latin typeface="Comic Sans MS" pitchFamily="66" charset="0"/>
              </a:rPr>
              <a:t>Hygiene Applications 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Comic Sans MS" pitchFamily="66" charset="0"/>
              </a:rPr>
              <a:t>Electro polished </a:t>
            </a: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Stainless steel with Ra value &lt; 0.8µM 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   Zero Bio fouling </a:t>
            </a:r>
          </a:p>
        </p:txBody>
      </p:sp>
      <p:pic>
        <p:nvPicPr>
          <p:cNvPr id="7" name="Picture 6" descr="SKUB352759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4267200"/>
            <a:ext cx="1676400" cy="16764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16200000" flipH="1">
            <a:off x="7010400" y="4648200"/>
            <a:ext cx="1371600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934200" y="4648200"/>
            <a:ext cx="1371600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 Diagonal Corner Rectangle 9"/>
          <p:cNvSpPr/>
          <p:nvPr/>
        </p:nvSpPr>
        <p:spPr>
          <a:xfrm>
            <a:off x="2514600" y="5486400"/>
            <a:ext cx="3733800" cy="533400"/>
          </a:xfrm>
          <a:prstGeom prst="round2Diag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mic Sans MS" pitchFamily="66" charset="0"/>
              </a:rPr>
              <a:t>No </a:t>
            </a:r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PEX/PVDF or Flexible Plastics </a:t>
            </a:r>
            <a:r>
              <a:rPr lang="en-US" sz="1200" dirty="0">
                <a:solidFill>
                  <a:schemeClr val="tx1"/>
                </a:solidFill>
                <a:latin typeface="Comic Sans MS" pitchFamily="66" charset="0"/>
              </a:rPr>
              <a:t>are used</a:t>
            </a:r>
          </a:p>
        </p:txBody>
      </p:sp>
      <p:pic>
        <p:nvPicPr>
          <p:cNvPr id="11" name="Picture 10" descr="AKD-400.jpg"/>
          <p:cNvPicPr>
            <a:picLocks noChangeAspect="1"/>
          </p:cNvPicPr>
          <p:nvPr/>
        </p:nvPicPr>
        <p:blipFill>
          <a:blip r:embed="rId3" cstate="print"/>
          <a:srcRect l="2778" t="17077" r="5556" b="16882"/>
          <a:stretch>
            <a:fillRect/>
          </a:stretch>
        </p:blipFill>
        <p:spPr>
          <a:xfrm>
            <a:off x="533400" y="1371600"/>
            <a:ext cx="3810000" cy="34290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04800" y="4724400"/>
            <a:ext cx="3886200" cy="457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itchFamily="66" charset="0"/>
              </a:rPr>
              <a:t>AKD WP with 400 LPH Capacity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mtec_dow_full_fit_ro_fu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22400"/>
            <a:ext cx="3858228" cy="1905000"/>
          </a:xfrm>
          <a:prstGeom prst="rect">
            <a:avLst/>
          </a:prstGeom>
        </p:spPr>
      </p:pic>
      <p:sp>
        <p:nvSpPr>
          <p:cNvPr id="15" name="Round Diagonal Corner Rectangle 14"/>
          <p:cNvSpPr/>
          <p:nvPr/>
        </p:nvSpPr>
        <p:spPr>
          <a:xfrm>
            <a:off x="4394200" y="1320022"/>
            <a:ext cx="4572000" cy="1981200"/>
          </a:xfrm>
          <a:prstGeom prst="round2Diag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Hot Water Sanitisable RO membranes</a:t>
            </a:r>
          </a:p>
          <a:p>
            <a:r>
              <a:rPr lang="en-US" sz="1050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mic Sans MS" pitchFamily="66" charset="0"/>
              </a:rPr>
              <a:t> High capability to withstand </a:t>
            </a:r>
            <a:r>
              <a:rPr lang="en-US" sz="1400" dirty="0">
                <a:solidFill>
                  <a:srgbClr val="00B050"/>
                </a:solidFill>
                <a:latin typeface="Comic Sans MS" pitchFamily="66" charset="0"/>
              </a:rPr>
              <a:t>Hot water sanitization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mic Sans MS" pitchFamily="66" charset="0"/>
              </a:rPr>
              <a:t> Full Fit configuration with </a:t>
            </a:r>
            <a:r>
              <a:rPr lang="en-US" sz="1400" dirty="0">
                <a:solidFill>
                  <a:srgbClr val="00B050"/>
                </a:solidFill>
                <a:latin typeface="Comic Sans MS" pitchFamily="66" charset="0"/>
              </a:rPr>
              <a:t>minimum stagnant area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mic Sans MS" pitchFamily="66" charset="0"/>
              </a:rPr>
              <a:t> Comply with FDA standards</a:t>
            </a:r>
          </a:p>
        </p:txBody>
      </p:sp>
      <p:sp>
        <p:nvSpPr>
          <p:cNvPr id="16" name="Round Diagonal Corner Rectangle 15"/>
          <p:cNvSpPr/>
          <p:nvPr/>
        </p:nvSpPr>
        <p:spPr>
          <a:xfrm>
            <a:off x="304800" y="3962400"/>
            <a:ext cx="4953000" cy="1981200"/>
          </a:xfrm>
          <a:prstGeom prst="round2Diag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Hot Water Sanitisable Ultra filtration 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mic Sans MS" pitchFamily="66" charset="0"/>
              </a:rPr>
              <a:t>High Water Productivity </a:t>
            </a: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with large membrane area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 High Thermo Durability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 Very Low Effluent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 Excellent Chemical Resistance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 Produces </a:t>
            </a:r>
            <a:r>
              <a:rPr lang="en-US" sz="1600" dirty="0">
                <a:solidFill>
                  <a:srgbClr val="00B050"/>
                </a:solidFill>
                <a:latin typeface="Comic Sans MS" pitchFamily="66" charset="0"/>
              </a:rPr>
              <a:t>Pyrogens free water</a:t>
            </a:r>
          </a:p>
        </p:txBody>
      </p:sp>
      <p:pic>
        <p:nvPicPr>
          <p:cNvPr id="17" name="Picture 16" descr="U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520" y="3556778"/>
            <a:ext cx="3330680" cy="2386822"/>
          </a:xfrm>
          <a:prstGeom prst="rect">
            <a:avLst/>
          </a:prstGeom>
        </p:spPr>
      </p:pic>
      <p:sp>
        <p:nvSpPr>
          <p:cNvPr id="18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AKD- Water Treatment Plant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AKD- Water Treatment Plant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419600" y="1219200"/>
            <a:ext cx="4648200" cy="1752600"/>
          </a:xfrm>
          <a:prstGeom prst="round2Diag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Endotoxin removable Hollow fiber Cartridge Filtration (For semi auto systems)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 Excellent </a:t>
            </a:r>
            <a:r>
              <a:rPr lang="en-US" sz="1600" dirty="0">
                <a:solidFill>
                  <a:srgbClr val="00B050"/>
                </a:solidFill>
                <a:latin typeface="Comic Sans MS" pitchFamily="66" charset="0"/>
              </a:rPr>
              <a:t>removal of Bacteria and Endotoxin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 High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Water Productivity 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 Higher Filter Life </a:t>
            </a:r>
          </a:p>
        </p:txBody>
      </p:sp>
      <p:pic>
        <p:nvPicPr>
          <p:cNvPr id="8" name="Picture 7" descr="fiberflo.jpg"/>
          <p:cNvPicPr>
            <a:picLocks noChangeAspect="1"/>
          </p:cNvPicPr>
          <p:nvPr/>
        </p:nvPicPr>
        <p:blipFill>
          <a:blip r:embed="rId2"/>
          <a:srcRect t="14286" r="7886" b="20000"/>
          <a:stretch>
            <a:fillRect/>
          </a:stretch>
        </p:blipFill>
        <p:spPr>
          <a:xfrm>
            <a:off x="218236" y="1219200"/>
            <a:ext cx="4201364" cy="3008670"/>
          </a:xfrm>
          <a:prstGeom prst="rect">
            <a:avLst/>
          </a:prstGeom>
        </p:spPr>
      </p:pic>
      <p:pic>
        <p:nvPicPr>
          <p:cNvPr id="9" name="Picture 8" descr="33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9775" y="3152603"/>
            <a:ext cx="1676400" cy="1676400"/>
          </a:xfrm>
          <a:prstGeom prst="rect">
            <a:avLst/>
          </a:prstGeom>
        </p:spPr>
      </p:pic>
      <p:pic>
        <p:nvPicPr>
          <p:cNvPr id="10" name="Picture 9" descr="Triclover C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0775" y="3228086"/>
            <a:ext cx="1695935" cy="1389967"/>
          </a:xfrm>
          <a:prstGeom prst="rect">
            <a:avLst/>
          </a:prstGeom>
        </p:spPr>
      </p:pic>
      <p:pic>
        <p:nvPicPr>
          <p:cNvPr id="11" name="Picture 10" descr="Triclov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31751" y="4785695"/>
            <a:ext cx="1375891" cy="1331245"/>
          </a:xfrm>
          <a:prstGeom prst="rect">
            <a:avLst/>
          </a:prstGeom>
        </p:spPr>
      </p:pic>
      <p:pic>
        <p:nvPicPr>
          <p:cNvPr id="12" name="Picture 11" descr="Triclover Fitting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05394" y="4648199"/>
            <a:ext cx="1375891" cy="1389967"/>
          </a:xfrm>
          <a:prstGeom prst="rect">
            <a:avLst/>
          </a:prstGeom>
        </p:spPr>
      </p:pic>
      <p:sp>
        <p:nvSpPr>
          <p:cNvPr id="13" name="Round Diagonal Corner Rectangle 12"/>
          <p:cNvSpPr/>
          <p:nvPr/>
        </p:nvSpPr>
        <p:spPr>
          <a:xfrm>
            <a:off x="381000" y="4343400"/>
            <a:ext cx="4953000" cy="1447800"/>
          </a:xfrm>
          <a:prstGeom prst="round2Diag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Sanitary Fittings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  Stainless steel </a:t>
            </a:r>
            <a:r>
              <a:rPr lang="en-US" sz="1600" dirty="0">
                <a:solidFill>
                  <a:srgbClr val="00B050"/>
                </a:solidFill>
                <a:latin typeface="Comic Sans MS" pitchFamily="66" charset="0"/>
              </a:rPr>
              <a:t>Tri clover clamps</a:t>
            </a: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 and ends with </a:t>
            </a:r>
            <a:r>
              <a:rPr lang="en-US" sz="1600" dirty="0">
                <a:solidFill>
                  <a:srgbClr val="00B050"/>
                </a:solidFill>
                <a:latin typeface="Comic Sans MS" pitchFamily="66" charset="0"/>
              </a:rPr>
              <a:t>High precision machining and Surface polishing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Easy to install and remove for maintenance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AKD- Water Treatment Plant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 descr="2012-3-9-17-1-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8" y="1301133"/>
            <a:ext cx="1552353" cy="3379808"/>
          </a:xfrm>
          <a:prstGeom prst="rect">
            <a:avLst/>
          </a:prstGeom>
        </p:spPr>
      </p:pic>
      <p:pic>
        <p:nvPicPr>
          <p:cNvPr id="15" name="Picture 14" descr="Capture.PNG"/>
          <p:cNvPicPr>
            <a:picLocks noChangeAspect="1"/>
          </p:cNvPicPr>
          <p:nvPr/>
        </p:nvPicPr>
        <p:blipFill rotWithShape="1">
          <a:blip r:embed="rId3"/>
          <a:srcRect l="27832" t="4729" r="34284" b="4729"/>
          <a:stretch/>
        </p:blipFill>
        <p:spPr>
          <a:xfrm>
            <a:off x="1715977" y="1921933"/>
            <a:ext cx="1380459" cy="3878957"/>
          </a:xfrm>
          <a:prstGeom prst="rect">
            <a:avLst/>
          </a:prstGeom>
        </p:spPr>
      </p:pic>
      <p:sp>
        <p:nvSpPr>
          <p:cNvPr id="16" name="Round Diagonal Corner Rectangle 15"/>
          <p:cNvSpPr/>
          <p:nvPr/>
        </p:nvSpPr>
        <p:spPr>
          <a:xfrm>
            <a:off x="3810000" y="1301133"/>
            <a:ext cx="5181600" cy="2127867"/>
          </a:xfrm>
          <a:prstGeom prst="round2Diag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Micron Cartridge Filter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 Cartridges for Pre filtration provides valuable </a:t>
            </a:r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protection for RO membrane.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High </a:t>
            </a:r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dirt loading capacities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with long service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High Chemical compatibility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2955259" y="4191000"/>
            <a:ext cx="5943600" cy="1752600"/>
          </a:xfrm>
          <a:prstGeom prst="round2Diag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High Temperature Sustainable, Food Grade Gaskets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for avoiding leakage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Sample points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at every stage to ensure quality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Online Conductivity, pH and ORP meters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for monitoring quality of water </a:t>
            </a:r>
          </a:p>
          <a:p>
            <a:r>
              <a:rPr lang="en-US" sz="1200" dirty="0">
                <a:solidFill>
                  <a:schemeClr val="tx1"/>
                </a:solidFill>
                <a:latin typeface="Comic Sans MS" pitchFamily="66" charset="0"/>
              </a:rPr>
              <a:t>  </a:t>
            </a:r>
          </a:p>
          <a:p>
            <a:endParaRPr lang="en-US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AKD- Water Treatment Plant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295400"/>
            <a:ext cx="4114800" cy="3018802"/>
          </a:xfrm>
          <a:prstGeom prst="rect">
            <a:avLst/>
          </a:prstGeom>
        </p:spPr>
      </p:pic>
      <p:pic>
        <p:nvPicPr>
          <p:cNvPr id="8" name="Picture 7" descr="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5400"/>
            <a:ext cx="4168204" cy="2971800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1524000" y="4542802"/>
            <a:ext cx="6096000" cy="1447800"/>
          </a:xfrm>
          <a:prstGeom prst="round2Diag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USER INTERFACE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User friendly 7” touch screen display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to control the components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AKD- WP Vs Competitors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KD-1500-2.jpg"/>
          <p:cNvPicPr>
            <a:picLocks noChangeAspect="1"/>
          </p:cNvPicPr>
          <p:nvPr/>
        </p:nvPicPr>
        <p:blipFill>
          <a:blip r:embed="rId2"/>
          <a:srcRect l="15385" r="17308" b="3846"/>
          <a:stretch>
            <a:fillRect/>
          </a:stretch>
        </p:blipFill>
        <p:spPr>
          <a:xfrm>
            <a:off x="0" y="1066801"/>
            <a:ext cx="3333749" cy="3810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5257800"/>
            <a:ext cx="2819400" cy="381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itchFamily="66" charset="0"/>
              </a:rPr>
              <a:t>AKD WP -  1500 LPH</a:t>
            </a:r>
          </a:p>
        </p:txBody>
      </p:sp>
      <p:pic>
        <p:nvPicPr>
          <p:cNvPr id="13" name="Picture 12" descr="IMG_20190814_1156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1219200"/>
            <a:ext cx="2803236" cy="3429000"/>
          </a:xfrm>
          <a:prstGeom prst="rect">
            <a:avLst/>
          </a:prstGeom>
        </p:spPr>
      </p:pic>
      <p:pic>
        <p:nvPicPr>
          <p:cNvPr id="14" name="Picture 13" descr="IMG_20190814_11560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3124200"/>
            <a:ext cx="1828800" cy="1524000"/>
          </a:xfrm>
          <a:prstGeom prst="rect">
            <a:avLst/>
          </a:prstGeom>
        </p:spPr>
      </p:pic>
      <p:pic>
        <p:nvPicPr>
          <p:cNvPr id="15" name="Picture 14" descr="IMG-20190808-WA009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1219200"/>
            <a:ext cx="1828800" cy="17526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105400" y="5257800"/>
            <a:ext cx="3124200" cy="381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itchFamily="66" charset="0"/>
              </a:rPr>
              <a:t>Competitor RO for dialysis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KD-1500-3.jpg"/>
          <p:cNvPicPr>
            <a:picLocks noChangeAspect="1"/>
          </p:cNvPicPr>
          <p:nvPr/>
        </p:nvPicPr>
        <p:blipFill>
          <a:blip r:embed="rId2"/>
          <a:srcRect l="1444" t="2527"/>
          <a:stretch>
            <a:fillRect/>
          </a:stretch>
        </p:blipFill>
        <p:spPr>
          <a:xfrm>
            <a:off x="152400" y="1219200"/>
            <a:ext cx="4815417" cy="38100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85800" y="5257800"/>
            <a:ext cx="3200400" cy="381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itchFamily="66" charset="0"/>
              </a:rPr>
              <a:t>AKD WP - 1500 LPH </a:t>
            </a:r>
          </a:p>
        </p:txBody>
      </p:sp>
      <p:pic>
        <p:nvPicPr>
          <p:cNvPr id="8" name="Picture 7" descr="IMG_20190814_1605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1143000"/>
            <a:ext cx="3429000" cy="36576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86400" y="5257800"/>
            <a:ext cx="3276600" cy="381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itchFamily="66" charset="0"/>
              </a:rPr>
              <a:t>Competitor RO for Dialysis</a:t>
            </a: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AKD- WP Vs Competitors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KD-400.jpg"/>
          <p:cNvPicPr>
            <a:picLocks noChangeAspect="1"/>
          </p:cNvPicPr>
          <p:nvPr/>
        </p:nvPicPr>
        <p:blipFill>
          <a:blip r:embed="rId2" cstate="print"/>
          <a:srcRect l="2778" t="17077" r="5556" b="16882"/>
          <a:stretch>
            <a:fillRect/>
          </a:stretch>
        </p:blipFill>
        <p:spPr>
          <a:xfrm>
            <a:off x="533400" y="1371600"/>
            <a:ext cx="3810000" cy="3429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4800" y="4953000"/>
            <a:ext cx="3429000" cy="457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itchFamily="66" charset="0"/>
              </a:rPr>
              <a:t>AKD WP - 400 LPH</a:t>
            </a:r>
          </a:p>
        </p:txBody>
      </p:sp>
      <p:pic>
        <p:nvPicPr>
          <p:cNvPr id="7" name="Picture 6" descr="RO pla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447800"/>
            <a:ext cx="3371815" cy="30956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486400" y="4953000"/>
            <a:ext cx="3276600" cy="457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itchFamily="66" charset="0"/>
              </a:rPr>
              <a:t>Competitor RO for Dialysis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AKD- WP Vs Competitors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FEED WATER CONDITIONS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231453"/>
              </p:ext>
            </p:extLst>
          </p:nvPr>
        </p:nvGraphicFramePr>
        <p:xfrm>
          <a:off x="762000" y="1828800"/>
          <a:ext cx="7467599" cy="327659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22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8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1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mic Sans MS" pitchFamily="66" charset="0"/>
                        </a:rPr>
                        <a:t>a.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mic Sans MS" pitchFamily="66" charset="0"/>
                        </a:rPr>
                        <a:t>pH range,</a:t>
                      </a:r>
                      <a:r>
                        <a:rPr lang="en-US" sz="1800" baseline="0" dirty="0">
                          <a:latin typeface="Comic Sans MS" pitchFamily="66" charset="0"/>
                        </a:rPr>
                        <a:t> Short Term Cleaning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mic Sans MS" pitchFamily="66" charset="0"/>
                        </a:rPr>
                        <a:t>1-12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mic Sans MS" pitchFamily="66" charset="0"/>
                        </a:rPr>
                        <a:t>b.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mic Sans MS" pitchFamily="66" charset="0"/>
                        </a:rPr>
                        <a:t>Residual</a:t>
                      </a:r>
                      <a:r>
                        <a:rPr lang="en-US" sz="1800" baseline="0" dirty="0">
                          <a:latin typeface="Comic Sans MS" pitchFamily="66" charset="0"/>
                        </a:rPr>
                        <a:t> </a:t>
                      </a:r>
                      <a:r>
                        <a:rPr lang="en-US" sz="1800" dirty="0">
                          <a:latin typeface="Comic Sans MS" pitchFamily="66" charset="0"/>
                        </a:rPr>
                        <a:t>Chlorine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mic Sans MS" pitchFamily="66" charset="0"/>
                        </a:rPr>
                        <a:t>Nil</a:t>
                      </a:r>
                      <a:r>
                        <a:rPr lang="en-US" sz="1800" baseline="0" dirty="0">
                          <a:latin typeface="Comic Sans MS" pitchFamily="6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mic Sans MS" pitchFamily="66" charset="0"/>
                        </a:rPr>
                        <a:t>c.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Turbidity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&lt;1 NTU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mic Sans MS" pitchFamily="66" charset="0"/>
                        </a:rPr>
                        <a:t>d.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mic Sans MS" pitchFamily="66" charset="0"/>
                        </a:rPr>
                        <a:t>Suspended solids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mic Sans MS" pitchFamily="66" charset="0"/>
                        </a:rPr>
                        <a:t>Nil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e.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SDI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&lt; 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f.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Temperature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&lt; 40°C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g.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Organics and Bacteria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Nil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h.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Heavy Metals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&lt; 0.1 ppm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i.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TDS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Potable</a:t>
                      </a:r>
                      <a:r>
                        <a:rPr lang="en-US" sz="1800" kern="1200" baseline="0" dirty="0">
                          <a:solidFill>
                            <a:srgbClr val="000000"/>
                          </a:solidFill>
                          <a:latin typeface="Comic Sans MS" pitchFamily="66" charset="0"/>
                          <a:ea typeface="Calibri"/>
                          <a:cs typeface="Times New Roman"/>
                        </a:rPr>
                        <a:t> Water</a:t>
                      </a:r>
                      <a:endParaRPr lang="en-US" sz="1800" kern="1200" dirty="0">
                        <a:solidFill>
                          <a:srgbClr val="000000"/>
                        </a:solidFill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530864"/>
              </p:ext>
            </p:extLst>
          </p:nvPr>
        </p:nvGraphicFramePr>
        <p:xfrm>
          <a:off x="762000" y="1447800"/>
          <a:ext cx="7467600" cy="3505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mic Sans MS" pitchFamily="66" charset="0"/>
                        </a:rPr>
                        <a:t>Sl. No.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mic Sans MS" pitchFamily="66" charset="0"/>
                        </a:rPr>
                        <a:t>Parameters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Comic Sans MS" pitchFamily="66" charset="0"/>
                        </a:rPr>
                        <a:t>Inlet water quality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1219200"/>
            <a:ext cx="51816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 Artificial way to remove waste and extra fluids from the body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Process of selective diffusion of solutes through membrane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High purity water mixed with electrolytes and salts, such as bicarbonate and sodium to form </a:t>
            </a:r>
            <a:r>
              <a:rPr lang="en-US" b="1" dirty="0"/>
              <a:t>Dialysate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Heart of Haemodialysis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WATER</a:t>
            </a:r>
          </a:p>
          <a:p>
            <a:pPr>
              <a:buFont typeface="Wingdings" pitchFamily="2" charset="2"/>
              <a:buChar char="ü"/>
            </a:pPr>
            <a:endParaRPr lang="en-US" sz="2400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Patients exposed to large amount of water during dialysis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5" name="Content Placeholder 4" descr="Haemodialysis.jpg"/>
          <p:cNvPicPr>
            <a:picLocks noChangeAspect="1"/>
          </p:cNvPicPr>
          <p:nvPr/>
        </p:nvPicPr>
        <p:blipFill>
          <a:blip r:embed="rId2"/>
          <a:srcRect b="3683"/>
          <a:stretch>
            <a:fillRect/>
          </a:stretch>
        </p:blipFill>
        <p:spPr>
          <a:xfrm>
            <a:off x="228600" y="3429000"/>
            <a:ext cx="3505200" cy="2447026"/>
          </a:xfrm>
          <a:prstGeom prst="rect">
            <a:avLst/>
          </a:prstGeom>
        </p:spPr>
      </p:pic>
      <p:pic>
        <p:nvPicPr>
          <p:cNvPr id="6" name="Picture 8" descr="http://albertlennon.com/wp-content/uploads/2018/06/insuficiencia-ren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43000"/>
            <a:ext cx="2895600" cy="2195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TECHNICAL SPECIFICATIONS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AKD Basic - Semi Automatic System</a:t>
            </a:r>
          </a:p>
        </p:txBody>
      </p:sp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833951"/>
              </p:ext>
            </p:extLst>
          </p:nvPr>
        </p:nvGraphicFramePr>
        <p:xfrm>
          <a:off x="380998" y="1600204"/>
          <a:ext cx="8458201" cy="4499213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467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/>
                        <a:t>Model</a:t>
                      </a:r>
                      <a:endParaRPr lang="en-US" sz="28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/>
                        <a:t>AKD-100</a:t>
                      </a:r>
                      <a:endParaRPr lang="en-US" sz="28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/>
                        <a:t>AKD-400</a:t>
                      </a:r>
                      <a:endParaRPr lang="en-US" sz="28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/>
                        <a:t>AKD-1000</a:t>
                      </a:r>
                      <a:endParaRPr lang="en-US" sz="28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/>
                        <a:t>AKD-1500</a:t>
                      </a:r>
                      <a:endParaRPr lang="en-US" sz="28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Type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BASIC Semi Auto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BASIC Semi Auto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BASIC Semi Auto 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BASIC Semi Auto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Average product flow(LPH)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100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400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1000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1500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Average Recovery(%)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30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30-85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30-85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30-85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Maximum Permissible TDS feed (PPM)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 1500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 1500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1500</a:t>
                      </a:r>
                      <a:endParaRPr lang="en-IN" sz="12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1500</a:t>
                      </a:r>
                      <a:endParaRPr lang="en-IN" sz="12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Average TDS Removable (%)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Between 90-95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Between 90-95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Between 90-95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Between 90-95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6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Minimum feed pressure required at pump inlet (kg/cm²)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Not less than 1.0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Not less than 1.0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Not less than 1.0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Not less than 1.0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Cartridge Housing 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SS316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SS316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SS316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SS316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Cartridge MOC 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PP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PP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PP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PP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490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 RO SYSTEM</a:t>
                      </a:r>
                      <a:endParaRPr lang="en-US" sz="18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Membrane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4"-HSRO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4"-HSRO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4"-HSRO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4"-HSRO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Pressure Tube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SS316L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SS316L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SS316L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SS316L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Skid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SS304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SS304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SS304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SS304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738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Hollow Fibre Cartridge</a:t>
                      </a:r>
                      <a:r>
                        <a:rPr lang="en-IN" sz="1200" baseline="0" dirty="0"/>
                        <a:t> System</a:t>
                      </a:r>
                      <a:endParaRPr lang="en-US" sz="18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Cartridge 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0.05 Micron 10”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1200" kern="1200" dirty="0"/>
                        <a:t>0.05 Micron 10”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1200" kern="1200" dirty="0"/>
                        <a:t>0.05 Micron 10”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1200" kern="1200" dirty="0"/>
                        <a:t>0.05 Micron 10”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MOC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SS</a:t>
                      </a:r>
                      <a:r>
                        <a:rPr lang="en-IN" sz="1200" baseline="0" dirty="0"/>
                        <a:t> 316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/>
                        <a:t>SS 316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/>
                        <a:t>SS 316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/>
                        <a:t>SS 316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467388"/>
              </p:ext>
            </p:extLst>
          </p:nvPr>
        </p:nvGraphicFramePr>
        <p:xfrm>
          <a:off x="381000" y="1524001"/>
          <a:ext cx="8077199" cy="3969533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25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509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HIGH PRESSURE PUMP 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MOC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Quantity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1No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1No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1No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1No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08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MULTI PURPOSE TANK</a:t>
                      </a:r>
                      <a:endParaRPr lang="en-US" sz="2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 316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 316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 316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 316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Skid</a:t>
                      </a:r>
                      <a:endParaRPr lang="en-IN" sz="16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 304</a:t>
                      </a:r>
                      <a:endParaRPr lang="en-IN" sz="16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 304</a:t>
                      </a:r>
                      <a:endParaRPr lang="en-IN" sz="16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 304</a:t>
                      </a:r>
                      <a:endParaRPr lang="en-IN" sz="16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 304</a:t>
                      </a:r>
                      <a:endParaRPr lang="en-IN" sz="16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18">
                <a:tc gridSpan="5"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18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UV System (Optional)</a:t>
                      </a:r>
                      <a:endParaRPr kumimoji="0" lang="en-US" sz="16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PLC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PLC with 4.3” HMI Display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1143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AKD Basic - Semi Automatic System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TECHNICAL SPECIFICATIONS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9906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AKD Advanced  - Fully Automatic System</a:t>
            </a:r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949557"/>
              </p:ext>
            </p:extLst>
          </p:nvPr>
        </p:nvGraphicFramePr>
        <p:xfrm>
          <a:off x="152400" y="1371600"/>
          <a:ext cx="8839200" cy="4697874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265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/>
                        <a:t>Model1</a:t>
                      </a:r>
                      <a:endParaRPr lang="en-US" sz="32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/>
                        <a:t>AKD-100</a:t>
                      </a:r>
                      <a:endParaRPr lang="en-US" sz="32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/>
                        <a:t>AKD-400</a:t>
                      </a:r>
                      <a:endParaRPr lang="en-US" sz="32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/>
                        <a:t>AKD-1000</a:t>
                      </a:r>
                      <a:endParaRPr lang="en-US" sz="32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/>
                        <a:t>AKD-1500</a:t>
                      </a:r>
                      <a:endParaRPr lang="en-US" sz="32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Type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ADV Fully Auto 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ADV Fully Auto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ADV Fully Auto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ADV Fully Auto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Average product flow(LPH)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100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400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1000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1500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Average Recovery(%)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30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30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35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55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Maximum Permissible TDS feed (PPM)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 1500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1500 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1500 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1500</a:t>
                      </a:r>
                      <a:endParaRPr lang="en-IN" sz="14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Average TDS Removable (%)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Between 90-95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Between 90-95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Between 90-95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Between 90-95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8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Minimum feed pressure required at pump inlet (kg/cm²)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Not less than 1.0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Not less than 1.0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Not less than 1.0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Not less than 1.0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Cartridge Housing 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SS316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SS316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SS316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1400" kern="1200" dirty="0"/>
                        <a:t>SS316</a:t>
                      </a:r>
                      <a:endParaRPr kumimoji="0" lang="en-IN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Cartridge 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PP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PP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PP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PP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267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 RO SYSTEM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Membrane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4"-HSRO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4"-HSRO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4"-HSRO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4"-HSRO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41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Pressure Tube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SS316L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SS316L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SS316L 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SS316L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Skid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SS304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SS304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SS304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SS304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433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UF SYSTEM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Membrane Type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6000 MWCO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6000 MWCO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6000 MWCO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6000 MWCO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TECHNICAL SPECIFICATIONS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37893"/>
              </p:ext>
            </p:extLst>
          </p:nvPr>
        </p:nvGraphicFramePr>
        <p:xfrm>
          <a:off x="304801" y="1600201"/>
          <a:ext cx="8610599" cy="4267198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45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4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2700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UV SYSTEM</a:t>
                      </a:r>
                      <a:endParaRPr lang="en-US" sz="2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8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MOC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8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End connection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Tri-clamp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Tri-clamp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Tri-clamp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Tri-clamp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00">
                <a:tc gridSpan="5">
                  <a:txBody>
                    <a:bodyPr/>
                    <a:lstStyle/>
                    <a:p>
                      <a:endParaRPr lang="en-US" sz="24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63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HIGH PRESSURE PUMP 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8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MOC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8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Quantity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1 No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1 No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1 No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1 No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00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 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10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1600" kern="1200" dirty="0"/>
                        <a:t>MULTI PURPOSE TANK</a:t>
                      </a:r>
                      <a:endParaRPr kumimoji="0" lang="en-US" sz="16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kern="1200" dirty="0"/>
                        <a:t>SS316</a:t>
                      </a:r>
                      <a:endParaRPr kumimoji="0" lang="en-US" sz="1600" kern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SS316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8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PLC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Non redundant PLC with 7" HMI 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1143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AKD Advanced – Fully Automatic System</a:t>
            </a:r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TECHNICAL SPECIFICATIONS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460678"/>
              </p:ext>
            </p:extLst>
          </p:nvPr>
        </p:nvGraphicFramePr>
        <p:xfrm>
          <a:off x="304800" y="1219197"/>
          <a:ext cx="8458201" cy="484723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901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5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/>
                        <a:t>Model</a:t>
                      </a:r>
                      <a:endParaRPr lang="en-US" sz="2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/>
                        <a:t>AKD Basic</a:t>
                      </a:r>
                      <a:endParaRPr lang="en-US" sz="2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/>
                        <a:t>AKD Advanced</a:t>
                      </a:r>
                      <a:endParaRPr lang="en-US" sz="2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5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/>
                        </a:rPr>
                        <a:t>Cartridge Filter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5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MOC Housing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SS 316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SS 316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5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MOC Cartridge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PP Cartridge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PP Cartridge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5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/>
                        </a:rPr>
                        <a:t>Pressure</a:t>
                      </a:r>
                      <a:r>
                        <a:rPr lang="en-US" sz="1400" baseline="0" dirty="0">
                          <a:latin typeface="+mj-lt"/>
                          <a:ea typeface="Calibri"/>
                          <a:cs typeface="Times New Roman"/>
                        </a:rPr>
                        <a:t> Tube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5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MOC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/>
                        <a:t>SS 316L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/>
                        <a:t>SS 316L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High Pressure Pump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5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MOC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/>
                        <a:t>SS 316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/>
                        <a:t>SS 316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51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VFD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Available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Automatically controls the pressure of HPP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427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/>
                        <a:t>CM</a:t>
                      </a:r>
                      <a:r>
                        <a:rPr lang="en-US" sz="1400" b="0" baseline="0" dirty="0"/>
                        <a:t> series </a:t>
                      </a:r>
                      <a:r>
                        <a:rPr lang="en-US" sz="1400" b="0" dirty="0"/>
                        <a:t>Pump</a:t>
                      </a:r>
                      <a:endParaRPr lang="en-US" sz="1400" b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/>
                        <a:t>Available</a:t>
                      </a:r>
                      <a:endParaRPr lang="en-US" sz="1400" b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/>
                        <a:t>-</a:t>
                      </a:r>
                      <a:endParaRPr lang="en-US" sz="1400" b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/>
                        <a:t>Additional pump with reduced pressure for</a:t>
                      </a:r>
                      <a:r>
                        <a:rPr lang="en-US" sz="1400" b="0" baseline="0" dirty="0"/>
                        <a:t> chemical cleaning purpose</a:t>
                      </a:r>
                      <a:endParaRPr lang="en-US" sz="1400" b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390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+mj-lt"/>
                          <a:ea typeface="Calibri"/>
                          <a:cs typeface="Times New Roman"/>
                        </a:rPr>
                        <a:t>RO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35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Membrane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/>
                        <a:t>4” HSRO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/>
                        <a:t>4” HSRO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515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/>
                        <a:t>Hollow Fiber Cartridge filter</a:t>
                      </a:r>
                      <a:endParaRPr kumimoji="0" lang="en-US" sz="1400" b="1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0.05 Micron</a:t>
                      </a:r>
                      <a:r>
                        <a:rPr lang="en-US" sz="1400" baseline="0" dirty="0"/>
                        <a:t>                                                                                                                               10” SS 316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35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UF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/>
                        <a:t>Polysulfone, 6000 MWCO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AKD Basic vs AKD Advanced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623031"/>
              </p:ext>
            </p:extLst>
          </p:nvPr>
        </p:nvGraphicFramePr>
        <p:xfrm>
          <a:off x="533400" y="1219200"/>
          <a:ext cx="7924799" cy="478536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6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/>
                        <a:t>Model</a:t>
                      </a:r>
                      <a:endParaRPr lang="en-US" sz="28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/>
                        <a:t>AKD Basic</a:t>
                      </a:r>
                      <a:endParaRPr lang="en-US" sz="28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/>
                        <a:t>AKD Advanced</a:t>
                      </a:r>
                      <a:endParaRPr lang="en-US" sz="28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Multi Purpose Tank with Heater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MOC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SS 316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SS 316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/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UV System</a:t>
                      </a:r>
                      <a:endParaRPr lang="en-US" sz="16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Optional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Available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/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Valves</a:t>
                      </a:r>
                      <a:endParaRPr lang="en-US" sz="16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Manual/ Auto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/>
                        <a:t>Auto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/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Instruments</a:t>
                      </a:r>
                      <a:endParaRPr lang="en-US" sz="16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Pressure Gauge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3 Nos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/>
                        <a:t>5 Nos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Pressure Transmitter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/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-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/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2 Nos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PH Transmitter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/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1 No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1 No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ORP analyzer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1 No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1 No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itle 7">
            <a:extLst>
              <a:ext uri="{FF2B5EF4-FFF2-40B4-BE49-F238E27FC236}">
                <a16:creationId xmlns:a16="http://schemas.microsoft.com/office/drawing/2014/main" id="{CEBC20AC-437A-41DD-A7BF-7F34904DD08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AKD Basic vs AKD Advanced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958360"/>
              </p:ext>
            </p:extLst>
          </p:nvPr>
        </p:nvGraphicFramePr>
        <p:xfrm>
          <a:off x="304799" y="1143000"/>
          <a:ext cx="8229601" cy="4955284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7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1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/>
                        <a:t>Model</a:t>
                      </a:r>
                      <a:endParaRPr lang="en-US" sz="28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/>
                        <a:t>AKD Basic</a:t>
                      </a:r>
                      <a:endParaRPr lang="en-US" sz="28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/>
                        <a:t>AKD Advanced</a:t>
                      </a:r>
                      <a:endParaRPr lang="en-US" sz="28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1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Conductivity analyzer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1 No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2 Nos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069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Level Switch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1 No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1 No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279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Temperature sensor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-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/>
                        <a:t>1 No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1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/>
                        <a:t>Temperature Transmitter</a:t>
                      </a:r>
                    </a:p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2 Nos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-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Flow Indicator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3</a:t>
                      </a:r>
                      <a:r>
                        <a:rPr kumimoji="0" lang="en-US" sz="1600" kern="1200" baseline="0" dirty="0"/>
                        <a:t> Nos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1 No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Flow Transmitter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1 No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/>
                        <a:t>4 Nos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007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kern="1200" dirty="0"/>
                    </a:p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/>
                        <a:t>PLC</a:t>
                      </a:r>
                      <a:endParaRPr kumimoji="0" lang="en-US" sz="1600" b="1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/>
                        <a:t>PLC with 4.3" HMI</a:t>
                      </a:r>
                    </a:p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/>
                        <a:t>Non redundant PLC with 7" HMI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7">
            <a:extLst>
              <a:ext uri="{FF2B5EF4-FFF2-40B4-BE49-F238E27FC236}">
                <a16:creationId xmlns:a16="http://schemas.microsoft.com/office/drawing/2014/main" id="{F1064E5C-E6DB-4F14-82E9-A052FDF829ED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AKD Basic vs AKD Advanced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2971800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YOU...</a:t>
            </a:r>
          </a:p>
        </p:txBody>
      </p:sp>
    </p:spTree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9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2" indent="-342900" algn="ctr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</a:rPr>
              <a:t>WHY PURIFICATION OF WATER IS REQUIRED 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143004"/>
          <a:ext cx="8610600" cy="45719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1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Impurities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Allowable Limit (mg/l)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Causes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2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Aluminum</a:t>
                      </a:r>
                      <a:r>
                        <a:rPr lang="en-US" sz="1200" baseline="0" dirty="0"/>
                        <a:t>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Dialysis Dementia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2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Chloramines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Acute Hemolytic</a:t>
                      </a:r>
                      <a:r>
                        <a:rPr lang="en-US" sz="1200" baseline="0" dirty="0"/>
                        <a:t> Anemia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7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Fluoride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Toxicity, Bone Diseases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2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Lead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0.005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Gastro</a:t>
                      </a:r>
                      <a:r>
                        <a:rPr lang="en-US" sz="1200" baseline="0" dirty="0"/>
                        <a:t> Intestinal Pain, Muscle Weakness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2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Sulphate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Nausea, Metabolic Acidosis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2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Calcium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Hypertension, Nausea, Vomiting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2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Magnesium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Muscle Weakness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2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Nitrate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Methemoglobinemia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2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Bacteria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100 CFU/ml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Nausea,</a:t>
                      </a:r>
                      <a:r>
                        <a:rPr lang="en-US" sz="1200" baseline="0" dirty="0"/>
                        <a:t> Vomiting, Bloodstream Infection, Death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2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Endotoxin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0.25 EU/ml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Pyrogenic</a:t>
                      </a:r>
                      <a:r>
                        <a:rPr lang="en-US" sz="1200" baseline="0" dirty="0"/>
                        <a:t> reaction, Death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5562600"/>
            <a:ext cx="8077200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 of Data </a:t>
            </a:r>
            <a:r>
              <a:rPr lang="en-US" sz="1400" i="1" dirty="0"/>
              <a:t>: </a:t>
            </a:r>
            <a:r>
              <a:rPr lang="en-US" sz="2000" i="1" dirty="0"/>
              <a:t> </a:t>
            </a:r>
            <a:r>
              <a:rPr lang="en-US" sz="1050" i="1" dirty="0"/>
              <a:t>Guideline on water treatment systems, dialysis water and  dialysis fluid quality for haemodialysis and related therapies  prepared on behalf of  The Renal Association and The Association of Renal Technologists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Treated Water Quality </a:t>
            </a:r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57200" y="1600201"/>
            <a:ext cx="5638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u="sng" dirty="0">
                <a:latin typeface="Comic Sans MS" pitchFamily="66" charset="0"/>
              </a:rPr>
              <a:t>A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 per AAMI 13959:2014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9930"/>
              </p:ext>
            </p:extLst>
          </p:nvPr>
        </p:nvGraphicFramePr>
        <p:xfrm>
          <a:off x="457200" y="2682240"/>
          <a:ext cx="7946692" cy="28651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77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Microbiological Level</a:t>
                      </a:r>
                    </a:p>
                    <a:p>
                      <a:endParaRPr 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Previous</a:t>
                      </a:r>
                      <a:r>
                        <a:rPr lang="en-US" sz="1800" baseline="0" dirty="0"/>
                        <a:t> standard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 Standard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Previous Action Level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 Action</a:t>
                      </a:r>
                      <a:r>
                        <a:rPr lang="en-US" sz="1800" baseline="0" dirty="0"/>
                        <a:t> Level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58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Colony Forming Units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&lt; 200 CFU/ml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&lt; 100 CFU/ml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= 50 CFU/ml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= 50 CFU/ml</a:t>
                      </a:r>
                    </a:p>
                    <a:p>
                      <a:endParaRPr 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Endotoxin</a:t>
                      </a:r>
                      <a:r>
                        <a:rPr lang="en-US" sz="1600" baseline="0" dirty="0"/>
                        <a:t> Units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&lt; 2 EU/ml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&lt; 0.25 EU/ml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= 1</a:t>
                      </a:r>
                      <a:r>
                        <a:rPr lang="en-US" sz="1600" baseline="0" dirty="0"/>
                        <a:t> EU/ml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</a:t>
                      </a:r>
                    </a:p>
                    <a:p>
                      <a:r>
                        <a:rPr lang="en-US" sz="1600" dirty="0"/>
                        <a:t>= 0.125</a:t>
                      </a:r>
                      <a:r>
                        <a:rPr lang="en-US" sz="1600" baseline="0" dirty="0"/>
                        <a:t> EU/ml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1" descr="C:\Users\20127\Desktop\AAM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371600"/>
            <a:ext cx="2286000" cy="100584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Dialysate</a:t>
            </a: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6934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Assurance of Treated Water Quality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93531"/>
            <a:ext cx="7467600" cy="44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9"/>
          <p:cNvSpPr txBox="1">
            <a:spLocks/>
          </p:cNvSpPr>
          <p:nvPr/>
        </p:nvSpPr>
        <p:spPr>
          <a:xfrm>
            <a:off x="457200" y="1600200"/>
            <a:ext cx="3657600" cy="4267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Scientifically designed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system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600" dirty="0"/>
              <a:t>All pipings are of </a:t>
            </a:r>
            <a:r>
              <a:rPr lang="en-US" sz="1600" b="1" dirty="0">
                <a:solidFill>
                  <a:srgbClr val="00B050"/>
                </a:solidFill>
              </a:rPr>
              <a:t>electro polished stainless steel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600" b="1" dirty="0">
                <a:solidFill>
                  <a:srgbClr val="00B050"/>
                </a:solidFill>
              </a:rPr>
              <a:t>Sanitary design </a:t>
            </a:r>
            <a:r>
              <a:rPr lang="en-US" sz="1600" dirty="0"/>
              <a:t>of all equipments &amp; components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Hot water sanitisable </a:t>
            </a:r>
            <a:r>
              <a:rPr kumimoji="0" lang="en-US" sz="16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RO and UF Membranes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 UV system post Ultra filtration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600" b="1" baseline="0" dirty="0">
                <a:solidFill>
                  <a:srgbClr val="00B050"/>
                </a:solidFill>
              </a:rPr>
              <a:t>PLC controlled system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with safety interlocks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600" dirty="0"/>
              <a:t>Touch screen display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Available</a:t>
            </a:r>
            <a:r>
              <a:rPr kumimoji="0" lang="en-US" sz="16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 both 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fully auto and semi auto </a:t>
            </a:r>
            <a:r>
              <a:rPr kumimoji="0" lang="en-US" sz="16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mode with wide range of capacities 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5029200" y="1600201"/>
            <a:ext cx="37338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u="sng" dirty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Dead lag free system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No risk of bio film formation</a:t>
            </a:r>
            <a:endParaRPr lang="en-US" dirty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Right quality </a:t>
            </a:r>
            <a:r>
              <a:rPr lang="en-US" dirty="0"/>
              <a:t>of water as per </a:t>
            </a:r>
            <a:r>
              <a:rPr lang="en-US" b="1" dirty="0">
                <a:solidFill>
                  <a:srgbClr val="00B050"/>
                </a:solidFill>
              </a:rPr>
              <a:t>AAMI standards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Compact</a:t>
            </a:r>
            <a:r>
              <a:rPr kumimoji="0" lang="en-US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 and Portable system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Multi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stage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protection from Bacteria and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Endo toxins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dirty="0"/>
              <a:t>Chemical free sanitization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9" name="Picture 8" descr="Orange_Banner_Clip_Art_PNG_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143000"/>
            <a:ext cx="1605617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3400" y="1143000"/>
            <a:ext cx="902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FFFF00"/>
                </a:solidFill>
              </a:rPr>
              <a:t>Features</a:t>
            </a:r>
          </a:p>
        </p:txBody>
      </p:sp>
      <p:pic>
        <p:nvPicPr>
          <p:cNvPr id="11" name="Picture 10" descr="27880-5-green-tick-clip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066800"/>
            <a:ext cx="600075" cy="6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86400" y="1219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3333FF"/>
                </a:solidFill>
              </a:rPr>
              <a:t>Advantages</a:t>
            </a:r>
          </a:p>
        </p:txBody>
      </p:sp>
      <p:sp>
        <p:nvSpPr>
          <p:cNvPr id="13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AKD- Water Treatment Plant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AKD- Water Treatment Plant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457200" y="2209800"/>
            <a:ext cx="8001000" cy="3124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High rejection of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TOC,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pyrogens, Bacteria and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Endotoxin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dirty="0"/>
              <a:t>Easy system operation 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Minimum footprint and easy access for maintenance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800" dirty="0"/>
              <a:t>Safety in dialysis operation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15" name="Picture 14" descr="73723-emoticon-smiley-sticker-honda-up-amaze-thumb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143000"/>
            <a:ext cx="990600" cy="990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43000" y="12954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</a:rPr>
              <a:t>Benefits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7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FLOW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1828800"/>
            <a:ext cx="6858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Sand Filter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rot="94719" flipV="1">
            <a:off x="1756629" y="3128276"/>
            <a:ext cx="300009" cy="296647"/>
          </a:xfrm>
          <a:prstGeom prst="flowChartMagneticTap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2590800"/>
            <a:ext cx="1066800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Raw Water Storage Tank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219200" y="3200400"/>
            <a:ext cx="457200" cy="1524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9000" y="1828800"/>
            <a:ext cx="7620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Activated </a:t>
            </a:r>
          </a:p>
          <a:p>
            <a:pPr algn="ctr"/>
            <a:r>
              <a:rPr lang="en-US" sz="1100" b="1" dirty="0"/>
              <a:t>Carbon Filter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1524000"/>
            <a:ext cx="762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00400" y="1524000"/>
            <a:ext cx="533400" cy="7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flipH="1">
            <a:off x="3657600" y="1524000"/>
            <a:ext cx="152401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124200"/>
            <a:ext cx="304800" cy="7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24400" y="1828800"/>
            <a:ext cx="7620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Softener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1524000"/>
            <a:ext cx="762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1524000"/>
            <a:ext cx="533400" cy="7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flipH="1">
            <a:off x="4953000" y="1524000"/>
            <a:ext cx="152401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91000" y="3124200"/>
            <a:ext cx="304800" cy="7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71600" y="1447800"/>
            <a:ext cx="4343400" cy="2133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486400" y="2743200"/>
            <a:ext cx="838200" cy="1524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00800" y="2971800"/>
            <a:ext cx="2286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943600" y="3581400"/>
            <a:ext cx="1143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Micron Cartridge Filter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00800" y="2819400"/>
            <a:ext cx="228600" cy="152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705600" y="2743200"/>
            <a:ext cx="990600" cy="1524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 rot="94719" flipV="1">
            <a:off x="7776429" y="2747276"/>
            <a:ext cx="300009" cy="296647"/>
          </a:xfrm>
          <a:prstGeom prst="flowChartMagneticTap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05800" y="2743200"/>
            <a:ext cx="533400" cy="7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763000" y="2819400"/>
            <a:ext cx="762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8077200" y="4343400"/>
            <a:ext cx="762000" cy="1524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6" name="Right Triangle 35"/>
          <p:cNvSpPr/>
          <p:nvPr/>
        </p:nvSpPr>
        <p:spPr>
          <a:xfrm>
            <a:off x="6629400" y="4114800"/>
            <a:ext cx="1371600" cy="83820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ight Triangle 36"/>
          <p:cNvSpPr/>
          <p:nvPr/>
        </p:nvSpPr>
        <p:spPr>
          <a:xfrm rot="10800000">
            <a:off x="6629400" y="4114800"/>
            <a:ext cx="1371600" cy="8382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/>
          <p:cNvSpPr/>
          <p:nvPr/>
        </p:nvSpPr>
        <p:spPr>
          <a:xfrm>
            <a:off x="4343400" y="4114800"/>
            <a:ext cx="1371600" cy="83820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ight Triangle 39"/>
          <p:cNvSpPr/>
          <p:nvPr/>
        </p:nvSpPr>
        <p:spPr>
          <a:xfrm rot="10800000">
            <a:off x="4343400" y="4114800"/>
            <a:ext cx="1371600" cy="838200"/>
          </a:xfrm>
          <a:prstGeom prst="rt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/>
          <p:cNvSpPr/>
          <p:nvPr/>
        </p:nvSpPr>
        <p:spPr>
          <a:xfrm>
            <a:off x="5791200" y="4419600"/>
            <a:ext cx="762000" cy="1524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3886200" y="4419600"/>
            <a:ext cx="381000" cy="1524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48000" y="4419600"/>
            <a:ext cx="7620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0" y="4343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HSUF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05600" y="4343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HSRO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95600" y="36576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PREFILTERATION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47800" y="4114800"/>
            <a:ext cx="1066800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Treated Water Storage Tank</a:t>
            </a:r>
          </a:p>
        </p:txBody>
      </p:sp>
      <p:sp>
        <p:nvSpPr>
          <p:cNvPr id="48" name="Right Triangle 47"/>
          <p:cNvSpPr/>
          <p:nvPr/>
        </p:nvSpPr>
        <p:spPr>
          <a:xfrm rot="19042014">
            <a:off x="1590686" y="4588219"/>
            <a:ext cx="781567" cy="726909"/>
          </a:xfrm>
          <a:prstGeom prst="rt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/>
          <p:cNvSpPr/>
          <p:nvPr/>
        </p:nvSpPr>
        <p:spPr>
          <a:xfrm>
            <a:off x="990600" y="4419600"/>
            <a:ext cx="381000" cy="1524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" y="4191000"/>
            <a:ext cx="7620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 Dialysis Units</a:t>
            </a:r>
          </a:p>
        </p:txBody>
      </p:sp>
      <p:sp>
        <p:nvSpPr>
          <p:cNvPr id="51" name="Left Arrow 50"/>
          <p:cNvSpPr/>
          <p:nvPr/>
        </p:nvSpPr>
        <p:spPr>
          <a:xfrm>
            <a:off x="2590800" y="4419600"/>
            <a:ext cx="381000" cy="1524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Rural 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Rural training</Template>
  <TotalTime>2316</TotalTime>
  <Words>1453</Words>
  <Application>Microsoft Office PowerPoint</Application>
  <PresentationFormat>On-screen Show (4:3)</PresentationFormat>
  <Paragraphs>561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Comic Sans MS</vt:lpstr>
      <vt:lpstr>Wingdings</vt:lpstr>
      <vt:lpstr>Rural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 Kumar Datta</dc:creator>
  <cp:lastModifiedBy>Srinivas Reddy</cp:lastModifiedBy>
  <cp:revision>203</cp:revision>
  <dcterms:created xsi:type="dcterms:W3CDTF">2017-04-16T04:01:34Z</dcterms:created>
  <dcterms:modified xsi:type="dcterms:W3CDTF">2024-02-03T09:12:45Z</dcterms:modified>
</cp:coreProperties>
</file>