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ana-Mirza/automaton" TargetMode="External"/><Relationship Id="rId2" Type="http://schemas.openxmlformats.org/officeDocument/2006/relationships/hyperlink" Target="https://www.lib.tsu.ru/mminfo/000349342/P_02/image/P_02_04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tana-Mirza/libka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Конечные автоматы в криптографии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 студенты гр. 0304</a:t>
            </a:r>
          </a:p>
          <a:p>
            <a:r>
              <a:rPr lang="ru-RU" dirty="0" smtClean="0"/>
              <a:t>Максименко Егор</a:t>
            </a:r>
          </a:p>
          <a:p>
            <a:r>
              <a:rPr lang="ru-RU" dirty="0" err="1" smtClean="0"/>
              <a:t>Люлин</a:t>
            </a:r>
            <a:r>
              <a:rPr lang="ru-RU" dirty="0" smtClean="0"/>
              <a:t> Денис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3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Теоретические сведения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dirty="0">
                    <a:effectLst/>
                  </a:rPr>
                  <a:t> В </a:t>
                </a:r>
                <a:r>
                  <a:rPr lang="ru-RU" dirty="0" smtClean="0">
                    <a:effectLst/>
                  </a:rPr>
                  <a:t>случае</a:t>
                </a:r>
                <a:r>
                  <a:rPr lang="en-US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ru-RU" dirty="0" smtClean="0">
                    <a:effectLst/>
                  </a:rPr>
                  <a:t> говорят</a:t>
                </a:r>
                <a:r>
                  <a:rPr lang="ru-RU" dirty="0">
                    <a:effectLst/>
                  </a:rPr>
                  <a:t>, что </a:t>
                </a:r>
                <a:r>
                  <a:rPr lang="ru-RU" dirty="0" err="1">
                    <a:effectLst/>
                  </a:rPr>
                  <a:t>криптоавтомат</a:t>
                </a:r>
                <a:r>
                  <a:rPr lang="ru-RU" dirty="0">
                    <a:effectLst/>
                  </a:rPr>
                  <a:t> C </a:t>
                </a:r>
                <a:r>
                  <a:rPr lang="ru-RU" b="1" dirty="0">
                    <a:solidFill>
                      <a:srgbClr val="00B0F0"/>
                    </a:solidFill>
                    <a:effectLst/>
                  </a:rPr>
                  <a:t>инициализируется по ключу</a:t>
                </a:r>
                <a:r>
                  <a:rPr lang="ru-RU" dirty="0">
                    <a:effectLst/>
                  </a:rPr>
                  <a:t>, </a:t>
                </a:r>
                <a:r>
                  <a:rPr lang="ru-RU" dirty="0" smtClean="0">
                    <a:effectLst/>
                  </a:rPr>
                  <a:t>или</a:t>
                </a:r>
                <a:r>
                  <a:rPr lang="en-US" dirty="0" smtClean="0"/>
                  <a:t> </a:t>
                </a:r>
                <a:r>
                  <a:rPr lang="ru-RU" dirty="0" smtClean="0">
                    <a:effectLst/>
                  </a:rPr>
                  <a:t>имеет </a:t>
                </a:r>
                <a:r>
                  <a:rPr lang="ru-RU" dirty="0">
                    <a:effectLst/>
                  </a:rPr>
                  <a:t>инициализирующий ключ</a:t>
                </a:r>
                <a:r>
                  <a:rPr lang="ru-RU" dirty="0" smtClean="0">
                    <a:effectLst/>
                  </a:rPr>
                  <a:t>.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ru-RU" dirty="0" smtClean="0">
                    <a:effectLst/>
                  </a:rPr>
                  <a:t>Это значит, что ключ задаёт не только параметр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ffectLst/>
                  </a:rPr>
                  <a:t>, но и начальное состояние.</a:t>
                </a:r>
              </a:p>
              <a:p>
                <a:pPr marL="0" indent="0">
                  <a:buNone/>
                </a:pPr>
                <a:r>
                  <a:rPr lang="ru-RU" dirty="0">
                    <a:effectLst/>
                    <a:latin typeface="+mj-lt"/>
                  </a:rPr>
                  <a:t>	</a:t>
                </a:r>
                <a:r>
                  <a:rPr lang="ru-RU" dirty="0" smtClean="0">
                    <a:effectLst/>
                    <a:latin typeface="+mj-lt"/>
                  </a:rPr>
                  <a:t>Если, кроме этого,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, </a:t>
                </a:r>
                <a:r>
                  <a:rPr lang="ru-RU" dirty="0" smtClean="0">
                    <a:latin typeface="+mj-lt"/>
                  </a:rPr>
                  <a:t>или функции перехода и выхода фиктивно зависят от параметра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, то такой автомат имеет </a:t>
                </a:r>
                <a:r>
                  <a:rPr lang="ru-RU" b="1" dirty="0" smtClean="0">
                    <a:solidFill>
                      <a:srgbClr val="00B0F0"/>
                    </a:solidFill>
                    <a:latin typeface="+mj-lt"/>
                  </a:rPr>
                  <a:t>чисто инициализирующий ключ</a:t>
                </a:r>
                <a:r>
                  <a:rPr lang="ru-RU" dirty="0" smtClean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	</a:t>
                </a:r>
                <a:r>
                  <a:rPr lang="ru-RU" dirty="0" smtClean="0">
                    <a:latin typeface="+mj-lt"/>
                  </a:rPr>
                  <a:t>Аналогично автоматам Мура и автономным автоматам определяются </a:t>
                </a:r>
                <a:r>
                  <a:rPr lang="ru-RU" dirty="0" err="1" smtClean="0">
                    <a:latin typeface="+mj-lt"/>
                  </a:rPr>
                  <a:t>криптоавтоматы</a:t>
                </a:r>
                <a:r>
                  <a:rPr lang="ru-RU" dirty="0" smtClean="0">
                    <a:latin typeface="+mj-lt"/>
                  </a:rPr>
                  <a:t> Мура и автономные </a:t>
                </a:r>
                <a:r>
                  <a:rPr lang="ru-RU" dirty="0" err="1" smtClean="0">
                    <a:latin typeface="+mj-lt"/>
                  </a:rPr>
                  <a:t>криптоавтоматы</a:t>
                </a:r>
                <a:r>
                  <a:rPr lang="ru-RU" dirty="0" smtClean="0">
                    <a:latin typeface="+mj-lt"/>
                  </a:rPr>
                  <a:t>.</a:t>
                </a:r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82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Генераторы ключевого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04605"/>
            <a:ext cx="9905998" cy="42865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	</a:t>
            </a:r>
            <a:r>
              <a:rPr lang="ru-RU" b="1" dirty="0" smtClean="0">
                <a:solidFill>
                  <a:srgbClr val="00B0F0"/>
                </a:solidFill>
                <a:latin typeface="+mj-lt"/>
              </a:rPr>
              <a:t>Генератор ключевого потока (ГКП) </a:t>
            </a:r>
            <a:r>
              <a:rPr lang="ru-RU" dirty="0" smtClean="0">
                <a:latin typeface="+mj-lt"/>
              </a:rPr>
              <a:t>в криптографии – это устройство или программа, генерирующая поток значений, используемых для шифрования.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ru-RU" b="1" dirty="0" smtClean="0">
                <a:solidFill>
                  <a:srgbClr val="00B0F0"/>
                </a:solidFill>
                <a:latin typeface="+mj-lt"/>
              </a:rPr>
              <a:t>Синхронные ГКП</a:t>
            </a:r>
            <a:r>
              <a:rPr lang="ru-RU" dirty="0" smtClean="0">
                <a:latin typeface="+mj-lt"/>
              </a:rPr>
              <a:t> – зависят только от ключа шифра.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	</a:t>
            </a:r>
            <a:r>
              <a:rPr lang="ru-RU" b="1" dirty="0" smtClean="0">
                <a:solidFill>
                  <a:srgbClr val="00B0F0"/>
                </a:solidFill>
                <a:latin typeface="+mj-lt"/>
              </a:rPr>
              <a:t>Асинхронные ГКП</a:t>
            </a:r>
            <a:r>
              <a:rPr lang="ru-RU" dirty="0" smtClean="0">
                <a:latin typeface="+mj-lt"/>
              </a:rPr>
              <a:t> – зависят от ключа и нескольких предшествующих символов входных данных.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ru-RU" dirty="0" smtClean="0">
                <a:latin typeface="+mj-lt"/>
              </a:rPr>
              <a:t>В качестве ГКП можно использовать конечные автоматы. Примером синхронного ГКП является </a:t>
            </a:r>
            <a:r>
              <a:rPr lang="en-US" dirty="0" smtClean="0">
                <a:latin typeface="+mj-lt"/>
              </a:rPr>
              <a:t>MUGI – </a:t>
            </a:r>
            <a:r>
              <a:rPr lang="ru-RU" dirty="0" smtClean="0">
                <a:latin typeface="+mj-lt"/>
              </a:rPr>
              <a:t>автономный </a:t>
            </a:r>
            <a:r>
              <a:rPr lang="ru-RU" dirty="0" err="1" smtClean="0">
                <a:latin typeface="+mj-lt"/>
              </a:rPr>
              <a:t>криптоавтомат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 чисто инициализирующим ключом.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080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/>
              <a:t>Генераторы ключевого 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429789"/>
                <a:ext cx="9905998" cy="5212080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+mj-lt"/>
                  </a:rPr>
                  <a:t>	Уравнения </a:t>
                </a:r>
                <a:r>
                  <a:rPr lang="en-US" dirty="0" smtClean="0">
                    <a:latin typeface="+mj-lt"/>
                  </a:rPr>
                  <a:t>MUGI:</a:t>
                </a: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+mj-lt"/>
                  </a:rPr>
                  <a:t>Здесь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latin typeface="+mj-lt"/>
                  </a:rPr>
                  <a:t> – </a:t>
                </a:r>
                <a:r>
                  <a:rPr lang="ru-RU" dirty="0" smtClean="0">
                    <a:latin typeface="+mj-lt"/>
                  </a:rPr>
                  <a:t>дискретный момент времени. 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+mj-lt"/>
                  </a:rPr>
                  <a:t> – </a:t>
                </a:r>
                <a:r>
                  <a:rPr lang="ru-RU" dirty="0" smtClean="0">
                    <a:latin typeface="+mj-lt"/>
                  </a:rPr>
                  <a:t>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 smtClean="0">
                    <a:latin typeface="+mj-lt"/>
                  </a:rPr>
                  <a:t>в текущем состоянии,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в следующем. Первая строка задаёт выходное значение, а остальные – следующее состояние.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константы, </a:t>
                </a:r>
                <a:r>
                  <a:rPr lang="en-US" dirty="0" smtClean="0"/>
                  <a:t> F – </a:t>
                </a:r>
                <a:r>
                  <a:rPr lang="ru-RU" dirty="0" smtClean="0"/>
                  <a:t>функция, переставляющая байты в аргументах, </a:t>
                </a:r>
                <a:r>
                  <a:rPr lang="en-US" dirty="0" smtClean="0"/>
                  <a:t>&lt;&lt;&lt; - </a:t>
                </a:r>
                <a:r>
                  <a:rPr lang="ru-RU" dirty="0" smtClean="0"/>
                  <a:t>циклический сдвиг (поворот).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MUGI </a:t>
                </a:r>
                <a:r>
                  <a:rPr lang="ru-RU" dirty="0" smtClean="0">
                    <a:latin typeface="+mj-lt"/>
                  </a:rPr>
                  <a:t>реализован в программе в качестве примера (папка </a:t>
                </a:r>
                <a:r>
                  <a:rPr lang="en-US" dirty="0" smtClean="0">
                    <a:latin typeface="+mj-lt"/>
                  </a:rPr>
                  <a:t>examples</a:t>
                </a:r>
                <a:r>
                  <a:rPr lang="ru-RU" dirty="0" smtClean="0">
                    <a:latin typeface="+mj-lt"/>
                  </a:rPr>
                  <a:t>)</a:t>
                </a:r>
                <a:r>
                  <a:rPr lang="en-US" dirty="0">
                    <a:latin typeface="+mj-lt"/>
                  </a:rPr>
                  <a:t>.</a:t>
                </a:r>
                <a:endParaRPr lang="ru-RU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429789"/>
                <a:ext cx="9905998" cy="52120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355" y="1808191"/>
            <a:ext cx="583011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Комбайнеры в ГКП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effectLst/>
                  </a:rPr>
                  <a:t>	</a:t>
                </a:r>
                <a:r>
                  <a:rPr lang="ru-RU" b="1" dirty="0" smtClean="0">
                    <a:solidFill>
                      <a:srgbClr val="00B0F0"/>
                    </a:solidFill>
                    <a:effectLst/>
                  </a:rPr>
                  <a:t>Комбайнер</a:t>
                </a:r>
                <a:r>
                  <a:rPr lang="ru-RU" dirty="0" smtClean="0">
                    <a:effectLst/>
                  </a:rPr>
                  <a:t> </a:t>
                </a:r>
                <a:r>
                  <a:rPr lang="ru-RU" dirty="0">
                    <a:effectLst/>
                  </a:rPr>
                  <a:t>является обязательной составляющей всякого генератора </a:t>
                </a:r>
                <a:r>
                  <a:rPr lang="ru-RU" dirty="0" smtClean="0">
                    <a:effectLst/>
                  </a:rPr>
                  <a:t>ключевого</a:t>
                </a:r>
                <a:r>
                  <a:rPr lang="ru-RU" dirty="0" smtClean="0"/>
                  <a:t> </a:t>
                </a:r>
                <a:r>
                  <a:rPr lang="ru-RU" dirty="0" smtClean="0">
                    <a:effectLst/>
                  </a:rPr>
                  <a:t>потока </a:t>
                </a:r>
                <a:r>
                  <a:rPr lang="ru-RU" dirty="0">
                    <a:effectLst/>
                  </a:rPr>
                  <a:t>комбинирующего типа. С его помощью в таком </a:t>
                </a:r>
                <a:r>
                  <a:rPr lang="ru-RU" dirty="0" smtClean="0">
                    <a:effectLst/>
                  </a:rPr>
                  <a:t>генераторе несколько последовательностей </a:t>
                </a:r>
                <a:r>
                  <a:rPr lang="ru-RU" dirty="0">
                    <a:effectLst/>
                  </a:rPr>
                  <a:t>символов </a:t>
                </a:r>
                <a:r>
                  <a:rPr lang="ru-RU" dirty="0" smtClean="0">
                    <a:effectLst/>
                  </a:rPr>
                  <a:t>«комбинируются» </a:t>
                </a:r>
                <a:r>
                  <a:rPr lang="ru-RU" dirty="0">
                    <a:effectLst/>
                  </a:rPr>
                  <a:t>в </a:t>
                </a:r>
                <a:r>
                  <a:rPr lang="ru-RU" dirty="0" smtClean="0">
                    <a:effectLst/>
                  </a:rPr>
                  <a:t>некоторые другие </a:t>
                </a:r>
                <a:r>
                  <a:rPr lang="ru-RU" dirty="0">
                    <a:effectLst/>
                  </a:rPr>
                  <a:t>(одну или более) </a:t>
                </a:r>
                <a:r>
                  <a:rPr lang="ru-RU" dirty="0" smtClean="0">
                    <a:effectLst/>
                  </a:rPr>
                  <a:t>посредством </a:t>
                </a:r>
                <a:r>
                  <a:rPr lang="ru-RU" dirty="0">
                    <a:effectLst/>
                  </a:rPr>
                  <a:t>некоторого преобразования (функции</a:t>
                </a:r>
                <a:r>
                  <a:rPr lang="ru-RU" dirty="0" smtClean="0">
                    <a:effectLst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>
                    <a:effectLst/>
                    <a:latin typeface="+mj-lt"/>
                  </a:rPr>
                  <a:t>	</a:t>
                </a:r>
                <a:r>
                  <a:rPr lang="ru-RU" dirty="0" smtClean="0">
                    <a:effectLst/>
                  </a:rPr>
                  <a:t>Конечно-автоматные комбайнеры обычно являются структурными с алфавитом А и имеют вид: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effectLst/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effectLst/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effectLst/>
                  </a:rPr>
                  <a:t>,		</a:t>
                </a:r>
                <a:r>
                  <a:rPr lang="ru-RU" dirty="0" smtClean="0">
                    <a:effectLst/>
                  </a:rPr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>
                    <a:effectLst/>
                  </a:rPr>
                  <a:t>.</a:t>
                </a:r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6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Комбайнеры в ГКП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effectLst/>
                  </a:rPr>
                  <a:t>	</a:t>
                </a:r>
                <a:r>
                  <a:rPr lang="ru-RU" dirty="0" smtClean="0">
                    <a:effectLst/>
                  </a:rPr>
                  <a:t>Например, в технологии </a:t>
                </a:r>
                <a:r>
                  <a:rPr lang="en-US" dirty="0" smtClean="0">
                    <a:effectLst/>
                  </a:rPr>
                  <a:t>Bluetooth </a:t>
                </a:r>
                <a:r>
                  <a:rPr lang="ru-RU" dirty="0" smtClean="0">
                    <a:effectLst/>
                  </a:rPr>
                  <a:t>используется комбайнер</a:t>
                </a:r>
                <a:endParaRPr lang="en-US" dirty="0" smtClean="0">
                  <a:effectLst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effectLst/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effectLst/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latin typeface="+mj-lt"/>
                  </a:rPr>
                  <a:t>, 	</a:t>
                </a:r>
                <a:r>
                  <a:rPr lang="ru-RU" dirty="0" smtClean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:r>
                  <a:rPr lang="ru-RU" dirty="0" smtClean="0">
                    <a:latin typeface="+mj-lt"/>
                  </a:rPr>
                  <a:t>Он принимает на вход 4 бита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>
                    <a:latin typeface="+mj-lt"/>
                  </a:rPr>
                  <a:t>, имеет 4-битное состояние</a:t>
                </a:r>
                <a:r>
                  <a:rPr lang="en-US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>
                    <a:latin typeface="+mj-lt"/>
                  </a:rPr>
                  <a:t> и возвращает на выходе один бит.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 smtClean="0">
                    <a:latin typeface="+mj-lt"/>
                  </a:rPr>
                  <a:t>Его функции: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effectLst/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ru-RU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effectLst/>
                        <a:latin typeface="Cambria Math" panose="02040503050406030204" pitchFamily="18" charset="0"/>
                      </a:rPr>
                      <m:t>ψ</m:t>
                    </m:r>
                    <m:r>
                      <a:rPr lang="el-GR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+mj-lt"/>
                  </a:rPr>
                  <a:t>,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- </a:t>
                </a:r>
                <a:r>
                  <a:rPr lang="ru-RU" dirty="0" smtClean="0">
                    <a:latin typeface="+mj-lt"/>
                  </a:rPr>
                  <a:t>два бита числа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+mj-lt"/>
                  </a:rPr>
                  <a:t>Таким образом, этот автомат комбинирует 4 входных бита в 1. Он также реализован в программе вместе с другим комбайнером – </a:t>
                </a:r>
                <a:r>
                  <a:rPr lang="en-US" dirty="0" smtClean="0">
                    <a:latin typeface="+mj-lt"/>
                  </a:rPr>
                  <a:t>VEST.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6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46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Пример выходной последовательности комбайнера </a:t>
            </a:r>
            <a:r>
              <a:rPr lang="en-US" dirty="0" smtClean="0"/>
              <a:t>VEST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476" y="1604211"/>
            <a:ext cx="6205871" cy="48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err="1"/>
              <a:t>Ш</a:t>
            </a:r>
            <a:r>
              <a:rPr lang="ru-RU" dirty="0" err="1" smtClean="0"/>
              <a:t>ифрсистемы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04605"/>
            <a:ext cx="9905998" cy="42865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	С помощью автоматных ГКП можно строить различные схемы шифрования/</a:t>
            </a:r>
            <a:r>
              <a:rPr lang="ru-RU" dirty="0" err="1" smtClean="0">
                <a:latin typeface="+mj-lt"/>
              </a:rPr>
              <a:t>расшифрования</a:t>
            </a:r>
            <a:r>
              <a:rPr lang="ru-RU" dirty="0" smtClean="0">
                <a:latin typeface="+mj-lt"/>
              </a:rPr>
              <a:t>. В них используется генерируемая ГКП последовательность. Такие схемы называются </a:t>
            </a:r>
            <a:r>
              <a:rPr lang="ru-RU" b="1" dirty="0" smtClean="0">
                <a:solidFill>
                  <a:srgbClr val="00B0F0"/>
                </a:solidFill>
                <a:latin typeface="+mj-lt"/>
              </a:rPr>
              <a:t>поточными </a:t>
            </a:r>
            <a:r>
              <a:rPr lang="ru-RU" b="1" dirty="0" err="1" smtClean="0">
                <a:solidFill>
                  <a:srgbClr val="00B0F0"/>
                </a:solidFill>
                <a:latin typeface="+mj-lt"/>
              </a:rPr>
              <a:t>шифрсистемами</a:t>
            </a:r>
            <a:r>
              <a:rPr lang="ru-RU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ru-RU" dirty="0" smtClean="0">
                <a:latin typeface="+mj-lt"/>
              </a:rPr>
              <a:t>Примером использования ГКП в поточных </a:t>
            </a:r>
            <a:r>
              <a:rPr lang="ru-RU" dirty="0" err="1" smtClean="0">
                <a:latin typeface="+mj-lt"/>
              </a:rPr>
              <a:t>шифрсистемах</a:t>
            </a:r>
            <a:r>
              <a:rPr lang="ru-RU" dirty="0" smtClean="0">
                <a:latin typeface="+mj-lt"/>
              </a:rPr>
              <a:t> может служить автоматный ГКП </a:t>
            </a:r>
            <a:r>
              <a:rPr lang="en-US" b="1" dirty="0" smtClean="0">
                <a:latin typeface="+mj-lt"/>
              </a:rPr>
              <a:t>MUGI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описанный ранее. Автомат выдает в качестве результата 64-битное число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которое можно использовать для шифрования блока данных размером 64 бита применением операции </a:t>
            </a:r>
            <a:r>
              <a:rPr lang="en-US" b="1" dirty="0" smtClean="0">
                <a:latin typeface="+mj-lt"/>
              </a:rPr>
              <a:t>XOR</a:t>
            </a:r>
            <a:r>
              <a:rPr lang="en-US" dirty="0" smtClean="0">
                <a:latin typeface="+mj-lt"/>
              </a:rPr>
              <a:t>. </a:t>
            </a:r>
            <a:r>
              <a:rPr lang="ru-RU" dirty="0" smtClean="0">
                <a:latin typeface="+mj-lt"/>
              </a:rPr>
              <a:t>Для </a:t>
            </a:r>
            <a:r>
              <a:rPr lang="ru-RU" dirty="0" err="1" smtClean="0">
                <a:latin typeface="+mj-lt"/>
              </a:rPr>
              <a:t>расшифрования</a:t>
            </a:r>
            <a:r>
              <a:rPr lang="ru-RU" dirty="0" smtClean="0">
                <a:latin typeface="+mj-lt"/>
              </a:rPr>
              <a:t> используется такой же автомат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выдающий тот же ключевой поток. Такая схема шифрования называется симметричной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т.к. один и тот же ключ используется для шифрования и </a:t>
            </a:r>
            <a:r>
              <a:rPr lang="ru-RU" dirty="0" err="1" smtClean="0">
                <a:latin typeface="+mj-lt"/>
              </a:rPr>
              <a:t>расшифрования</a:t>
            </a:r>
            <a:r>
              <a:rPr lang="ru-RU" dirty="0" smtClean="0">
                <a:latin typeface="+mj-lt"/>
              </a:rPr>
              <a:t>.</a:t>
            </a:r>
            <a:endParaRPr lang="en-US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9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6484"/>
          </a:xfrm>
        </p:spPr>
        <p:txBody>
          <a:bodyPr/>
          <a:lstStyle/>
          <a:p>
            <a:pPr algn="ctr"/>
            <a:r>
              <a:rPr lang="ru-RU" dirty="0" smtClean="0"/>
              <a:t>Программа для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56085"/>
            <a:ext cx="9905998" cy="42351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Для различных экспериментов с конечными автоматами была написана программа на языке программирования </a:t>
            </a:r>
            <a:r>
              <a:rPr lang="en-US" dirty="0" smtClean="0"/>
              <a:t>C++. </a:t>
            </a:r>
            <a:r>
              <a:rPr lang="ru-RU" dirty="0" smtClean="0"/>
              <a:t>Данная программа позволяет создавать различные </a:t>
            </a:r>
            <a:r>
              <a:rPr lang="ru-RU" dirty="0" err="1" smtClean="0"/>
              <a:t>криптоавтоматы</a:t>
            </a:r>
            <a:r>
              <a:rPr lang="ru-RU" dirty="0" smtClean="0"/>
              <a:t> с использованием пользовательских функций перехода и выхода для этих автоматов. Данные функции реализуются на языке </a:t>
            </a:r>
            <a:r>
              <a:rPr lang="en-US" dirty="0" smtClean="0"/>
              <a:t>Python </a:t>
            </a:r>
            <a:r>
              <a:rPr lang="ru-RU" dirty="0" smtClean="0"/>
              <a:t>самим пользователем</a:t>
            </a:r>
            <a:r>
              <a:rPr lang="en-US" dirty="0" smtClean="0"/>
              <a:t>, </a:t>
            </a:r>
            <a:r>
              <a:rPr lang="ru-RU" dirty="0" smtClean="0"/>
              <a:t>что позволяет легко и быстро создавать автоматы с желаемым функционалом.</a:t>
            </a:r>
          </a:p>
        </p:txBody>
      </p:sp>
    </p:spTree>
    <p:extLst>
      <p:ext uri="{BB962C8B-B14F-4D97-AF65-F5344CB8AC3E}">
        <p14:creationId xmlns:p14="http://schemas.microsoft.com/office/powerpoint/2010/main" val="188929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6484"/>
          </a:xfrm>
        </p:spPr>
        <p:txBody>
          <a:bodyPr/>
          <a:lstStyle/>
          <a:p>
            <a:pPr algn="ctr"/>
            <a:r>
              <a:rPr lang="ru-RU" dirty="0" smtClean="0"/>
              <a:t>Программа для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56085"/>
            <a:ext cx="9905998" cy="42351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Для облегчения понимания основ работы с автоматами на базе нашей программы было написаны несколько примеров</a:t>
            </a:r>
            <a:r>
              <a:rPr lang="en-US" dirty="0" smtClean="0"/>
              <a:t>, </a:t>
            </a:r>
            <a:r>
              <a:rPr lang="ru-RU" dirty="0" smtClean="0"/>
              <a:t>иллюстрирующих работу таких </a:t>
            </a:r>
            <a:r>
              <a:rPr lang="ru-RU" dirty="0" err="1" smtClean="0"/>
              <a:t>криптоавтоматов</a:t>
            </a:r>
            <a:r>
              <a:rPr lang="en-US" dirty="0" smtClean="0"/>
              <a:t>, </a:t>
            </a:r>
            <a:r>
              <a:rPr lang="ru-RU" dirty="0" smtClean="0"/>
              <a:t>как ГКП </a:t>
            </a:r>
            <a:r>
              <a:rPr lang="en-US" dirty="0" smtClean="0"/>
              <a:t>MUGI, </a:t>
            </a:r>
            <a:r>
              <a:rPr lang="ru-RU" dirty="0" smtClean="0"/>
              <a:t>комбайнеры </a:t>
            </a:r>
            <a:r>
              <a:rPr lang="en-US" dirty="0" smtClean="0"/>
              <a:t>Bluetooth </a:t>
            </a:r>
            <a:r>
              <a:rPr lang="ru-RU" dirty="0" smtClean="0"/>
              <a:t>и </a:t>
            </a:r>
            <a:r>
              <a:rPr lang="en-US" dirty="0" smtClean="0"/>
              <a:t>VEST.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Программа построена на нашей библиотеке на языке </a:t>
            </a:r>
            <a:r>
              <a:rPr lang="en-US" dirty="0" smtClean="0"/>
              <a:t>C++, </a:t>
            </a:r>
            <a:r>
              <a:rPr lang="ru-RU" dirty="0" smtClean="0"/>
              <a:t>позволяющей реализовывать различные автоматы. Данная библиотека может быть использована отдельно от нашей программы для внедрения функционала автоматов в другие программы.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6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6484"/>
          </a:xfrm>
        </p:spPr>
        <p:txBody>
          <a:bodyPr/>
          <a:lstStyle/>
          <a:p>
            <a:pPr algn="ctr"/>
            <a:r>
              <a:rPr lang="ru-RU" dirty="0" smtClean="0"/>
              <a:t>Распределение ролей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56085"/>
            <a:ext cx="9905998" cy="42351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Люлин</a:t>
            </a:r>
            <a:r>
              <a:rPr lang="ru-RU" dirty="0" smtClean="0"/>
              <a:t> Денис – библиотека для работы с автоматами</a:t>
            </a:r>
            <a:r>
              <a:rPr lang="en-US" dirty="0" smtClean="0"/>
              <a:t>,</a:t>
            </a:r>
            <a:r>
              <a:rPr lang="ru-RU" dirty="0" smtClean="0"/>
              <a:t> реализация функционала автомата </a:t>
            </a:r>
            <a:r>
              <a:rPr lang="en-US" dirty="0" smtClean="0"/>
              <a:t>Bluetooth, </a:t>
            </a:r>
            <a:r>
              <a:rPr lang="ru-RU" dirty="0" smtClean="0"/>
              <a:t>внедрение библиотеки в программу</a:t>
            </a:r>
            <a:r>
              <a:rPr lang="en-US" dirty="0" smtClean="0"/>
              <a:t>, </a:t>
            </a:r>
            <a:r>
              <a:rPr lang="ru-RU" dirty="0" smtClean="0"/>
              <a:t>презентация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Максименко Егор – графический интерфейс программы</a:t>
            </a:r>
            <a:r>
              <a:rPr lang="en-US" dirty="0" smtClean="0"/>
              <a:t>, </a:t>
            </a:r>
            <a:r>
              <a:rPr lang="ru-RU" dirty="0" smtClean="0"/>
              <a:t>реализация функционала автоматов </a:t>
            </a:r>
            <a:r>
              <a:rPr lang="en-US" dirty="0" smtClean="0"/>
              <a:t>MUGI </a:t>
            </a:r>
            <a:r>
              <a:rPr lang="ru-RU" dirty="0" smtClean="0"/>
              <a:t>и </a:t>
            </a:r>
            <a:r>
              <a:rPr lang="en-US" dirty="0" smtClean="0"/>
              <a:t>VEST, </a:t>
            </a:r>
            <a:r>
              <a:rPr lang="ru-RU" dirty="0" smtClean="0"/>
              <a:t>презентация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57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Использование конечных автоматов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С середины </a:t>
            </a:r>
            <a:r>
              <a:rPr lang="en-US" dirty="0" smtClean="0"/>
              <a:t>XX</a:t>
            </a:r>
            <a:r>
              <a:rPr lang="ru-RU" dirty="0" smtClean="0"/>
              <a:t> века</a:t>
            </a:r>
            <a:r>
              <a:rPr lang="en-US" dirty="0" smtClean="0"/>
              <a:t> </a:t>
            </a:r>
            <a:r>
              <a:rPr lang="ru-RU" dirty="0" smtClean="0"/>
              <a:t>в криптографии приобрели большую популярность конечные автоматы. Они могут быть использованы в качестве поточных </a:t>
            </a:r>
            <a:r>
              <a:rPr lang="ru-RU" dirty="0" err="1" smtClean="0"/>
              <a:t>шифрсистем</a:t>
            </a:r>
            <a:r>
              <a:rPr lang="en-US" dirty="0" smtClean="0"/>
              <a:t>, </a:t>
            </a:r>
            <a:r>
              <a:rPr lang="ru-RU" dirty="0" smtClean="0"/>
              <a:t>генераторов псевдослучайных чисел</a:t>
            </a:r>
            <a:r>
              <a:rPr lang="en-US" dirty="0" smtClean="0"/>
              <a:t>, </a:t>
            </a:r>
            <a:r>
              <a:rPr lang="ru-RU" dirty="0" smtClean="0"/>
              <a:t>схем комбинирования и т.д. В качестве примера можно привести японскую шифровальную машину времен Второй мировой войны</a:t>
            </a:r>
            <a:r>
              <a:rPr lang="en-US" dirty="0" smtClean="0"/>
              <a:t>, </a:t>
            </a:r>
            <a:r>
              <a:rPr lang="ru-RU" dirty="0" smtClean="0"/>
              <a:t>известную под названием </a:t>
            </a:r>
            <a:r>
              <a:rPr lang="en-US" dirty="0" smtClean="0"/>
              <a:t>Purple, </a:t>
            </a:r>
            <a:r>
              <a:rPr lang="ru-RU" dirty="0" smtClean="0"/>
              <a:t>которая</a:t>
            </a:r>
            <a:r>
              <a:rPr lang="en-US" dirty="0" smtClean="0"/>
              <a:t>, </a:t>
            </a:r>
            <a:r>
              <a:rPr lang="ru-RU" dirty="0" smtClean="0"/>
              <a:t>вероятно</a:t>
            </a:r>
            <a:r>
              <a:rPr lang="en-US" dirty="0" smtClean="0"/>
              <a:t>, </a:t>
            </a:r>
            <a:r>
              <a:rPr lang="ru-RU" dirty="0" smtClean="0"/>
              <a:t>была первым шифром</a:t>
            </a:r>
            <a:r>
              <a:rPr lang="en-US" dirty="0" smtClean="0"/>
              <a:t>, </a:t>
            </a:r>
            <a:r>
              <a:rPr lang="ru-RU" dirty="0" smtClean="0"/>
              <a:t>построенным на конечных автоматах.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1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4821"/>
          </a:xfrm>
        </p:spPr>
        <p:txBody>
          <a:bodyPr/>
          <a:lstStyle/>
          <a:p>
            <a:pPr algn="ctr"/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684421"/>
            <a:ext cx="9905998" cy="410677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Ссылка на статью по данной теме: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www.lib.tsu.ru/mminfo/000349342/P_02/image/P_02_043.pdf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Ссылка на исходный код программы: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github.com/Astana-Mirza/automaton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Ссылка на библиотеку: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https://github.com/Astana-Mirza/libkam</a:t>
            </a:r>
            <a:r>
              <a:rPr lang="en-US" dirty="0" smtClean="0">
                <a:hlinkClick r:id="rId4"/>
              </a:rPr>
              <a:t>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41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657727"/>
            <a:ext cx="9905998" cy="513347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03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Использование конечных </a:t>
            </a:r>
            <a:r>
              <a:rPr lang="ru-RU" dirty="0" smtClean="0"/>
              <a:t>автоматов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В данной работе были рассмотрены различные способы применения конечных автоматов в криптографии</a:t>
            </a:r>
            <a:r>
              <a:rPr lang="en-US" dirty="0" smtClean="0"/>
              <a:t>. </a:t>
            </a:r>
            <a:r>
              <a:rPr lang="ru-RU" dirty="0" smtClean="0"/>
              <a:t>Основой работы послужила статья Г.П. </a:t>
            </a:r>
            <a:r>
              <a:rPr lang="ru-RU" dirty="0" err="1" smtClean="0"/>
              <a:t>Агибалова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Конечные автоматы в криптографии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Для проведения различных экспериментов с конечными автоматами была разработана собственная программа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3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-166254"/>
            <a:ext cx="9905998" cy="1905000"/>
          </a:xfrm>
        </p:spPr>
        <p:txBody>
          <a:bodyPr/>
          <a:lstStyle/>
          <a:p>
            <a:pPr algn="ctr"/>
            <a:r>
              <a:rPr lang="ru-RU" dirty="0" smtClean="0"/>
              <a:t>Разработанная программа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716" y="1172094"/>
            <a:ext cx="6939392" cy="54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Теоретические сведения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5350" y="1517291"/>
                <a:ext cx="7757785" cy="50278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b="1" dirty="0" smtClean="0">
                    <a:solidFill>
                      <a:srgbClr val="00B0F0"/>
                    </a:solidFill>
                  </a:rPr>
                  <a:t>Конечны</a:t>
                </a:r>
                <a:r>
                  <a:rPr lang="ru-RU" b="1" dirty="0">
                    <a:solidFill>
                      <a:srgbClr val="00B0F0"/>
                    </a:solidFill>
                  </a:rPr>
                  <a:t>й</a:t>
                </a:r>
                <a:r>
                  <a:rPr lang="ru-RU" b="1" dirty="0" smtClean="0">
                    <a:solidFill>
                      <a:srgbClr val="00B0F0"/>
                    </a:solidFill>
                  </a:rPr>
                  <a:t> автомат</a:t>
                </a:r>
                <a:r>
                  <a:rPr lang="ru-RU" b="1" dirty="0" smtClean="0"/>
                  <a:t>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множествами входных символов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, </a:t>
                </a:r>
                <a:r>
                  <a:rPr lang="ru-RU" dirty="0" smtClean="0"/>
                  <a:t>выходных символов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состояний </a:t>
                </a:r>
                <a:r>
                  <a:rPr lang="en-US" i="1" dirty="0" smtClean="0"/>
                  <a:t>Q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и с функциями перехода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i="1" dirty="0" smtClean="0"/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b="0" i="0" dirty="0" smtClean="0">
                    <a:latin typeface="+mj-lt"/>
                  </a:rPr>
                  <a:t>и выхода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en-US" i="1" dirty="0"/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записывается как </a:t>
                </a:r>
              </a:p>
              <a:p>
                <a:pPr marL="0" indent="0" algn="ctr">
                  <a:buNone/>
                </a:pPr>
                <a:r>
                  <a:rPr lang="en-US" i="1" dirty="0" smtClean="0"/>
                  <a:t>M = &lt;X, Q,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ψ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&gt;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За один шаг работы автомат формирует выход с помощью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используя текущие входные данные и текущее состояние</a:t>
                </a:r>
                <a:r>
                  <a:rPr lang="en-US" dirty="0" smtClean="0"/>
                  <a:t>,</a:t>
                </a:r>
                <a:r>
                  <a:rPr lang="ru-RU" dirty="0" smtClean="0"/>
                  <a:t> а также переходит в новое состояние</a:t>
                </a:r>
                <a:r>
                  <a:rPr lang="en-US" dirty="0" smtClean="0"/>
                  <a:t>,</a:t>
                </a:r>
                <a:r>
                  <a:rPr lang="ru-RU" dirty="0"/>
                  <a:t> </a:t>
                </a:r>
                <a:r>
                  <a:rPr lang="ru-RU" dirty="0" smtClean="0"/>
                  <a:t>также зависящее от входных данных и текущего состояния</a:t>
                </a:r>
                <a:r>
                  <a:rPr lang="en-US" dirty="0" smtClean="0"/>
                  <a:t>, </a:t>
                </a:r>
                <a:r>
                  <a:rPr lang="ru-RU" dirty="0" smtClean="0"/>
                  <a:t>с помощью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350" y="1517291"/>
                <a:ext cx="7757785" cy="50278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135" y="2660151"/>
            <a:ext cx="3473906" cy="17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0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Теоретические сведения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	Если все множества (входных и выходных данных</a:t>
                </a:r>
                <a:r>
                  <a:rPr lang="en-US" dirty="0" smtClean="0"/>
                  <a:t>, </a:t>
                </a:r>
                <a:r>
                  <a:rPr lang="ru-RU" dirty="0" smtClean="0"/>
                  <a:t>состояний) состоят из слов фиксированной длины некоторого алфавита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ru-RU" dirty="0" smtClean="0"/>
                  <a:t>т. е.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err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i="1" dirty="0" err="1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de-DE" i="1" dirty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 dirty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i="1" dirty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0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dirty="0" smtClean="0"/>
                  <a:t>натуральные числа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 автомат</a:t>
                </a:r>
                <a:r>
                  <a:rPr lang="en-US" dirty="0"/>
                  <a:t>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>
                    <a:solidFill>
                      <a:srgbClr val="00B0F0"/>
                    </a:solidFill>
                  </a:rPr>
                  <a:t>структурным</a:t>
                </a:r>
                <a:r>
                  <a:rPr lang="ru-RU" dirty="0" smtClean="0"/>
                  <a:t>. Функция выхода и перехода в таких автоматах может быть определена отдельно для каждой компоненты входных данных и состояний.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	</a:t>
                </a:r>
                <a:r>
                  <a:rPr lang="ru-RU" dirty="0" smtClean="0">
                    <a:latin typeface="+mj-lt"/>
                  </a:rPr>
                  <a:t>В большинстве наших примеров будут использоваться структурные автоматы с алфавитом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en-US" dirty="0" smtClean="0">
                    <a:latin typeface="+mj-lt"/>
                  </a:rPr>
                  <a:t>, </a:t>
                </a:r>
                <a:r>
                  <a:rPr lang="ru-RU" dirty="0" smtClean="0">
                    <a:latin typeface="+mj-lt"/>
                  </a:rPr>
                  <a:t>что означает</a:t>
                </a:r>
                <a:r>
                  <a:rPr lang="en-US" dirty="0" smtClean="0">
                    <a:latin typeface="+mj-lt"/>
                  </a:rPr>
                  <a:t>, </a:t>
                </a:r>
                <a:r>
                  <a:rPr lang="ru-RU" dirty="0" smtClean="0">
                    <a:latin typeface="+mj-lt"/>
                  </a:rPr>
                  <a:t>что они оперируют битовыми строками.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33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Теоретические сведения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	Если</a:t>
                </a:r>
                <a:r>
                  <a:rPr lang="en-US" dirty="0"/>
                  <a:t> </a:t>
                </a:r>
                <a:r>
                  <a:rPr lang="ru-RU" dirty="0" smtClean="0"/>
                  <a:t>в автомате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функция выхода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зависит от </a:t>
                </a:r>
                <a:r>
                  <a:rPr lang="en-US" dirty="0" smtClean="0"/>
                  <a:t>x (</a:t>
                </a:r>
                <a:r>
                  <a:rPr lang="ru-RU" dirty="0" smtClean="0"/>
                  <a:t>входных данных) фиктивно</a:t>
                </a:r>
                <a:r>
                  <a:rPr lang="en-US" dirty="0" smtClean="0"/>
                  <a:t>, </a:t>
                </a:r>
                <a:r>
                  <a:rPr lang="ru-RU" dirty="0" smtClean="0"/>
                  <a:t>то такой автомат называется </a:t>
                </a:r>
                <a:r>
                  <a:rPr lang="ru-RU" b="1" dirty="0" smtClean="0">
                    <a:solidFill>
                      <a:srgbClr val="00B0F0"/>
                    </a:solidFill>
                  </a:rPr>
                  <a:t>автоматом Мура</a:t>
                </a:r>
                <a:r>
                  <a:rPr lang="ru-RU" dirty="0" smtClean="0"/>
                  <a:t>. При этом функция перехода </a:t>
                </a:r>
                <a:r>
                  <a:rPr lang="en-US" dirty="0" smtClean="0"/>
                  <a:t>ψ</a:t>
                </a:r>
                <a:r>
                  <a:rPr lang="ru-RU" dirty="0" smtClean="0"/>
                  <a:t> в общем случае зависит от входных данных.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	</a:t>
                </a:r>
                <a:r>
                  <a:rPr lang="ru-RU" dirty="0" smtClean="0">
                    <a:latin typeface="+mj-lt"/>
                  </a:rPr>
                  <a:t>В случае</a:t>
                </a:r>
                <a:r>
                  <a:rPr lang="en-US" dirty="0" smtClean="0">
                    <a:latin typeface="+mj-lt"/>
                  </a:rPr>
                  <a:t>, </a:t>
                </a:r>
                <a:r>
                  <a:rPr lang="ru-RU" dirty="0" smtClean="0">
                    <a:latin typeface="+mj-lt"/>
                  </a:rPr>
                  <a:t>если функции перехода и функция выхода зависят от </a:t>
                </a:r>
                <a:r>
                  <a:rPr lang="en-US" dirty="0" smtClean="0">
                    <a:latin typeface="+mj-lt"/>
                  </a:rPr>
                  <a:t>x </a:t>
                </a:r>
                <a:r>
                  <a:rPr lang="ru-RU" dirty="0" smtClean="0">
                    <a:latin typeface="+mj-lt"/>
                  </a:rPr>
                  <a:t>фиктивно</a:t>
                </a:r>
                <a:r>
                  <a:rPr lang="en-US" dirty="0" smtClean="0">
                    <a:latin typeface="+mj-lt"/>
                  </a:rPr>
                  <a:t>, </a:t>
                </a:r>
                <a:r>
                  <a:rPr lang="ru-RU" dirty="0" smtClean="0">
                    <a:latin typeface="+mj-lt"/>
                  </a:rPr>
                  <a:t>то такой автомат называется </a:t>
                </a:r>
                <a:r>
                  <a:rPr lang="ru-RU" b="1" dirty="0" smtClean="0">
                    <a:solidFill>
                      <a:srgbClr val="00B0F0"/>
                    </a:solidFill>
                    <a:latin typeface="+mj-lt"/>
                  </a:rPr>
                  <a:t>автономным</a:t>
                </a:r>
                <a:r>
                  <a:rPr lang="ru-RU" dirty="0" smtClean="0">
                    <a:latin typeface="+mj-lt"/>
                  </a:rPr>
                  <a:t>. 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69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Теоретические сведения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264" y="1504603"/>
                <a:ext cx="8082798" cy="50084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ru-RU" b="1" dirty="0" err="1" smtClean="0">
                    <a:solidFill>
                      <a:srgbClr val="00B0F0"/>
                    </a:solidFill>
                  </a:rPr>
                  <a:t>Криптоавтомат</a:t>
                </a:r>
                <a:r>
                  <a:rPr lang="ru-RU" dirty="0" smtClean="0"/>
                  <a:t> формально определяется как набор из шести объектов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+mj-lt"/>
                  </a:rPr>
                  <a:t>в котором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latin typeface="+mj-lt"/>
                  </a:rPr>
                  <a:t> – </a:t>
                </a:r>
                <a:r>
                  <a:rPr lang="ru-RU" dirty="0" smtClean="0">
                    <a:latin typeface="+mj-lt"/>
                  </a:rPr>
                  <a:t>конечные множества</a:t>
                </a:r>
                <a:r>
                  <a:rPr lang="en-US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>
                    <a:latin typeface="+mj-lt"/>
                  </a:rPr>
                  <a:t> – </a:t>
                </a:r>
                <a:r>
                  <a:rPr lang="ru-RU" dirty="0" smtClean="0">
                    <a:latin typeface="+mj-lt"/>
                  </a:rPr>
                  <a:t>функции</a:t>
                </a:r>
                <a:r>
                  <a:rPr lang="en-US" dirty="0" smtClean="0">
                    <a:latin typeface="+mj-lt"/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>
                    <a:latin typeface="+mj-lt"/>
                  </a:rPr>
                  <a:t>, </a:t>
                </a:r>
                <a:endParaRPr lang="ru-RU" dirty="0" smtClean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+mj-lt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 smtClean="0">
                    <a:latin typeface="+mj-lt"/>
                  </a:rPr>
                  <a:t> выполняют ту же функцию, что и у обычных автоматов. Множество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 smtClean="0">
                    <a:latin typeface="+mj-lt"/>
                  </a:rPr>
                  <a:t>называется множеством </a:t>
                </a:r>
                <a:r>
                  <a:rPr lang="ru-RU" b="1" dirty="0" smtClean="0">
                    <a:solidFill>
                      <a:srgbClr val="00B0F0"/>
                    </a:solidFill>
                    <a:latin typeface="+mj-lt"/>
                  </a:rPr>
                  <a:t>ключей</a:t>
                </a:r>
                <a:r>
                  <a:rPr lang="ru-RU" dirty="0" smtClean="0">
                    <a:latin typeface="+mj-lt"/>
                  </a:rPr>
                  <a:t>.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+mj-lt"/>
                  </a:rPr>
                  <a:t> – это пара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/>
                  <a:t>–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 smtClean="0">
                    <a:latin typeface="+mj-lt"/>
                  </a:rPr>
                  <a:t>дополнительный параметр функций перехода и выхода,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/>
                  <a:t>–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ru-RU" dirty="0" smtClean="0">
                    <a:latin typeface="+mj-lt"/>
                  </a:rPr>
                  <a:t>начальное состояние автомата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latin typeface="+mj-lt"/>
                  </a:rPr>
                  <a:t> </a:t>
                </a:r>
                <a:r>
                  <a:rPr lang="ru-RU" dirty="0"/>
                  <a:t>–</a:t>
                </a:r>
                <a:r>
                  <a:rPr lang="ru-RU" dirty="0" smtClean="0">
                    <a:latin typeface="+mj-lt"/>
                  </a:rPr>
                  <a:t> множество начальных состояний).</a:t>
                </a:r>
                <a:endParaRPr lang="en-US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264" y="1504603"/>
                <a:ext cx="8082798" cy="50084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937" y="2570147"/>
            <a:ext cx="3467088" cy="2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5004"/>
          </a:xfrm>
        </p:spPr>
        <p:txBody>
          <a:bodyPr/>
          <a:lstStyle/>
          <a:p>
            <a:pPr algn="ctr"/>
            <a:r>
              <a:rPr lang="ru-RU" dirty="0" smtClean="0"/>
              <a:t>Теоретические сведения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	При фиксированном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криптоавтомат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зависит только от входных данных и состояния, как обычный конечный автомат.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его функции определяются как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	</a:t>
                </a:r>
                <a:r>
                  <a:rPr lang="ru-RU" dirty="0" smtClean="0">
                    <a:latin typeface="+mj-lt"/>
                  </a:rPr>
                  <a:t>Такой автомат называется </a:t>
                </a:r>
                <a:r>
                  <a:rPr lang="ru-RU" b="1" dirty="0" smtClean="0">
                    <a:solidFill>
                      <a:srgbClr val="00B0F0"/>
                    </a:solidFill>
                    <a:latin typeface="+mj-lt"/>
                  </a:rPr>
                  <a:t>проекцией</a:t>
                </a:r>
                <a:r>
                  <a:rPr lang="ru-RU" dirty="0" smtClean="0">
                    <a:latin typeface="+mj-lt"/>
                  </a:rPr>
                  <a:t> </a:t>
                </a:r>
                <a:r>
                  <a:rPr lang="ru-RU" dirty="0" err="1" smtClean="0">
                    <a:latin typeface="+mj-lt"/>
                  </a:rPr>
                  <a:t>криптоавтомата</a:t>
                </a:r>
                <a:r>
                  <a:rPr lang="ru-RU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>
                    <a:latin typeface="+mj-lt"/>
                  </a:rPr>
                  <a:t> на ключе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+mj-lt"/>
                  </a:rPr>
                  <a:t> и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04605"/>
                <a:ext cx="9905998" cy="42865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43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280</TotalTime>
  <Words>91</Words>
  <Application>Microsoft Office PowerPoint</Application>
  <PresentationFormat>Широкоэкранный</PresentationFormat>
  <Paragraphs>86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Century Gothic</vt:lpstr>
      <vt:lpstr>Сетка</vt:lpstr>
      <vt:lpstr>Конечные автоматы в криптографии</vt:lpstr>
      <vt:lpstr>Использование конечных автоматов</vt:lpstr>
      <vt:lpstr>Использование конечных автоматов</vt:lpstr>
      <vt:lpstr>Разработанная программа</vt:lpstr>
      <vt:lpstr>Теоретические сведения</vt:lpstr>
      <vt:lpstr>Теоретические сведения</vt:lpstr>
      <vt:lpstr>Теоретические сведения</vt:lpstr>
      <vt:lpstr>Теоретические сведения</vt:lpstr>
      <vt:lpstr>Теоретические сведения</vt:lpstr>
      <vt:lpstr>Теоретические сведения</vt:lpstr>
      <vt:lpstr>Генераторы ключевого потока</vt:lpstr>
      <vt:lpstr>Генераторы ключевого потока</vt:lpstr>
      <vt:lpstr>Комбайнеры в ГКП</vt:lpstr>
      <vt:lpstr>Комбайнеры в ГКП</vt:lpstr>
      <vt:lpstr>Пример выходной последовательности комбайнера VEST </vt:lpstr>
      <vt:lpstr>Шифрсистемы</vt:lpstr>
      <vt:lpstr>Программа для экспериментов</vt:lpstr>
      <vt:lpstr>Программа для экспериментов</vt:lpstr>
      <vt:lpstr>Распределение ролей</vt:lpstr>
      <vt:lpstr>Полезные ссылки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Конечные автоматы в криптографии</dc:title>
  <dc:creator>HypeR</dc:creator>
  <cp:lastModifiedBy>HypeR</cp:lastModifiedBy>
  <cp:revision>42</cp:revision>
  <dcterms:created xsi:type="dcterms:W3CDTF">2022-05-21T16:21:08Z</dcterms:created>
  <dcterms:modified xsi:type="dcterms:W3CDTF">2022-05-22T21:51:45Z</dcterms:modified>
</cp:coreProperties>
</file>