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7" d="100"/>
          <a:sy n="107" d="100"/>
        </p:scale>
        <p:origin x="75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6/10/2021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6/10/2021</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D6D7A0BC-0046-4CAA-8E7F-DCAFE511EA0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1C21E816-31F5-48BB-BD02-D15F2F18B48A}"/>
              </a:ext>
            </a:extLst>
          </p:cNvPr>
          <p:cNvSpPr txBox="1">
            <a:spLocks/>
          </p:cNvSpPr>
          <p:nvPr/>
        </p:nvSpPr>
        <p:spPr>
          <a:xfrm>
            <a:off x="590069" y="1020431"/>
            <a:ext cx="10993549" cy="2077876"/>
          </a:xfrm>
          <a:prstGeom prst="rect">
            <a:avLst/>
          </a:prstGeom>
        </p:spPr>
        <p:txBody>
          <a:bodyPr>
            <a:no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IN" sz="2400" b="1" smtClean="0">
                <a:solidFill>
                  <a:schemeClr val="tx2"/>
                </a:solidFill>
                <a:latin typeface="Times New Roman" panose="02020603050405020304" pitchFamily="18" charset="0"/>
                <a:cs typeface="Times New Roman" panose="02020603050405020304" pitchFamily="18" charset="0"/>
              </a:rPr>
              <a:t>Savitribai Phule Pune University</a:t>
            </a:r>
            <a:br>
              <a:rPr lang="en-IN" sz="2400" b="1" smtClean="0">
                <a:solidFill>
                  <a:schemeClr val="tx2"/>
                </a:solidFill>
                <a:latin typeface="Times New Roman" panose="02020603050405020304" pitchFamily="18" charset="0"/>
                <a:cs typeface="Times New Roman" panose="02020603050405020304" pitchFamily="18" charset="0"/>
              </a:rPr>
            </a:br>
            <a:r>
              <a:rPr lang="en-IN" sz="2400" b="1" smtClean="0">
                <a:solidFill>
                  <a:schemeClr val="tx2"/>
                </a:solidFill>
                <a:latin typeface="Times New Roman" panose="02020603050405020304" pitchFamily="18" charset="0"/>
                <a:ea typeface="Times New Roman" panose="02020603050405020304" pitchFamily="18" charset="0"/>
                <a:cs typeface="Times New Roman" panose="02020603050405020304" pitchFamily="18" charset="0"/>
              </a:rPr>
              <a:t>Bachelor of Business Administration (Computer Application)</a:t>
            </a:r>
            <a:r>
              <a:rPr lang="en-US" sz="2400" smtClean="0">
                <a:solidFill>
                  <a:schemeClr val="tx2"/>
                </a:solidFill>
                <a:latin typeface="Calibri" panose="020F0502020204030204" pitchFamily="34" charset="0"/>
                <a:ea typeface="Calibri" panose="020F0502020204030204" pitchFamily="34" charset="0"/>
                <a:cs typeface="Times New Roman" panose="02020603050405020304" pitchFamily="18" charset="0"/>
              </a:rPr>
              <a:t/>
            </a:r>
            <a:br>
              <a:rPr lang="en-US" sz="2400" smtClean="0">
                <a:solidFill>
                  <a:schemeClr val="tx2"/>
                </a:solidFill>
                <a:latin typeface="Calibri" panose="020F0502020204030204" pitchFamily="34" charset="0"/>
                <a:ea typeface="Calibri" panose="020F0502020204030204" pitchFamily="34" charset="0"/>
                <a:cs typeface="Times New Roman" panose="02020603050405020304" pitchFamily="18" charset="0"/>
              </a:rPr>
            </a:br>
            <a:r>
              <a:rPr lang="en-IN" sz="2400" smtClean="0">
                <a:solidFill>
                  <a:schemeClr val="tx2"/>
                </a:solidFill>
                <a:latin typeface="Times New Roman" panose="02020603050405020304" pitchFamily="18" charset="0"/>
                <a:cs typeface="Times New Roman" panose="02020603050405020304" pitchFamily="18" charset="0"/>
              </a:rPr>
              <a:t>Academic Year: 2020 – 2021</a:t>
            </a:r>
            <a:r>
              <a:rPr lang="en-IN" sz="2400" smtClean="0">
                <a:latin typeface="Times New Roman" panose="02020603050405020304" pitchFamily="18" charset="0"/>
                <a:cs typeface="Times New Roman" panose="02020603050405020304" pitchFamily="18" charset="0"/>
              </a:rPr>
              <a:t/>
            </a:r>
            <a:br>
              <a:rPr lang="en-IN" sz="2400" smtClean="0">
                <a:latin typeface="Times New Roman" panose="02020603050405020304" pitchFamily="18" charset="0"/>
                <a:cs typeface="Times New Roman" panose="02020603050405020304" pitchFamily="18" charset="0"/>
              </a:rPr>
            </a:br>
            <a:endParaRPr lang="en-US" sz="2400" dirty="0"/>
          </a:p>
        </p:txBody>
      </p:sp>
      <p:sp>
        <p:nvSpPr>
          <p:cNvPr id="4" name="Subtitle 2">
            <a:extLst>
              <a:ext uri="{FF2B5EF4-FFF2-40B4-BE49-F238E27FC236}">
                <a16:creationId xmlns:a16="http://schemas.microsoft.com/office/drawing/2014/main" id="{835D6E6B-3353-491C-A3C6-F278D6CED8B3}"/>
              </a:ext>
            </a:extLst>
          </p:cNvPr>
          <p:cNvSpPr txBox="1">
            <a:spLocks/>
          </p:cNvSpPr>
          <p:nvPr/>
        </p:nvSpPr>
        <p:spPr>
          <a:xfrm>
            <a:off x="590070" y="3045860"/>
            <a:ext cx="10993546" cy="2937690"/>
          </a:xfrm>
          <a:prstGeom prst="rect">
            <a:avLst/>
          </a:prstGeom>
        </p:spPr>
        <p:txBody>
          <a:bodyPr>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lgn="ctr">
              <a:buNone/>
            </a:pPr>
            <a:r>
              <a:rPr lang="en-US" b="1" dirty="0" smtClean="0"/>
              <a:t>Car Rental SYSTEM</a:t>
            </a:r>
          </a:p>
          <a:p>
            <a:pPr marL="0" indent="0" algn="ctr">
              <a:spcBef>
                <a:spcPts val="0"/>
              </a:spcBef>
              <a:buNone/>
            </a:pPr>
            <a:r>
              <a:rPr lang="en-US" b="1" dirty="0" smtClean="0">
                <a:ln w="13462">
                  <a:noFill/>
                  <a:prstDash val="solid"/>
                </a:ln>
              </a:rPr>
              <a:t>A Project Review  </a:t>
            </a:r>
          </a:p>
          <a:p>
            <a:pPr marL="0" indent="0" algn="ctr">
              <a:spcBef>
                <a:spcPts val="0"/>
              </a:spcBef>
              <a:buNone/>
            </a:pPr>
            <a:r>
              <a:rPr lang="en-US" b="1" dirty="0" smtClean="0">
                <a:ln w="13462">
                  <a:noFill/>
                  <a:prstDash val="solid"/>
                </a:ln>
              </a:rPr>
              <a:t>By</a:t>
            </a:r>
          </a:p>
          <a:p>
            <a:pPr marL="0" indent="0" algn="ctr">
              <a:spcBef>
                <a:spcPts val="0"/>
              </a:spcBef>
              <a:buNone/>
            </a:pPr>
            <a:r>
              <a:rPr lang="en-US" b="1" dirty="0" smtClean="0">
                <a:ln w="13462">
                  <a:noFill/>
                  <a:prstDash val="solid"/>
                </a:ln>
              </a:rPr>
              <a:t>TEJAS v. </a:t>
            </a:r>
            <a:r>
              <a:rPr lang="en-US" b="1" dirty="0" err="1" smtClean="0">
                <a:ln w="13462">
                  <a:noFill/>
                  <a:prstDash val="solid"/>
                </a:ln>
              </a:rPr>
              <a:t>valame</a:t>
            </a:r>
            <a:r>
              <a:rPr lang="en-US" b="1" dirty="0" smtClean="0">
                <a:ln w="13462">
                  <a:noFill/>
                  <a:prstDash val="solid"/>
                </a:ln>
              </a:rPr>
              <a:t> &amp; Atharva n. </a:t>
            </a:r>
            <a:r>
              <a:rPr lang="en-US" b="1" dirty="0" err="1" smtClean="0">
                <a:ln w="13462">
                  <a:noFill/>
                  <a:prstDash val="solid"/>
                </a:ln>
              </a:rPr>
              <a:t>rao</a:t>
            </a:r>
            <a:endParaRPr lang="en-US" b="1" dirty="0" smtClean="0">
              <a:ln w="13462">
                <a:noFill/>
                <a:prstDash val="solid"/>
              </a:ln>
            </a:endParaRPr>
          </a:p>
          <a:p>
            <a:pPr marL="0" indent="0" algn="ctr">
              <a:spcBef>
                <a:spcPts val="0"/>
              </a:spcBef>
              <a:buNone/>
            </a:pPr>
            <a:endParaRPr lang="en-US" b="1" dirty="0" smtClean="0">
              <a:ln w="13462">
                <a:noFill/>
                <a:prstDash val="solid"/>
              </a:ln>
            </a:endParaRPr>
          </a:p>
          <a:p>
            <a:pPr marL="0" indent="0" algn="ctr">
              <a:spcBef>
                <a:spcPts val="0"/>
              </a:spcBef>
              <a:buNone/>
            </a:pPr>
            <a:r>
              <a:rPr lang="en-US" b="1" dirty="0" smtClean="0">
                <a:ln w="13462">
                  <a:noFill/>
                  <a:prstDash val="solid"/>
                </a:ln>
              </a:rPr>
              <a:t> MAEER’s MIT Arts, Commerce and Science College </a:t>
            </a:r>
            <a:r>
              <a:rPr lang="en-US" b="1" dirty="0" err="1" smtClean="0">
                <a:ln w="13462">
                  <a:noFill/>
                  <a:prstDash val="solid"/>
                </a:ln>
              </a:rPr>
              <a:t>Alandi</a:t>
            </a:r>
            <a:r>
              <a:rPr lang="en-US" b="1" dirty="0" smtClean="0">
                <a:ln w="13462">
                  <a:noFill/>
                  <a:prstDash val="solid"/>
                </a:ln>
              </a:rPr>
              <a:t> (D)Pune-05 </a:t>
            </a:r>
          </a:p>
          <a:p>
            <a:pPr marL="0" indent="0" algn="ctr">
              <a:buNone/>
            </a:pPr>
            <a:endParaRPr lang="en-US" dirty="0"/>
          </a:p>
        </p:txBody>
      </p:sp>
      <p:sp>
        <p:nvSpPr>
          <p:cNvPr id="5" name="Rectangle 4">
            <a:extLst>
              <a:ext uri="{FF2B5EF4-FFF2-40B4-BE49-F238E27FC236}">
                <a16:creationId xmlns:a16="http://schemas.microsoft.com/office/drawing/2014/main" id="{E7C6334F-6411-41EC-AD7D-179EDD8B58C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6" name="Rectangle 5">
            <a:extLst>
              <a:ext uri="{FF2B5EF4-FFF2-40B4-BE49-F238E27FC236}">
                <a16:creationId xmlns:a16="http://schemas.microsoft.com/office/drawing/2014/main" id="{E6B02CEE-3AF8-4349-9B3E-8970E6DF62B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 name="Rectangle 6">
            <a:extLst>
              <a:ext uri="{FF2B5EF4-FFF2-40B4-BE49-F238E27FC236}">
                <a16:creationId xmlns:a16="http://schemas.microsoft.com/office/drawing/2014/main" id="{AAA01CF0-3FB5-44EB-B7DE-F2E86374C2F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3701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Rent_details T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6376" y="1308847"/>
            <a:ext cx="5934075" cy="1257300"/>
          </a:xfrm>
          <a:prstGeom prst="rect">
            <a:avLst/>
          </a:prstGeom>
          <a:noFill/>
          <a:extLst>
            <a:ext uri="{909E8E84-426E-40DD-AFC4-6F175D3DCCD1}">
              <a14:hiddenFill xmlns:a14="http://schemas.microsoft.com/office/drawing/2010/main">
                <a:solidFill>
                  <a:srgbClr val="FFFFFF"/>
                </a:solidFill>
              </a14:hiddenFill>
            </a:ext>
          </a:extLst>
        </p:spPr>
      </p:pic>
      <p:pic>
        <p:nvPicPr>
          <p:cNvPr id="7169" name="Picture 1" descr="Rent_details Design Vi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6525" y="2699497"/>
            <a:ext cx="3533775" cy="22479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p:cNvSpPr>
            <a:spLocks noChangeArrowheads="1"/>
          </p:cNvSpPr>
          <p:nvPr/>
        </p:nvSpPr>
        <p:spPr bwMode="auto">
          <a:xfrm>
            <a:off x="1936376" y="85164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6343650" algn="l"/>
              </a:tabLst>
              <a:defRPr>
                <a:solidFill>
                  <a:schemeClr val="tx1"/>
                </a:solidFill>
                <a:latin typeface="Arial" panose="020B0604020202020204" pitchFamily="34" charset="0"/>
              </a:defRPr>
            </a:lvl1pPr>
            <a:lvl2pPr eaLnBrk="0" fontAlgn="base" hangingPunct="0">
              <a:spcBef>
                <a:spcPct val="0"/>
              </a:spcBef>
              <a:spcAft>
                <a:spcPct val="0"/>
              </a:spcAft>
              <a:tabLst>
                <a:tab pos="6343650" algn="l"/>
              </a:tabLst>
              <a:defRPr>
                <a:solidFill>
                  <a:schemeClr val="tx1"/>
                </a:solidFill>
                <a:latin typeface="Arial" panose="020B0604020202020204" pitchFamily="34" charset="0"/>
              </a:defRPr>
            </a:lvl2pPr>
            <a:lvl3pPr eaLnBrk="0" fontAlgn="base" hangingPunct="0">
              <a:spcBef>
                <a:spcPct val="0"/>
              </a:spcBef>
              <a:spcAft>
                <a:spcPct val="0"/>
              </a:spcAft>
              <a:tabLst>
                <a:tab pos="6343650" algn="l"/>
              </a:tabLst>
              <a:defRPr>
                <a:solidFill>
                  <a:schemeClr val="tx1"/>
                </a:solidFill>
                <a:latin typeface="Arial" panose="020B0604020202020204" pitchFamily="34" charset="0"/>
              </a:defRPr>
            </a:lvl3pPr>
            <a:lvl4pPr eaLnBrk="0" fontAlgn="base" hangingPunct="0">
              <a:spcBef>
                <a:spcPct val="0"/>
              </a:spcBef>
              <a:spcAft>
                <a:spcPct val="0"/>
              </a:spcAft>
              <a:tabLst>
                <a:tab pos="6343650" algn="l"/>
              </a:tabLst>
              <a:defRPr>
                <a:solidFill>
                  <a:schemeClr val="tx1"/>
                </a:solidFill>
                <a:latin typeface="Arial" panose="020B0604020202020204" pitchFamily="34" charset="0"/>
              </a:defRPr>
            </a:lvl4pPr>
            <a:lvl5pPr eaLnBrk="0" fontAlgn="base" hangingPunct="0">
              <a:spcBef>
                <a:spcPct val="0"/>
              </a:spcBef>
              <a:spcAft>
                <a:spcPct val="0"/>
              </a:spcAft>
              <a:tabLst>
                <a:tab pos="6343650" algn="l"/>
              </a:tabLst>
              <a:defRPr>
                <a:solidFill>
                  <a:schemeClr val="tx1"/>
                </a:solidFill>
                <a:latin typeface="Arial" panose="020B0604020202020204" pitchFamily="34" charset="0"/>
              </a:defRPr>
            </a:lvl5pPr>
            <a:lvl6pPr eaLnBrk="0" fontAlgn="base" hangingPunct="0">
              <a:spcBef>
                <a:spcPct val="0"/>
              </a:spcBef>
              <a:spcAft>
                <a:spcPct val="0"/>
              </a:spcAft>
              <a:tabLst>
                <a:tab pos="6343650" algn="l"/>
              </a:tabLst>
              <a:defRPr>
                <a:solidFill>
                  <a:schemeClr val="tx1"/>
                </a:solidFill>
                <a:latin typeface="Arial" panose="020B0604020202020204" pitchFamily="34" charset="0"/>
              </a:defRPr>
            </a:lvl6pPr>
            <a:lvl7pPr eaLnBrk="0" fontAlgn="base" hangingPunct="0">
              <a:spcBef>
                <a:spcPct val="0"/>
              </a:spcBef>
              <a:spcAft>
                <a:spcPct val="0"/>
              </a:spcAft>
              <a:tabLst>
                <a:tab pos="6343650" algn="l"/>
              </a:tabLst>
              <a:defRPr>
                <a:solidFill>
                  <a:schemeClr val="tx1"/>
                </a:solidFill>
                <a:latin typeface="Arial" panose="020B0604020202020204" pitchFamily="34" charset="0"/>
              </a:defRPr>
            </a:lvl7pPr>
            <a:lvl8pPr eaLnBrk="0" fontAlgn="base" hangingPunct="0">
              <a:spcBef>
                <a:spcPct val="0"/>
              </a:spcBef>
              <a:spcAft>
                <a:spcPct val="0"/>
              </a:spcAft>
              <a:tabLst>
                <a:tab pos="6343650" algn="l"/>
              </a:tabLst>
              <a:defRPr>
                <a:solidFill>
                  <a:schemeClr val="tx1"/>
                </a:solidFill>
                <a:latin typeface="Arial" panose="020B0604020202020204" pitchFamily="34" charset="0"/>
              </a:defRPr>
            </a:lvl8pPr>
            <a:lvl9pPr eaLnBrk="0" fontAlgn="base" hangingPunct="0">
              <a:spcBef>
                <a:spcPct val="0"/>
              </a:spcBef>
              <a:spcAft>
                <a:spcPct val="0"/>
              </a:spcAft>
              <a:tabLst>
                <a:tab pos="634365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6343650" algn="l"/>
              </a:tabLst>
            </a:pPr>
            <a:r>
              <a:rPr kumimoji="0" lang="en-US" altLang="en-US" sz="15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Rent Details table for billing:</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6343650" algn="l"/>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 name="Rectangle 4"/>
          <p:cNvSpPr>
            <a:spLocks noChangeArrowheads="1"/>
          </p:cNvSpPr>
          <p:nvPr/>
        </p:nvSpPr>
        <p:spPr bwMode="auto">
          <a:xfrm>
            <a:off x="1936376" y="256614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134562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16559"/>
            <a:ext cx="6096000" cy="923330"/>
          </a:xfrm>
          <a:prstGeom prst="rect">
            <a:avLst/>
          </a:prstGeom>
        </p:spPr>
        <p:txBody>
          <a:bodyPr>
            <a:spAutoFit/>
          </a:bodyPr>
          <a:lstStyle/>
          <a:p>
            <a:pPr marL="457200" marR="0" algn="ctr">
              <a:lnSpc>
                <a:spcPct val="150000"/>
              </a:lnSpc>
              <a:spcBef>
                <a:spcPts val="0"/>
              </a:spcBef>
              <a:spcAft>
                <a:spcPts val="0"/>
              </a:spcAft>
            </a:pPr>
            <a:r>
              <a:rPr lang="en-US" b="1" dirty="0">
                <a:latin typeface="Times New Roman" panose="02020603050405020304" pitchFamily="18" charset="0"/>
                <a:ea typeface="Times New Roman" panose="02020603050405020304" pitchFamily="18" charset="0"/>
                <a:cs typeface="Mangal" panose="02040503050203030202" pitchFamily="18" charset="0"/>
              </a:rPr>
              <a:t>Reports</a:t>
            </a:r>
            <a:endParaRPr lang="en-US" sz="1000" dirty="0">
              <a:latin typeface="Calibri" panose="020F0502020204030204" pitchFamily="34" charset="0"/>
              <a:ea typeface="Times New Roman" panose="02020603050405020304" pitchFamily="18" charset="0"/>
              <a:cs typeface="Mangal" panose="02040503050203030202" pitchFamily="18" charset="0"/>
            </a:endParaRPr>
          </a:p>
          <a:p>
            <a:pPr marL="457200" marR="0" algn="ctr">
              <a:lnSpc>
                <a:spcPct val="150000"/>
              </a:lnSpc>
              <a:spcBef>
                <a:spcPts val="0"/>
              </a:spcBef>
              <a:spcAft>
                <a:spcPts val="0"/>
              </a:spcAft>
            </a:pPr>
            <a:r>
              <a:rPr lang="en-US" b="1" dirty="0">
                <a:latin typeface="Times New Roman" panose="02020603050405020304" pitchFamily="18" charset="0"/>
                <a:ea typeface="Times New Roman" panose="02020603050405020304" pitchFamily="18" charset="0"/>
                <a:cs typeface="Mangal" panose="02040503050203030202" pitchFamily="18" charset="0"/>
              </a:rPr>
              <a:t> </a:t>
            </a:r>
            <a:endParaRPr lang="en-US" sz="1000" dirty="0">
              <a:effectLst/>
              <a:latin typeface="Calibri" panose="020F0502020204030204" pitchFamily="34" charset="0"/>
              <a:ea typeface="Times New Roman" panose="02020603050405020304" pitchFamily="18" charset="0"/>
              <a:cs typeface="Mangal" panose="02040503050203030202" pitchFamily="18" charset="0"/>
            </a:endParaRPr>
          </a:p>
        </p:txBody>
      </p:sp>
      <p:pic>
        <p:nvPicPr>
          <p:cNvPr id="8194" name="Picture 2" descr="repor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5389" y="836892"/>
            <a:ext cx="8679234" cy="4999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8275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repor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1247" y="681318"/>
            <a:ext cx="8700173" cy="502023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p:cNvSpPr>
            <a:spLocks noChangeArrowheads="1"/>
          </p:cNvSpPr>
          <p:nvPr/>
        </p:nvSpPr>
        <p:spPr bwMode="auto">
          <a:xfrm>
            <a:off x="0" y="45243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8563143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repor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1563" y="821951"/>
            <a:ext cx="8377205" cy="4807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3048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5081" y="159737"/>
            <a:ext cx="10416989" cy="5689250"/>
          </a:xfrm>
          <a:prstGeom prst="rect">
            <a:avLst/>
          </a:prstGeom>
        </p:spPr>
        <p:txBody>
          <a:bodyPr wrap="square">
            <a:spAutoFit/>
          </a:bodyPr>
          <a:lstStyle/>
          <a:p>
            <a:pPr algn="ctr">
              <a:lnSpc>
                <a:spcPct val="150000"/>
              </a:lnSpc>
              <a:tabLst>
                <a:tab pos="6343650" algn="l"/>
              </a:tabLst>
            </a:pPr>
            <a:r>
              <a:rPr lang="en-US" sz="2800" b="1" dirty="0">
                <a:latin typeface="Times New Roman" panose="02020603050405020304" pitchFamily="18" charset="0"/>
                <a:ea typeface="Times New Roman" panose="02020603050405020304" pitchFamily="18" charset="0"/>
                <a:cs typeface="Mangal" panose="02040503050203030202" pitchFamily="18" charset="0"/>
              </a:rPr>
              <a:t>Advantaged &amp; Limitations</a:t>
            </a:r>
            <a:endParaRPr lang="en-US" sz="1200" dirty="0">
              <a:latin typeface="Calibri" panose="020F0502020204030204" pitchFamily="34" charset="0"/>
              <a:ea typeface="Times New Roman" panose="02020603050405020304" pitchFamily="18" charset="0"/>
              <a:cs typeface="Mangal" panose="02040503050203030202" pitchFamily="18" charset="0"/>
            </a:endParaRPr>
          </a:p>
          <a:p>
            <a:pPr>
              <a:lnSpc>
                <a:spcPct val="150000"/>
              </a:lnSpc>
              <a:tabLst>
                <a:tab pos="6343650" algn="l"/>
              </a:tabLst>
            </a:pPr>
            <a:r>
              <a:rPr lang="en-US" sz="2800" b="1" dirty="0">
                <a:latin typeface="Times New Roman" panose="02020603050405020304" pitchFamily="18" charset="0"/>
                <a:ea typeface="Times New Roman" panose="02020603050405020304" pitchFamily="18" charset="0"/>
                <a:cs typeface="Mangal" panose="02040503050203030202" pitchFamily="18" charset="0"/>
              </a:rPr>
              <a:t> </a:t>
            </a:r>
            <a:endParaRPr lang="en-US" sz="1200" dirty="0">
              <a:latin typeface="Calibri" panose="020F0502020204030204" pitchFamily="34" charset="0"/>
              <a:ea typeface="Times New Roman" panose="02020603050405020304" pitchFamily="18" charset="0"/>
              <a:cs typeface="Mangal" panose="02040503050203030202" pitchFamily="18" charset="0"/>
            </a:endParaRPr>
          </a:p>
          <a:p>
            <a:pPr>
              <a:lnSpc>
                <a:spcPct val="150000"/>
              </a:lnSpc>
              <a:tabLst>
                <a:tab pos="6343650" algn="l"/>
              </a:tabLst>
            </a:pPr>
            <a:r>
              <a:rPr lang="en-US" dirty="0">
                <a:latin typeface="Times New Roman" panose="02020603050405020304" pitchFamily="18" charset="0"/>
                <a:ea typeface="Times New Roman" panose="02020603050405020304" pitchFamily="18" charset="0"/>
                <a:cs typeface="Mangal" panose="02040503050203030202" pitchFamily="18" charset="0"/>
              </a:rPr>
              <a:t>Advantages:</a:t>
            </a:r>
            <a:endParaRPr lang="en-US" sz="1200" dirty="0">
              <a:latin typeface="Calibri" panose="020F0502020204030204" pitchFamily="34" charset="0"/>
              <a:ea typeface="Times New Roman" panose="02020603050405020304" pitchFamily="18" charset="0"/>
              <a:cs typeface="Mangal" panose="02040503050203030202"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dirty="0">
                <a:latin typeface="Times New Roman" panose="02020603050405020304" pitchFamily="18" charset="0"/>
                <a:ea typeface="Times New Roman" panose="02020603050405020304" pitchFamily="18" charset="0"/>
                <a:cs typeface="Mangal" panose="02040503050203030202" pitchFamily="18" charset="0"/>
              </a:rPr>
              <a:t>The system is convenient to use as the user need to have basic knowledge about computer system.</a:t>
            </a:r>
            <a:endParaRPr lang="en-US" sz="1200" dirty="0">
              <a:latin typeface="Calibri" panose="020F0502020204030204" pitchFamily="34" charset="0"/>
              <a:ea typeface="Times New Roman" panose="02020603050405020304" pitchFamily="18" charset="0"/>
              <a:cs typeface="Mangal" panose="02040503050203030202"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dirty="0">
                <a:latin typeface="Times New Roman" panose="02020603050405020304" pitchFamily="18" charset="0"/>
                <a:ea typeface="Times New Roman" panose="02020603050405020304" pitchFamily="18" charset="0"/>
                <a:cs typeface="Mangal" panose="02040503050203030202" pitchFamily="18" charset="0"/>
              </a:rPr>
              <a:t>Managing vehicle records is simple. Records like date of booking and available cars.</a:t>
            </a:r>
            <a:endParaRPr lang="en-US" sz="1200" dirty="0">
              <a:latin typeface="Calibri" panose="020F0502020204030204" pitchFamily="34" charset="0"/>
              <a:ea typeface="Times New Roman" panose="02020603050405020304" pitchFamily="18" charset="0"/>
              <a:cs typeface="Mangal" panose="02040503050203030202"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dirty="0">
                <a:latin typeface="Times New Roman" panose="02020603050405020304" pitchFamily="18" charset="0"/>
                <a:ea typeface="Times New Roman" panose="02020603050405020304" pitchFamily="18" charset="0"/>
                <a:cs typeface="Mangal" panose="02040503050203030202" pitchFamily="18" charset="0"/>
              </a:rPr>
              <a:t>The system generates the bills as the admin sees fit and all the details are shown in the final bill.</a:t>
            </a:r>
            <a:endParaRPr lang="en-US" sz="1200" dirty="0">
              <a:latin typeface="Calibri" panose="020F0502020204030204" pitchFamily="34" charset="0"/>
              <a:ea typeface="Times New Roman" panose="02020603050405020304" pitchFamily="18" charset="0"/>
              <a:cs typeface="Mangal" panose="02040503050203030202"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dirty="0">
                <a:latin typeface="Times New Roman" panose="02020603050405020304" pitchFamily="18" charset="0"/>
                <a:ea typeface="Times New Roman" panose="02020603050405020304" pitchFamily="18" charset="0"/>
                <a:cs typeface="Mangal" panose="02040503050203030202" pitchFamily="18" charset="0"/>
              </a:rPr>
              <a:t>Reliable.</a:t>
            </a:r>
            <a:endParaRPr lang="en-US" sz="1200" dirty="0">
              <a:latin typeface="Calibri" panose="020F0502020204030204" pitchFamily="34" charset="0"/>
              <a:ea typeface="Times New Roman" panose="02020603050405020304" pitchFamily="18" charset="0"/>
              <a:cs typeface="Mangal" panose="02040503050203030202"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dirty="0">
                <a:latin typeface="Times New Roman" panose="02020603050405020304" pitchFamily="18" charset="0"/>
                <a:ea typeface="Times New Roman" panose="02020603050405020304" pitchFamily="18" charset="0"/>
                <a:cs typeface="Mangal" panose="02040503050203030202" pitchFamily="18" charset="0"/>
              </a:rPr>
              <a:t>The major advantage is that the system is computerized, so, there is less room for error. </a:t>
            </a:r>
            <a:endParaRPr lang="en-US" sz="1200" dirty="0">
              <a:latin typeface="Calibri" panose="020F0502020204030204" pitchFamily="34" charset="0"/>
              <a:ea typeface="Times New Roman" panose="02020603050405020304" pitchFamily="18" charset="0"/>
              <a:cs typeface="Mangal" panose="02040503050203030202" pitchFamily="18" charset="0"/>
            </a:endParaRPr>
          </a:p>
          <a:p>
            <a:pPr marL="342900" marR="0" lvl="0" indent="-342900">
              <a:lnSpc>
                <a:spcPct val="115000"/>
              </a:lnSpc>
              <a:spcBef>
                <a:spcPts val="0"/>
              </a:spcBef>
              <a:spcAft>
                <a:spcPts val="1000"/>
              </a:spcAft>
              <a:buFont typeface="Symbol" panose="05050102010706020507" pitchFamily="18" charset="2"/>
              <a:buChar char=""/>
            </a:pPr>
            <a:r>
              <a:rPr lang="en-US" dirty="0">
                <a:latin typeface="Times New Roman" panose="02020603050405020304" pitchFamily="18" charset="0"/>
                <a:ea typeface="Times New Roman" panose="02020603050405020304" pitchFamily="18" charset="0"/>
                <a:cs typeface="Mangal" panose="02040503050203030202" pitchFamily="18" charset="0"/>
              </a:rPr>
              <a:t>The admin can view a detailed report about all the transactions done in the system.</a:t>
            </a:r>
            <a:endParaRPr lang="en-US" sz="1200" dirty="0">
              <a:latin typeface="Calibri" panose="020F0502020204030204" pitchFamily="34" charset="0"/>
              <a:ea typeface="Times New Roman" panose="02020603050405020304" pitchFamily="18" charset="0"/>
              <a:cs typeface="Mangal" panose="02040503050203030202" pitchFamily="18" charset="0"/>
            </a:endParaRPr>
          </a:p>
          <a:p>
            <a:pPr>
              <a:lnSpc>
                <a:spcPct val="115000"/>
              </a:lnSpc>
              <a:spcAft>
                <a:spcPts val="1000"/>
              </a:spcAft>
            </a:pPr>
            <a:r>
              <a:rPr lang="en-US" dirty="0">
                <a:latin typeface="Times New Roman" panose="02020603050405020304" pitchFamily="18" charset="0"/>
                <a:ea typeface="Times New Roman" panose="02020603050405020304" pitchFamily="18" charset="0"/>
                <a:cs typeface="Mangal" panose="02040503050203030202" pitchFamily="18" charset="0"/>
              </a:rPr>
              <a:t> </a:t>
            </a:r>
            <a:endParaRPr lang="en-US" sz="1200" dirty="0">
              <a:latin typeface="Calibri" panose="020F0502020204030204" pitchFamily="34" charset="0"/>
              <a:ea typeface="Times New Roman" panose="02020603050405020304" pitchFamily="18" charset="0"/>
              <a:cs typeface="Mangal" panose="02040503050203030202" pitchFamily="18" charset="0"/>
            </a:endParaRPr>
          </a:p>
          <a:p>
            <a:pPr>
              <a:lnSpc>
                <a:spcPct val="115000"/>
              </a:lnSpc>
              <a:spcAft>
                <a:spcPts val="1000"/>
              </a:spcAft>
            </a:pPr>
            <a:r>
              <a:rPr lang="en-US" dirty="0">
                <a:latin typeface="Times New Roman" panose="02020603050405020304" pitchFamily="18" charset="0"/>
                <a:ea typeface="Times New Roman" panose="02020603050405020304" pitchFamily="18" charset="0"/>
                <a:cs typeface="Mangal" panose="02040503050203030202" pitchFamily="18" charset="0"/>
              </a:rPr>
              <a:t>Limitations:</a:t>
            </a:r>
            <a:endParaRPr lang="en-US" sz="1200" dirty="0">
              <a:latin typeface="Calibri" panose="020F0502020204030204" pitchFamily="34" charset="0"/>
              <a:ea typeface="Times New Roman" panose="02020603050405020304" pitchFamily="18" charset="0"/>
              <a:cs typeface="Mangal" panose="02040503050203030202"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dirty="0">
                <a:latin typeface="Times New Roman" panose="02020603050405020304" pitchFamily="18" charset="0"/>
                <a:ea typeface="Times New Roman" panose="02020603050405020304" pitchFamily="18" charset="0"/>
                <a:cs typeface="Mangal" panose="02040503050203030202" pitchFamily="18" charset="0"/>
              </a:rPr>
              <a:t>The first limitation is that the system is offline.</a:t>
            </a:r>
            <a:endParaRPr lang="en-US" sz="1200" dirty="0">
              <a:latin typeface="Calibri" panose="020F0502020204030204" pitchFamily="34" charset="0"/>
              <a:ea typeface="Times New Roman" panose="02020603050405020304" pitchFamily="18" charset="0"/>
              <a:cs typeface="Mangal" panose="02040503050203030202"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dirty="0">
                <a:latin typeface="Times New Roman" panose="02020603050405020304" pitchFamily="18" charset="0"/>
                <a:ea typeface="Times New Roman" panose="02020603050405020304" pitchFamily="18" charset="0"/>
                <a:cs typeface="Mangal" panose="02040503050203030202" pitchFamily="18" charset="0"/>
              </a:rPr>
              <a:t>Only the Admin can use this system, if the customer has to hire a car  then they has to ask the admin.</a:t>
            </a:r>
            <a:endParaRPr lang="en-US" sz="1200" dirty="0">
              <a:latin typeface="Calibri" panose="020F0502020204030204" pitchFamily="34" charset="0"/>
              <a:ea typeface="Times New Roman" panose="02020603050405020304" pitchFamily="18" charset="0"/>
              <a:cs typeface="Mangal" panose="02040503050203030202" pitchFamily="18" charset="0"/>
            </a:endParaRPr>
          </a:p>
          <a:p>
            <a:pPr marL="342900" marR="0" lvl="0" indent="-342900">
              <a:lnSpc>
                <a:spcPct val="115000"/>
              </a:lnSpc>
              <a:spcBef>
                <a:spcPts val="0"/>
              </a:spcBef>
              <a:spcAft>
                <a:spcPts val="1000"/>
              </a:spcAft>
              <a:buFont typeface="Symbol" panose="05050102010706020507" pitchFamily="18" charset="2"/>
              <a:buChar char=""/>
            </a:pPr>
            <a:r>
              <a:rPr lang="en-US" dirty="0">
                <a:latin typeface="Times New Roman" panose="02020603050405020304" pitchFamily="18" charset="0"/>
                <a:ea typeface="Times New Roman" panose="02020603050405020304" pitchFamily="18" charset="0"/>
                <a:cs typeface="Mangal" panose="02040503050203030202" pitchFamily="18" charset="0"/>
              </a:rPr>
              <a:t>As the system is not online the customer has to physically visit the rental shop.</a:t>
            </a:r>
            <a:endParaRPr lang="en-US" sz="1200" dirty="0">
              <a:effectLst/>
              <a:latin typeface="Calibri" panose="020F0502020204030204" pitchFamily="34"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17066335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68188" y="506462"/>
            <a:ext cx="10372165" cy="5063437"/>
          </a:xfrm>
          <a:prstGeom prst="rect">
            <a:avLst/>
          </a:prstGeom>
        </p:spPr>
        <p:txBody>
          <a:bodyPr wrap="square">
            <a:spAutoFit/>
          </a:bodyPr>
          <a:lstStyle/>
          <a:p>
            <a:pPr algn="ctr">
              <a:lnSpc>
                <a:spcPct val="150000"/>
              </a:lnSpc>
              <a:tabLst>
                <a:tab pos="6343650" algn="l"/>
              </a:tabLst>
            </a:pPr>
            <a:r>
              <a:rPr lang="en-US" sz="2800" b="1" dirty="0">
                <a:latin typeface="Times New Roman" panose="02020603050405020304" pitchFamily="18" charset="0"/>
                <a:ea typeface="Times New Roman" panose="02020603050405020304" pitchFamily="18" charset="0"/>
                <a:cs typeface="Mangal" panose="02040503050203030202" pitchFamily="18" charset="0"/>
              </a:rPr>
              <a:t>Future Enhancements</a:t>
            </a:r>
            <a:endParaRPr lang="en-US" sz="1200" dirty="0">
              <a:latin typeface="Calibri" panose="020F0502020204030204" pitchFamily="34" charset="0"/>
              <a:ea typeface="Times New Roman" panose="02020603050405020304" pitchFamily="18" charset="0"/>
              <a:cs typeface="Mangal" panose="02040503050203030202" pitchFamily="18" charset="0"/>
            </a:endParaRPr>
          </a:p>
          <a:p>
            <a:pPr>
              <a:lnSpc>
                <a:spcPct val="115000"/>
              </a:lnSpc>
              <a:spcAft>
                <a:spcPts val="1000"/>
              </a:spcAft>
            </a:pPr>
            <a:r>
              <a:rPr lang="en-US" dirty="0">
                <a:latin typeface="Times New Roman" panose="02020603050405020304" pitchFamily="18" charset="0"/>
                <a:ea typeface="Times New Roman" panose="02020603050405020304" pitchFamily="18" charset="0"/>
                <a:cs typeface="Mangal" panose="02040503050203030202" pitchFamily="18" charset="0"/>
              </a:rPr>
              <a:t> </a:t>
            </a:r>
            <a:endParaRPr lang="en-US" sz="1200" dirty="0">
              <a:latin typeface="Calibri" panose="020F0502020204030204" pitchFamily="34" charset="0"/>
              <a:ea typeface="Times New Roman" panose="02020603050405020304" pitchFamily="18" charset="0"/>
              <a:cs typeface="Mangal" panose="02040503050203030202" pitchFamily="18" charset="0"/>
            </a:endParaRPr>
          </a:p>
          <a:p>
            <a:pPr marL="342900" marR="0" lvl="0" indent="-342900">
              <a:lnSpc>
                <a:spcPct val="200000"/>
              </a:lnSpc>
              <a:spcBef>
                <a:spcPts val="0"/>
              </a:spcBef>
              <a:spcAft>
                <a:spcPts val="0"/>
              </a:spcAft>
              <a:buFont typeface="Symbol" panose="05050102010706020507" pitchFamily="18" charset="2"/>
              <a:buChar char=""/>
            </a:pPr>
            <a:r>
              <a:rPr lang="en-US" dirty="0">
                <a:latin typeface="Times New Roman" panose="02020603050405020304" pitchFamily="18" charset="0"/>
                <a:ea typeface="Times New Roman" panose="02020603050405020304" pitchFamily="18" charset="0"/>
                <a:cs typeface="Mangal" panose="02040503050203030202" pitchFamily="18" charset="0"/>
              </a:rPr>
              <a:t>In  a  nutshell,  it  can  be  summarized  that  the future  scope of  the  project  circles around security and upgrading to online system.</a:t>
            </a:r>
            <a:endParaRPr lang="en-US" sz="1200" dirty="0">
              <a:latin typeface="Calibri" panose="020F0502020204030204" pitchFamily="34" charset="0"/>
              <a:ea typeface="Times New Roman" panose="02020603050405020304" pitchFamily="18" charset="0"/>
              <a:cs typeface="Mangal" panose="02040503050203030202" pitchFamily="18" charset="0"/>
            </a:endParaRPr>
          </a:p>
          <a:p>
            <a:pPr marL="342900" marR="0" lvl="0" indent="-342900">
              <a:lnSpc>
                <a:spcPct val="200000"/>
              </a:lnSpc>
              <a:spcBef>
                <a:spcPts val="0"/>
              </a:spcBef>
              <a:spcAft>
                <a:spcPts val="0"/>
              </a:spcAft>
              <a:buFont typeface="Symbol" panose="05050102010706020507" pitchFamily="18" charset="2"/>
              <a:buChar char=""/>
            </a:pPr>
            <a:r>
              <a:rPr lang="en-US" dirty="0">
                <a:latin typeface="Times New Roman" panose="02020603050405020304" pitchFamily="18" charset="0"/>
                <a:ea typeface="Times New Roman" panose="02020603050405020304" pitchFamily="18" charset="0"/>
                <a:cs typeface="Mangal" panose="02040503050203030202" pitchFamily="18" charset="0"/>
              </a:rPr>
              <a:t>Create  the  master  and  slave  database  structure  to  reduce  the  overload  of  the database queries.</a:t>
            </a:r>
            <a:endParaRPr lang="en-US" sz="1200" dirty="0">
              <a:latin typeface="Calibri" panose="020F0502020204030204" pitchFamily="34" charset="0"/>
              <a:ea typeface="Times New Roman" panose="02020603050405020304" pitchFamily="18" charset="0"/>
              <a:cs typeface="Mangal" panose="02040503050203030202" pitchFamily="18" charset="0"/>
            </a:endParaRPr>
          </a:p>
          <a:p>
            <a:pPr marL="342900" marR="0" lvl="0" indent="-342900">
              <a:lnSpc>
                <a:spcPct val="200000"/>
              </a:lnSpc>
              <a:spcBef>
                <a:spcPts val="0"/>
              </a:spcBef>
              <a:spcAft>
                <a:spcPts val="0"/>
              </a:spcAft>
              <a:buFont typeface="Symbol" panose="05050102010706020507" pitchFamily="18" charset="2"/>
              <a:buChar char=""/>
            </a:pPr>
            <a:r>
              <a:rPr lang="en-US" dirty="0">
                <a:latin typeface="Times New Roman" panose="02020603050405020304" pitchFamily="18" charset="0"/>
                <a:ea typeface="Times New Roman" panose="02020603050405020304" pitchFamily="18" charset="0"/>
                <a:cs typeface="Mangal" panose="02040503050203030202" pitchFamily="18" charset="0"/>
              </a:rPr>
              <a:t>Implement the backup mechanism for taking backup of codebase and database on regular basis on different servers.</a:t>
            </a:r>
            <a:endParaRPr lang="en-US" sz="1200" dirty="0">
              <a:latin typeface="Calibri" panose="020F0502020204030204" pitchFamily="34" charset="0"/>
              <a:ea typeface="Times New Roman" panose="02020603050405020304" pitchFamily="18" charset="0"/>
              <a:cs typeface="Mangal" panose="02040503050203030202" pitchFamily="18" charset="0"/>
            </a:endParaRPr>
          </a:p>
          <a:p>
            <a:pPr marL="342900" marR="0" lvl="0" indent="-342900">
              <a:lnSpc>
                <a:spcPct val="200000"/>
              </a:lnSpc>
              <a:spcBef>
                <a:spcPts val="0"/>
              </a:spcBef>
              <a:spcAft>
                <a:spcPts val="0"/>
              </a:spcAft>
              <a:buFont typeface="Symbol" panose="05050102010706020507" pitchFamily="18" charset="2"/>
              <a:buChar char=""/>
            </a:pPr>
            <a:r>
              <a:rPr lang="en-US" dirty="0">
                <a:latin typeface="Times New Roman" panose="02020603050405020304" pitchFamily="18" charset="0"/>
                <a:ea typeface="Times New Roman" panose="02020603050405020304" pitchFamily="18" charset="0"/>
                <a:cs typeface="Mangal" panose="02040503050203030202" pitchFamily="18" charset="0"/>
              </a:rPr>
              <a:t>We can also add more complex features, and try to make it more user friendly.</a:t>
            </a:r>
            <a:endParaRPr lang="en-US" sz="1200" dirty="0">
              <a:latin typeface="Calibri" panose="020F0502020204030204" pitchFamily="34" charset="0"/>
              <a:ea typeface="Times New Roman" panose="02020603050405020304" pitchFamily="18" charset="0"/>
              <a:cs typeface="Mangal" panose="02040503050203030202" pitchFamily="18" charset="0"/>
            </a:endParaRPr>
          </a:p>
          <a:p>
            <a:pPr marL="342900" marR="0" lvl="0" indent="-342900">
              <a:lnSpc>
                <a:spcPct val="200000"/>
              </a:lnSpc>
              <a:spcBef>
                <a:spcPts val="0"/>
              </a:spcBef>
              <a:spcAft>
                <a:spcPts val="0"/>
              </a:spcAft>
              <a:buFont typeface="Symbol" panose="05050102010706020507" pitchFamily="18" charset="2"/>
              <a:buChar char=""/>
            </a:pPr>
            <a:r>
              <a:rPr lang="en-US" dirty="0">
                <a:latin typeface="Times New Roman" panose="02020603050405020304" pitchFamily="18" charset="0"/>
                <a:ea typeface="Times New Roman" panose="02020603050405020304" pitchFamily="18" charset="0"/>
                <a:cs typeface="Mangal" panose="02040503050203030202" pitchFamily="18" charset="0"/>
              </a:rPr>
              <a:t>By upgrading it online we can also add more features like live tracking and secure GPS system.</a:t>
            </a:r>
            <a:endParaRPr lang="en-US" sz="1200" dirty="0">
              <a:effectLst/>
              <a:latin typeface="Calibri" panose="020F0502020204030204" pitchFamily="34"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2412742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434" y="2205270"/>
            <a:ext cx="10364451" cy="1596177"/>
          </a:xfrm>
        </p:spPr>
        <p:txBody>
          <a:bodyPr/>
          <a:lstStyle/>
          <a:p>
            <a:r>
              <a:rPr lang="en-US" dirty="0" smtClean="0"/>
              <a:t>Thank You</a:t>
            </a:r>
            <a:endParaRPr lang="en-US" dirty="0"/>
          </a:p>
        </p:txBody>
      </p:sp>
    </p:spTree>
    <p:extLst>
      <p:ext uri="{BB962C8B-B14F-4D97-AF65-F5344CB8AC3E}">
        <p14:creationId xmlns:p14="http://schemas.microsoft.com/office/powerpoint/2010/main" val="2680434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68188" y="658531"/>
            <a:ext cx="10255624" cy="5110630"/>
          </a:xfrm>
          <a:prstGeom prst="rect">
            <a:avLst/>
          </a:prstGeom>
        </p:spPr>
        <p:txBody>
          <a:bodyPr wrap="square">
            <a:spAutoFit/>
          </a:bodyPr>
          <a:lstStyle/>
          <a:p>
            <a:pPr algn="ctr">
              <a:lnSpc>
                <a:spcPct val="115000"/>
              </a:lnSpc>
              <a:spcAft>
                <a:spcPts val="1000"/>
              </a:spcAft>
            </a:pPr>
            <a:endParaRPr lang="en-US" sz="2800" b="1" dirty="0" smtClean="0">
              <a:latin typeface="Times New Roman" panose="02020603050405020304" pitchFamily="18" charset="0"/>
              <a:ea typeface="Times New Roman" panose="02020603050405020304" pitchFamily="18" charset="0"/>
              <a:cs typeface="Mangal" panose="02040503050203030202" pitchFamily="18" charset="0"/>
            </a:endParaRPr>
          </a:p>
          <a:p>
            <a:pPr algn="ctr">
              <a:lnSpc>
                <a:spcPct val="115000"/>
              </a:lnSpc>
              <a:spcAft>
                <a:spcPts val="1000"/>
              </a:spcAft>
            </a:pPr>
            <a:r>
              <a:rPr lang="en-US" sz="2800" b="1" dirty="0" smtClean="0">
                <a:latin typeface="Times New Roman" panose="02020603050405020304" pitchFamily="18" charset="0"/>
                <a:ea typeface="Times New Roman" panose="02020603050405020304" pitchFamily="18" charset="0"/>
                <a:cs typeface="Mangal" panose="02040503050203030202" pitchFamily="18" charset="0"/>
              </a:rPr>
              <a:t>Introduction </a:t>
            </a:r>
            <a:r>
              <a:rPr lang="en-US" sz="2800" b="1" dirty="0">
                <a:latin typeface="Times New Roman" panose="02020603050405020304" pitchFamily="18" charset="0"/>
                <a:ea typeface="Times New Roman" panose="02020603050405020304" pitchFamily="18" charset="0"/>
                <a:cs typeface="Mangal" panose="02040503050203030202" pitchFamily="18" charset="0"/>
              </a:rPr>
              <a:t>to </a:t>
            </a:r>
            <a:r>
              <a:rPr lang="en-US" sz="2800" b="1" dirty="0" smtClean="0">
                <a:latin typeface="Times New Roman" panose="02020603050405020304" pitchFamily="18" charset="0"/>
                <a:ea typeface="Times New Roman" panose="02020603050405020304" pitchFamily="18" charset="0"/>
                <a:cs typeface="Mangal" panose="02040503050203030202" pitchFamily="18" charset="0"/>
              </a:rPr>
              <a:t>System</a:t>
            </a:r>
            <a:endParaRPr lang="en-US" sz="1200" dirty="0">
              <a:latin typeface="Calibri" panose="020F0502020204030204" pitchFamily="34" charset="0"/>
              <a:ea typeface="Times New Roman" panose="02020603050405020304" pitchFamily="18" charset="0"/>
              <a:cs typeface="Mangal" panose="02040503050203030202" pitchFamily="18" charset="0"/>
            </a:endParaRPr>
          </a:p>
          <a:p>
            <a:pPr>
              <a:lnSpc>
                <a:spcPct val="115000"/>
              </a:lnSpc>
              <a:spcAft>
                <a:spcPts val="1000"/>
              </a:spcAft>
            </a:pPr>
            <a:r>
              <a:rPr lang="en-US" dirty="0">
                <a:latin typeface="Times New Roman" panose="02020603050405020304" pitchFamily="18" charset="0"/>
                <a:ea typeface="Times New Roman" panose="02020603050405020304" pitchFamily="18" charset="0"/>
                <a:cs typeface="Mangal" panose="02040503050203030202" pitchFamily="18" charset="0"/>
              </a:rPr>
              <a:t> </a:t>
            </a:r>
            <a:endParaRPr lang="en-US" sz="1200" dirty="0">
              <a:latin typeface="Calibri" panose="020F0502020204030204" pitchFamily="34" charset="0"/>
              <a:ea typeface="Times New Roman" panose="02020603050405020304" pitchFamily="18" charset="0"/>
              <a:cs typeface="Mangal" panose="02040503050203030202" pitchFamily="18" charset="0"/>
            </a:endParaRPr>
          </a:p>
          <a:p>
            <a:pPr>
              <a:lnSpc>
                <a:spcPct val="150000"/>
              </a:lnSpc>
            </a:pPr>
            <a:r>
              <a:rPr lang="en-US" dirty="0">
                <a:latin typeface="Times New Roman" panose="02020603050405020304" pitchFamily="18" charset="0"/>
                <a:ea typeface="Times New Roman" panose="02020603050405020304" pitchFamily="18" charset="0"/>
                <a:cs typeface="Mangal" panose="02040503050203030202" pitchFamily="18" charset="0"/>
              </a:rPr>
              <a:t>The Car Rental Service system is being developed for customers so that they can book the vehicles from this system. This application takes  information from  customers  through  filling  their  details.  A customer  being registered in  the  system  has  the  facility  to  book  a vehicle which he/she requires. The proposed   system   is   completely   integrated   desktop   based systems.  It’s a  manual  procedure  in  an  effective  way.  This automated  system facilitates  customers  and  provide  to  fill  up  the details according to their requirements. It includes types of vehicles  they  are  trying  to  hire according  to  their  location.  The  purpose  of this system is to develop a desktop based system application for the person   who   wants   to   book   their   vehicles   along   with   their requirements.</a:t>
            </a:r>
            <a:endParaRPr lang="en-US" sz="1200" dirty="0">
              <a:effectLst/>
              <a:latin typeface="Calibri" panose="020F0502020204030204" pitchFamily="34"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4271888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00836" y="272224"/>
            <a:ext cx="7790329" cy="6163226"/>
          </a:xfrm>
          <a:prstGeom prst="rect">
            <a:avLst/>
          </a:prstGeom>
        </p:spPr>
        <p:txBody>
          <a:bodyPr wrap="square">
            <a:spAutoFit/>
          </a:bodyPr>
          <a:lstStyle/>
          <a:p>
            <a:pPr algn="ctr">
              <a:lnSpc>
                <a:spcPct val="115000"/>
              </a:lnSpc>
              <a:spcAft>
                <a:spcPts val="1000"/>
              </a:spcAft>
            </a:pPr>
            <a:endParaRPr lang="en-US" sz="2800" b="1" dirty="0" smtClean="0">
              <a:latin typeface="Times New Roman" panose="02020603050405020304" pitchFamily="18" charset="0"/>
              <a:ea typeface="Times New Roman" panose="02020603050405020304" pitchFamily="18" charset="0"/>
              <a:cs typeface="Mangal" panose="02040503050203030202" pitchFamily="18" charset="0"/>
            </a:endParaRPr>
          </a:p>
          <a:p>
            <a:pPr algn="ctr">
              <a:lnSpc>
                <a:spcPct val="115000"/>
              </a:lnSpc>
              <a:spcAft>
                <a:spcPts val="1000"/>
              </a:spcAft>
            </a:pPr>
            <a:r>
              <a:rPr lang="en-US" sz="2800" b="1" dirty="0" smtClean="0">
                <a:latin typeface="Times New Roman" panose="02020603050405020304" pitchFamily="18" charset="0"/>
                <a:ea typeface="Times New Roman" panose="02020603050405020304" pitchFamily="18" charset="0"/>
                <a:cs typeface="Mangal" panose="02040503050203030202" pitchFamily="18" charset="0"/>
              </a:rPr>
              <a:t>Scope </a:t>
            </a:r>
            <a:r>
              <a:rPr lang="en-US" sz="2800" b="1" dirty="0">
                <a:latin typeface="Times New Roman" panose="02020603050405020304" pitchFamily="18" charset="0"/>
                <a:ea typeface="Times New Roman" panose="02020603050405020304" pitchFamily="18" charset="0"/>
                <a:cs typeface="Mangal" panose="02040503050203030202" pitchFamily="18" charset="0"/>
              </a:rPr>
              <a:t>of System</a:t>
            </a:r>
            <a:endParaRPr lang="en-US" sz="1200" dirty="0">
              <a:latin typeface="Calibri" panose="020F0502020204030204" pitchFamily="34" charset="0"/>
              <a:ea typeface="Times New Roman" panose="02020603050405020304" pitchFamily="18" charset="0"/>
              <a:cs typeface="Mangal" panose="02040503050203030202" pitchFamily="18" charset="0"/>
            </a:endParaRPr>
          </a:p>
          <a:p>
            <a:pPr>
              <a:lnSpc>
                <a:spcPct val="115000"/>
              </a:lnSpc>
              <a:spcAft>
                <a:spcPts val="1000"/>
              </a:spcAft>
            </a:pPr>
            <a:r>
              <a:rPr lang="en-US" dirty="0">
                <a:latin typeface="Calibri" panose="020F0502020204030204" pitchFamily="34" charset="0"/>
                <a:ea typeface="Times New Roman" panose="02020603050405020304" pitchFamily="18" charset="0"/>
                <a:cs typeface="Mangal" panose="02040503050203030202" pitchFamily="18" charset="0"/>
              </a:rPr>
              <a:t> </a:t>
            </a:r>
            <a:endParaRPr lang="en-US" sz="1200" dirty="0">
              <a:latin typeface="Calibri" panose="020F0502020204030204" pitchFamily="34" charset="0"/>
              <a:ea typeface="Times New Roman" panose="02020603050405020304" pitchFamily="18" charset="0"/>
              <a:cs typeface="Mangal" panose="02040503050203030202"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dirty="0">
                <a:latin typeface="Times New Roman" panose="02020603050405020304" pitchFamily="18" charset="0"/>
                <a:ea typeface="Times New Roman" panose="02020603050405020304" pitchFamily="18" charset="0"/>
                <a:cs typeface="Mangal" panose="02040503050203030202" pitchFamily="18" charset="0"/>
              </a:rPr>
              <a:t>This  new  system  allows  security  to  the  data,  by  means  of authorized  users.  Only  the  admin  having  a  valid  user  name  and password can access the material.</a:t>
            </a:r>
            <a:endParaRPr lang="en-US" sz="1200" dirty="0">
              <a:latin typeface="Calibri" panose="020F0502020204030204" pitchFamily="34" charset="0"/>
              <a:ea typeface="Times New Roman" panose="02020603050405020304" pitchFamily="18" charset="0"/>
              <a:cs typeface="Mangal" panose="02040503050203030202"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dirty="0">
                <a:latin typeface="Times New Roman" panose="02020603050405020304" pitchFamily="18" charset="0"/>
                <a:ea typeface="Times New Roman" panose="02020603050405020304" pitchFamily="18" charset="0"/>
                <a:cs typeface="Mangal" panose="02040503050203030202" pitchFamily="18" charset="0"/>
              </a:rPr>
              <a:t>Rest all users can view only the basic information.</a:t>
            </a:r>
            <a:endParaRPr lang="en-US" sz="1200" dirty="0">
              <a:latin typeface="Calibri" panose="020F0502020204030204" pitchFamily="34" charset="0"/>
              <a:ea typeface="Times New Roman" panose="02020603050405020304" pitchFamily="18" charset="0"/>
              <a:cs typeface="Mangal" panose="02040503050203030202"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dirty="0">
                <a:latin typeface="Times New Roman" panose="02020603050405020304" pitchFamily="18" charset="0"/>
                <a:ea typeface="Times New Roman" panose="02020603050405020304" pitchFamily="18" charset="0"/>
                <a:cs typeface="Mangal" panose="02040503050203030202" pitchFamily="18" charset="0"/>
              </a:rPr>
              <a:t>The  proposed  system  provides  information  about  the  system details.</a:t>
            </a:r>
            <a:endParaRPr lang="en-US" sz="1200" dirty="0">
              <a:latin typeface="Calibri" panose="020F0502020204030204" pitchFamily="34" charset="0"/>
              <a:ea typeface="Times New Roman" panose="02020603050405020304" pitchFamily="18" charset="0"/>
              <a:cs typeface="Mangal" panose="02040503050203030202"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dirty="0">
                <a:latin typeface="Times New Roman" panose="02020603050405020304" pitchFamily="18" charset="0"/>
                <a:ea typeface="Times New Roman" panose="02020603050405020304" pitchFamily="18" charset="0"/>
                <a:cs typeface="Mangal" panose="02040503050203030202" pitchFamily="18" charset="0"/>
              </a:rPr>
              <a:t>Front end provides faster interaction, while back end provides interaction with records.</a:t>
            </a:r>
            <a:endParaRPr lang="en-US" sz="1200" dirty="0">
              <a:latin typeface="Calibri" panose="020F0502020204030204" pitchFamily="34" charset="0"/>
              <a:ea typeface="Times New Roman" panose="02020603050405020304" pitchFamily="18" charset="0"/>
              <a:cs typeface="Mangal" panose="02040503050203030202"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dirty="0">
                <a:latin typeface="Times New Roman" panose="02020603050405020304" pitchFamily="18" charset="0"/>
                <a:ea typeface="Times New Roman" panose="02020603050405020304" pitchFamily="18" charset="0"/>
                <a:cs typeface="Mangal" panose="02040503050203030202" pitchFamily="18" charset="0"/>
              </a:rPr>
              <a:t>The  new  system  will  allow  the  admin  to quickly  insert,  delete,  update and retrieve data from the system.</a:t>
            </a:r>
            <a:endParaRPr lang="en-US" sz="1200" dirty="0">
              <a:latin typeface="Calibri" panose="020F0502020204030204" pitchFamily="34" charset="0"/>
              <a:ea typeface="Times New Roman" panose="02020603050405020304" pitchFamily="18" charset="0"/>
              <a:cs typeface="Mangal" panose="02040503050203030202" pitchFamily="18" charset="0"/>
            </a:endParaRPr>
          </a:p>
          <a:p>
            <a:pPr>
              <a:lnSpc>
                <a:spcPct val="115000"/>
              </a:lnSpc>
              <a:spcAft>
                <a:spcPts val="1000"/>
              </a:spcAft>
            </a:pPr>
            <a:r>
              <a:rPr lang="en-US" dirty="0">
                <a:latin typeface="Times New Roman" panose="02020603050405020304" pitchFamily="18" charset="0"/>
                <a:ea typeface="Times New Roman" panose="02020603050405020304" pitchFamily="18" charset="0"/>
              </a:rPr>
              <a:t/>
            </a:r>
            <a:br>
              <a:rPr lang="en-US" dirty="0">
                <a:latin typeface="Times New Roman" panose="02020603050405020304" pitchFamily="18" charset="0"/>
                <a:ea typeface="Times New Roman" panose="02020603050405020304" pitchFamily="18" charset="0"/>
              </a:rPr>
            </a:br>
            <a:r>
              <a:rPr lang="en-US" dirty="0">
                <a:latin typeface="Times New Roman" panose="02020603050405020304" pitchFamily="18" charset="0"/>
                <a:ea typeface="Times New Roman" panose="02020603050405020304" pitchFamily="18" charset="0"/>
                <a:cs typeface="Mangal" panose="02040503050203030202" pitchFamily="18" charset="0"/>
              </a:rPr>
              <a:t> </a:t>
            </a:r>
            <a:endParaRPr lang="en-US" sz="1200" dirty="0">
              <a:effectLst/>
              <a:latin typeface="Calibri" panose="020F0502020204030204" pitchFamily="34" charset="0"/>
              <a:ea typeface="Times New Roman" panose="02020603050405020304" pitchFamily="18" charset="0"/>
              <a:cs typeface="Mangal" panose="02040503050203030202" pitchFamily="18" charset="0"/>
            </a:endParaRPr>
          </a:p>
        </p:txBody>
      </p:sp>
    </p:spTree>
    <p:extLst>
      <p:ext uri="{BB962C8B-B14F-4D97-AF65-F5344CB8AC3E}">
        <p14:creationId xmlns:p14="http://schemas.microsoft.com/office/powerpoint/2010/main" val="3371730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 name="Picture 1" descr="ER Diagram C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5248" y="9805"/>
            <a:ext cx="8435788" cy="684819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2"/>
          <p:cNvSpPr>
            <a:spLocks noChangeArrowheads="1"/>
          </p:cNvSpPr>
          <p:nvPr/>
        </p:nvSpPr>
        <p:spPr bwMode="auto">
          <a:xfrm>
            <a:off x="0" y="1731112"/>
            <a:ext cx="1920718"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Entity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Relationship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Diagram</a:t>
            </a:r>
            <a:endParaRPr kumimoji="0" lang="en-US" altLang="en-US" sz="8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16375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24297" y="2072668"/>
            <a:ext cx="1346844"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Context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Level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Diagram</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2049" name="Picture 1" descr="CLD C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2541" y="779929"/>
            <a:ext cx="8368553" cy="4908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7476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7721" y="2379860"/>
            <a:ext cx="1614545" cy="1015663"/>
          </a:xfrm>
          <a:prstGeom prst="rect">
            <a:avLst/>
          </a:prstGeom>
        </p:spPr>
        <p:txBody>
          <a:bodyPr wrap="none">
            <a:spAutoFit/>
          </a:bodyPr>
          <a:lstStyle/>
          <a:p>
            <a:pPr marL="457200" marR="0">
              <a:spcBef>
                <a:spcPts val="0"/>
              </a:spcBef>
              <a:spcAft>
                <a:spcPts val="0"/>
              </a:spcAft>
            </a:pPr>
            <a:r>
              <a:rPr lang="en-US" sz="2000" b="1" dirty="0">
                <a:latin typeface="Times New Roman" panose="02020603050405020304" pitchFamily="18" charset="0"/>
                <a:ea typeface="Times New Roman" panose="02020603050405020304" pitchFamily="18" charset="0"/>
                <a:cs typeface="Mangal" panose="02040503050203030202" pitchFamily="18" charset="0"/>
              </a:rPr>
              <a:t>Data </a:t>
            </a:r>
            <a:endParaRPr lang="en-US" sz="2000" b="1" dirty="0" smtClean="0">
              <a:latin typeface="Times New Roman" panose="02020603050405020304" pitchFamily="18" charset="0"/>
              <a:ea typeface="Times New Roman" panose="02020603050405020304" pitchFamily="18" charset="0"/>
              <a:cs typeface="Mangal" panose="02040503050203030202" pitchFamily="18" charset="0"/>
            </a:endParaRPr>
          </a:p>
          <a:p>
            <a:pPr marL="457200" marR="0">
              <a:spcBef>
                <a:spcPts val="0"/>
              </a:spcBef>
              <a:spcAft>
                <a:spcPts val="0"/>
              </a:spcAft>
            </a:pPr>
            <a:r>
              <a:rPr lang="en-US" sz="2000" b="1" dirty="0" smtClean="0">
                <a:latin typeface="Times New Roman" panose="02020603050405020304" pitchFamily="18" charset="0"/>
                <a:ea typeface="Times New Roman" panose="02020603050405020304" pitchFamily="18" charset="0"/>
                <a:cs typeface="Mangal" panose="02040503050203030202" pitchFamily="18" charset="0"/>
              </a:rPr>
              <a:t>Flow </a:t>
            </a:r>
          </a:p>
          <a:p>
            <a:pPr marL="457200" marR="0">
              <a:spcBef>
                <a:spcPts val="0"/>
              </a:spcBef>
              <a:spcAft>
                <a:spcPts val="0"/>
              </a:spcAft>
            </a:pPr>
            <a:r>
              <a:rPr lang="en-US" sz="2000" b="1" dirty="0" smtClean="0">
                <a:latin typeface="Times New Roman" panose="02020603050405020304" pitchFamily="18" charset="0"/>
                <a:ea typeface="Times New Roman" panose="02020603050405020304" pitchFamily="18" charset="0"/>
                <a:cs typeface="Mangal" panose="02040503050203030202" pitchFamily="18" charset="0"/>
              </a:rPr>
              <a:t>Diagram</a:t>
            </a:r>
            <a:endParaRPr lang="en-US" sz="1050" dirty="0">
              <a:effectLst/>
              <a:latin typeface="Calibri" panose="020F0502020204030204" pitchFamily="34" charset="0"/>
              <a:ea typeface="Times New Roman" panose="02020603050405020304" pitchFamily="18" charset="0"/>
              <a:cs typeface="Mangal" panose="02040503050203030202" pitchFamily="18" charset="0"/>
            </a:endParaRPr>
          </a:p>
        </p:txBody>
      </p:sp>
      <p:pic>
        <p:nvPicPr>
          <p:cNvPr id="3074" name="Picture 2" descr="DFD-1 CRS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2447" y="-66954"/>
            <a:ext cx="7800323" cy="6924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1273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DFD-2 C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0234" y="307975"/>
            <a:ext cx="8065060" cy="555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9636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39656" y="105540"/>
            <a:ext cx="2230098" cy="507831"/>
          </a:xfrm>
          <a:prstGeom prst="rect">
            <a:avLst/>
          </a:prstGeom>
        </p:spPr>
        <p:txBody>
          <a:bodyPr wrap="none">
            <a:spAutoFit/>
          </a:bodyPr>
          <a:lstStyle/>
          <a:p>
            <a:pPr marL="457200" marR="0" algn="ctr">
              <a:lnSpc>
                <a:spcPct val="150000"/>
              </a:lnSpc>
              <a:spcBef>
                <a:spcPts val="0"/>
              </a:spcBef>
              <a:spcAft>
                <a:spcPts val="0"/>
              </a:spcAft>
            </a:pPr>
            <a:r>
              <a:rPr lang="en-US" b="1" dirty="0">
                <a:latin typeface="Times New Roman" panose="02020603050405020304" pitchFamily="18" charset="0"/>
                <a:ea typeface="Times New Roman" panose="02020603050405020304" pitchFamily="18" charset="0"/>
                <a:cs typeface="Mangal" panose="02040503050203030202" pitchFamily="18" charset="0"/>
              </a:rPr>
              <a:t>Data Dictionary</a:t>
            </a:r>
            <a:endParaRPr lang="en-US" sz="1000" dirty="0">
              <a:effectLst/>
              <a:latin typeface="Calibri" panose="020F0502020204030204" pitchFamily="34" charset="0"/>
              <a:ea typeface="Times New Roman" panose="02020603050405020304" pitchFamily="18" charset="0"/>
              <a:cs typeface="Mangal" panose="02040503050203030202" pitchFamily="18" charset="0"/>
            </a:endParaRPr>
          </a:p>
        </p:txBody>
      </p:sp>
      <p:pic>
        <p:nvPicPr>
          <p:cNvPr id="5122" name="Picture 2" descr="Admin login t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482" y="1213598"/>
            <a:ext cx="5038725" cy="1438275"/>
          </a:xfrm>
          <a:prstGeom prst="rect">
            <a:avLst/>
          </a:prstGeom>
          <a:noFill/>
          <a:extLst>
            <a:ext uri="{909E8E84-426E-40DD-AFC4-6F175D3DCCD1}">
              <a14:hiddenFill xmlns:a14="http://schemas.microsoft.com/office/drawing/2010/main">
                <a:solidFill>
                  <a:srgbClr val="FFFFFF"/>
                </a:solidFill>
              </a14:hiddenFill>
            </a:ext>
          </a:extLst>
        </p:spPr>
      </p:pic>
      <p:pic>
        <p:nvPicPr>
          <p:cNvPr id="5121" name="Picture 1" descr="Admin login Design Vi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3953" y="1189964"/>
            <a:ext cx="4286250" cy="15335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1550894" y="780165"/>
            <a:ext cx="2052918"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6343650" algn="l"/>
              </a:tabLst>
              <a:defRPr>
                <a:solidFill>
                  <a:schemeClr val="tx1"/>
                </a:solidFill>
                <a:latin typeface="Arial" panose="020B0604020202020204" pitchFamily="34" charset="0"/>
              </a:defRPr>
            </a:lvl1pPr>
            <a:lvl2pPr eaLnBrk="0" fontAlgn="base" hangingPunct="0">
              <a:spcBef>
                <a:spcPct val="0"/>
              </a:spcBef>
              <a:spcAft>
                <a:spcPct val="0"/>
              </a:spcAft>
              <a:tabLst>
                <a:tab pos="6343650" algn="l"/>
              </a:tabLst>
              <a:defRPr>
                <a:solidFill>
                  <a:schemeClr val="tx1"/>
                </a:solidFill>
                <a:latin typeface="Arial" panose="020B0604020202020204" pitchFamily="34" charset="0"/>
              </a:defRPr>
            </a:lvl2pPr>
            <a:lvl3pPr eaLnBrk="0" fontAlgn="base" hangingPunct="0">
              <a:spcBef>
                <a:spcPct val="0"/>
              </a:spcBef>
              <a:spcAft>
                <a:spcPct val="0"/>
              </a:spcAft>
              <a:tabLst>
                <a:tab pos="6343650" algn="l"/>
              </a:tabLst>
              <a:defRPr>
                <a:solidFill>
                  <a:schemeClr val="tx1"/>
                </a:solidFill>
                <a:latin typeface="Arial" panose="020B0604020202020204" pitchFamily="34" charset="0"/>
              </a:defRPr>
            </a:lvl3pPr>
            <a:lvl4pPr eaLnBrk="0" fontAlgn="base" hangingPunct="0">
              <a:spcBef>
                <a:spcPct val="0"/>
              </a:spcBef>
              <a:spcAft>
                <a:spcPct val="0"/>
              </a:spcAft>
              <a:tabLst>
                <a:tab pos="6343650" algn="l"/>
              </a:tabLst>
              <a:defRPr>
                <a:solidFill>
                  <a:schemeClr val="tx1"/>
                </a:solidFill>
                <a:latin typeface="Arial" panose="020B0604020202020204" pitchFamily="34" charset="0"/>
              </a:defRPr>
            </a:lvl4pPr>
            <a:lvl5pPr eaLnBrk="0" fontAlgn="base" hangingPunct="0">
              <a:spcBef>
                <a:spcPct val="0"/>
              </a:spcBef>
              <a:spcAft>
                <a:spcPct val="0"/>
              </a:spcAft>
              <a:tabLst>
                <a:tab pos="6343650" algn="l"/>
              </a:tabLst>
              <a:defRPr>
                <a:solidFill>
                  <a:schemeClr val="tx1"/>
                </a:solidFill>
                <a:latin typeface="Arial" panose="020B0604020202020204" pitchFamily="34" charset="0"/>
              </a:defRPr>
            </a:lvl5pPr>
            <a:lvl6pPr eaLnBrk="0" fontAlgn="base" hangingPunct="0">
              <a:spcBef>
                <a:spcPct val="0"/>
              </a:spcBef>
              <a:spcAft>
                <a:spcPct val="0"/>
              </a:spcAft>
              <a:tabLst>
                <a:tab pos="6343650" algn="l"/>
              </a:tabLst>
              <a:defRPr>
                <a:solidFill>
                  <a:schemeClr val="tx1"/>
                </a:solidFill>
                <a:latin typeface="Arial" panose="020B0604020202020204" pitchFamily="34" charset="0"/>
              </a:defRPr>
            </a:lvl6pPr>
            <a:lvl7pPr eaLnBrk="0" fontAlgn="base" hangingPunct="0">
              <a:spcBef>
                <a:spcPct val="0"/>
              </a:spcBef>
              <a:spcAft>
                <a:spcPct val="0"/>
              </a:spcAft>
              <a:tabLst>
                <a:tab pos="6343650" algn="l"/>
              </a:tabLst>
              <a:defRPr>
                <a:solidFill>
                  <a:schemeClr val="tx1"/>
                </a:solidFill>
                <a:latin typeface="Arial" panose="020B0604020202020204" pitchFamily="34" charset="0"/>
              </a:defRPr>
            </a:lvl7pPr>
            <a:lvl8pPr eaLnBrk="0" fontAlgn="base" hangingPunct="0">
              <a:spcBef>
                <a:spcPct val="0"/>
              </a:spcBef>
              <a:spcAft>
                <a:spcPct val="0"/>
              </a:spcAft>
              <a:tabLst>
                <a:tab pos="6343650" algn="l"/>
              </a:tabLst>
              <a:defRPr>
                <a:solidFill>
                  <a:schemeClr val="tx1"/>
                </a:solidFill>
                <a:latin typeface="Arial" panose="020B0604020202020204" pitchFamily="34" charset="0"/>
              </a:defRPr>
            </a:lvl8pPr>
            <a:lvl9pPr eaLnBrk="0" fontAlgn="base" hangingPunct="0">
              <a:spcBef>
                <a:spcPct val="0"/>
              </a:spcBef>
              <a:spcAft>
                <a:spcPct val="0"/>
              </a:spcAft>
              <a:tabLst>
                <a:tab pos="634365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6343650" algn="l"/>
              </a:tabLst>
            </a:pPr>
            <a:r>
              <a:rPr kumimoji="0" lang="en-US" altLang="en-US" sz="15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Admin Login:</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6343650" algn="l"/>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4"/>
          <p:cNvSpPr>
            <a:spLocks noChangeArrowheads="1"/>
          </p:cNvSpPr>
          <p:nvPr/>
        </p:nvSpPr>
        <p:spPr bwMode="auto">
          <a:xfrm>
            <a:off x="1550894" y="274712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126" name="Picture 6" descr="Customer login tab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482" y="3227956"/>
            <a:ext cx="6734175" cy="1352550"/>
          </a:xfrm>
          <a:prstGeom prst="rect">
            <a:avLst/>
          </a:prstGeom>
          <a:noFill/>
          <a:extLst>
            <a:ext uri="{909E8E84-426E-40DD-AFC4-6F175D3DCCD1}">
              <a14:hiddenFill xmlns:a14="http://schemas.microsoft.com/office/drawing/2010/main">
                <a:solidFill>
                  <a:srgbClr val="FFFFFF"/>
                </a:solidFill>
              </a14:hiddenFill>
            </a:ext>
          </a:extLst>
        </p:spPr>
      </p:pic>
      <p:pic>
        <p:nvPicPr>
          <p:cNvPr id="5125" name="Picture 5" descr="Customer login Design View"/>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66212" y="3227956"/>
            <a:ext cx="3352800" cy="21240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7"/>
          <p:cNvSpPr>
            <a:spLocks noChangeArrowheads="1"/>
          </p:cNvSpPr>
          <p:nvPr/>
        </p:nvSpPr>
        <p:spPr bwMode="auto">
          <a:xfrm>
            <a:off x="1550894" y="277075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Customer Table:</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 name="Rectangle 8"/>
          <p:cNvSpPr>
            <a:spLocks noChangeArrowheads="1"/>
          </p:cNvSpPr>
          <p:nvPr/>
        </p:nvSpPr>
        <p:spPr bwMode="auto">
          <a:xfrm>
            <a:off x="1550894" y="458050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629220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List of cars t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999" y="1021977"/>
            <a:ext cx="6924675" cy="1143000"/>
          </a:xfrm>
          <a:prstGeom prst="rect">
            <a:avLst/>
          </a:prstGeom>
          <a:noFill/>
          <a:extLst>
            <a:ext uri="{909E8E84-426E-40DD-AFC4-6F175D3DCCD1}">
              <a14:hiddenFill xmlns:a14="http://schemas.microsoft.com/office/drawing/2010/main">
                <a:solidFill>
                  <a:srgbClr val="FFFFFF"/>
                </a:solidFill>
              </a14:hiddenFill>
            </a:ext>
          </a:extLst>
        </p:spPr>
      </p:pic>
      <p:pic>
        <p:nvPicPr>
          <p:cNvPr id="6145" name="Picture 1" descr="List of cars Design View"/>
          <p:cNvPicPr>
            <a:picLocks noChangeAspect="1" noChangeArrowheads="1"/>
          </p:cNvPicPr>
          <p:nvPr/>
        </p:nvPicPr>
        <p:blipFill>
          <a:blip r:embed="rId3">
            <a:extLst>
              <a:ext uri="{28A0092B-C50C-407E-A947-70E740481C1C}">
                <a14:useLocalDpi xmlns:a14="http://schemas.microsoft.com/office/drawing/2010/main" val="0"/>
              </a:ext>
            </a:extLst>
          </a:blip>
          <a:srcRect b="20607"/>
          <a:stretch>
            <a:fillRect/>
          </a:stretch>
        </p:blipFill>
        <p:spPr bwMode="auto">
          <a:xfrm>
            <a:off x="7398560" y="1021977"/>
            <a:ext cx="3619500" cy="181927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p:cNvSpPr>
            <a:spLocks noChangeArrowheads="1"/>
          </p:cNvSpPr>
          <p:nvPr/>
        </p:nvSpPr>
        <p:spPr bwMode="auto">
          <a:xfrm>
            <a:off x="2680447" y="56477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6343650" algn="l"/>
              </a:tabLst>
              <a:defRPr>
                <a:solidFill>
                  <a:schemeClr val="tx1"/>
                </a:solidFill>
                <a:latin typeface="Arial" panose="020B0604020202020204" pitchFamily="34" charset="0"/>
              </a:defRPr>
            </a:lvl1pPr>
            <a:lvl2pPr eaLnBrk="0" fontAlgn="base" hangingPunct="0">
              <a:spcBef>
                <a:spcPct val="0"/>
              </a:spcBef>
              <a:spcAft>
                <a:spcPct val="0"/>
              </a:spcAft>
              <a:tabLst>
                <a:tab pos="6343650" algn="l"/>
              </a:tabLst>
              <a:defRPr>
                <a:solidFill>
                  <a:schemeClr val="tx1"/>
                </a:solidFill>
                <a:latin typeface="Arial" panose="020B0604020202020204" pitchFamily="34" charset="0"/>
              </a:defRPr>
            </a:lvl2pPr>
            <a:lvl3pPr eaLnBrk="0" fontAlgn="base" hangingPunct="0">
              <a:spcBef>
                <a:spcPct val="0"/>
              </a:spcBef>
              <a:spcAft>
                <a:spcPct val="0"/>
              </a:spcAft>
              <a:tabLst>
                <a:tab pos="6343650" algn="l"/>
              </a:tabLst>
              <a:defRPr>
                <a:solidFill>
                  <a:schemeClr val="tx1"/>
                </a:solidFill>
                <a:latin typeface="Arial" panose="020B0604020202020204" pitchFamily="34" charset="0"/>
              </a:defRPr>
            </a:lvl3pPr>
            <a:lvl4pPr eaLnBrk="0" fontAlgn="base" hangingPunct="0">
              <a:spcBef>
                <a:spcPct val="0"/>
              </a:spcBef>
              <a:spcAft>
                <a:spcPct val="0"/>
              </a:spcAft>
              <a:tabLst>
                <a:tab pos="6343650" algn="l"/>
              </a:tabLst>
              <a:defRPr>
                <a:solidFill>
                  <a:schemeClr val="tx1"/>
                </a:solidFill>
                <a:latin typeface="Arial" panose="020B0604020202020204" pitchFamily="34" charset="0"/>
              </a:defRPr>
            </a:lvl4pPr>
            <a:lvl5pPr eaLnBrk="0" fontAlgn="base" hangingPunct="0">
              <a:spcBef>
                <a:spcPct val="0"/>
              </a:spcBef>
              <a:spcAft>
                <a:spcPct val="0"/>
              </a:spcAft>
              <a:tabLst>
                <a:tab pos="6343650" algn="l"/>
              </a:tabLst>
              <a:defRPr>
                <a:solidFill>
                  <a:schemeClr val="tx1"/>
                </a:solidFill>
                <a:latin typeface="Arial" panose="020B0604020202020204" pitchFamily="34" charset="0"/>
              </a:defRPr>
            </a:lvl5pPr>
            <a:lvl6pPr eaLnBrk="0" fontAlgn="base" hangingPunct="0">
              <a:spcBef>
                <a:spcPct val="0"/>
              </a:spcBef>
              <a:spcAft>
                <a:spcPct val="0"/>
              </a:spcAft>
              <a:tabLst>
                <a:tab pos="6343650" algn="l"/>
              </a:tabLst>
              <a:defRPr>
                <a:solidFill>
                  <a:schemeClr val="tx1"/>
                </a:solidFill>
                <a:latin typeface="Arial" panose="020B0604020202020204" pitchFamily="34" charset="0"/>
              </a:defRPr>
            </a:lvl6pPr>
            <a:lvl7pPr eaLnBrk="0" fontAlgn="base" hangingPunct="0">
              <a:spcBef>
                <a:spcPct val="0"/>
              </a:spcBef>
              <a:spcAft>
                <a:spcPct val="0"/>
              </a:spcAft>
              <a:tabLst>
                <a:tab pos="6343650" algn="l"/>
              </a:tabLst>
              <a:defRPr>
                <a:solidFill>
                  <a:schemeClr val="tx1"/>
                </a:solidFill>
                <a:latin typeface="Arial" panose="020B0604020202020204" pitchFamily="34" charset="0"/>
              </a:defRPr>
            </a:lvl7pPr>
            <a:lvl8pPr eaLnBrk="0" fontAlgn="base" hangingPunct="0">
              <a:spcBef>
                <a:spcPct val="0"/>
              </a:spcBef>
              <a:spcAft>
                <a:spcPct val="0"/>
              </a:spcAft>
              <a:tabLst>
                <a:tab pos="6343650" algn="l"/>
              </a:tabLst>
              <a:defRPr>
                <a:solidFill>
                  <a:schemeClr val="tx1"/>
                </a:solidFill>
                <a:latin typeface="Arial" panose="020B0604020202020204" pitchFamily="34" charset="0"/>
              </a:defRPr>
            </a:lvl8pPr>
            <a:lvl9pPr eaLnBrk="0" fontAlgn="base" hangingPunct="0">
              <a:spcBef>
                <a:spcPct val="0"/>
              </a:spcBef>
              <a:spcAft>
                <a:spcPct val="0"/>
              </a:spcAft>
              <a:tabLst>
                <a:tab pos="634365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6343650" algn="l"/>
              </a:tabLst>
            </a:pPr>
            <a:r>
              <a:rPr kumimoji="0" lang="en-US" altLang="en-US" sz="15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List of Cars:</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6343650" algn="l"/>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 name="Rectangle 4"/>
          <p:cNvSpPr>
            <a:spLocks noChangeArrowheads="1"/>
          </p:cNvSpPr>
          <p:nvPr/>
        </p:nvSpPr>
        <p:spPr bwMode="auto">
          <a:xfrm>
            <a:off x="2680447" y="216497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6150" name="Picture 6" descr="Rent Table"/>
          <p:cNvPicPr>
            <a:picLocks noChangeAspect="1" noChangeArrowheads="1"/>
          </p:cNvPicPr>
          <p:nvPr/>
        </p:nvPicPr>
        <p:blipFill>
          <a:blip r:embed="rId4">
            <a:extLst>
              <a:ext uri="{28A0092B-C50C-407E-A947-70E740481C1C}">
                <a14:useLocalDpi xmlns:a14="http://schemas.microsoft.com/office/drawing/2010/main" val="0"/>
              </a:ext>
            </a:extLst>
          </a:blip>
          <a:srcRect r="38007"/>
          <a:stretch>
            <a:fillRect/>
          </a:stretch>
        </p:blipFill>
        <p:spPr bwMode="auto">
          <a:xfrm>
            <a:off x="238999" y="3527052"/>
            <a:ext cx="6457950" cy="1028700"/>
          </a:xfrm>
          <a:prstGeom prst="rect">
            <a:avLst/>
          </a:prstGeom>
          <a:noFill/>
          <a:extLst>
            <a:ext uri="{909E8E84-426E-40DD-AFC4-6F175D3DCCD1}">
              <a14:hiddenFill xmlns:a14="http://schemas.microsoft.com/office/drawing/2010/main">
                <a:solidFill>
                  <a:srgbClr val="FFFFFF"/>
                </a:solidFill>
              </a14:hiddenFill>
            </a:ext>
          </a:extLst>
        </p:spPr>
      </p:pic>
      <p:pic>
        <p:nvPicPr>
          <p:cNvPr id="6149" name="Picture 5" descr="Rent Table"/>
          <p:cNvPicPr>
            <a:picLocks noChangeAspect="1" noChangeArrowheads="1"/>
          </p:cNvPicPr>
          <p:nvPr/>
        </p:nvPicPr>
        <p:blipFill>
          <a:blip r:embed="rId4">
            <a:extLst>
              <a:ext uri="{28A0092B-C50C-407E-A947-70E740481C1C}">
                <a14:useLocalDpi xmlns:a14="http://schemas.microsoft.com/office/drawing/2010/main" val="0"/>
              </a:ext>
            </a:extLst>
          </a:blip>
          <a:srcRect l="61598" b="5212"/>
          <a:stretch>
            <a:fillRect/>
          </a:stretch>
        </p:blipFill>
        <p:spPr bwMode="auto">
          <a:xfrm>
            <a:off x="238999" y="4647192"/>
            <a:ext cx="6200775" cy="12001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7"/>
          <p:cNvSpPr>
            <a:spLocks noChangeArrowheads="1"/>
          </p:cNvSpPr>
          <p:nvPr/>
        </p:nvSpPr>
        <p:spPr bwMode="auto">
          <a:xfrm>
            <a:off x="238999" y="306985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6343650" algn="l"/>
              </a:tabLst>
              <a:defRPr>
                <a:solidFill>
                  <a:schemeClr val="tx1"/>
                </a:solidFill>
                <a:latin typeface="Arial" panose="020B0604020202020204" pitchFamily="34" charset="0"/>
              </a:defRPr>
            </a:lvl1pPr>
            <a:lvl2pPr eaLnBrk="0" fontAlgn="base" hangingPunct="0">
              <a:spcBef>
                <a:spcPct val="0"/>
              </a:spcBef>
              <a:spcAft>
                <a:spcPct val="0"/>
              </a:spcAft>
              <a:tabLst>
                <a:tab pos="6343650" algn="l"/>
              </a:tabLst>
              <a:defRPr>
                <a:solidFill>
                  <a:schemeClr val="tx1"/>
                </a:solidFill>
                <a:latin typeface="Arial" panose="020B0604020202020204" pitchFamily="34" charset="0"/>
              </a:defRPr>
            </a:lvl2pPr>
            <a:lvl3pPr eaLnBrk="0" fontAlgn="base" hangingPunct="0">
              <a:spcBef>
                <a:spcPct val="0"/>
              </a:spcBef>
              <a:spcAft>
                <a:spcPct val="0"/>
              </a:spcAft>
              <a:tabLst>
                <a:tab pos="6343650" algn="l"/>
              </a:tabLst>
              <a:defRPr>
                <a:solidFill>
                  <a:schemeClr val="tx1"/>
                </a:solidFill>
                <a:latin typeface="Arial" panose="020B0604020202020204" pitchFamily="34" charset="0"/>
              </a:defRPr>
            </a:lvl3pPr>
            <a:lvl4pPr eaLnBrk="0" fontAlgn="base" hangingPunct="0">
              <a:spcBef>
                <a:spcPct val="0"/>
              </a:spcBef>
              <a:spcAft>
                <a:spcPct val="0"/>
              </a:spcAft>
              <a:tabLst>
                <a:tab pos="6343650" algn="l"/>
              </a:tabLst>
              <a:defRPr>
                <a:solidFill>
                  <a:schemeClr val="tx1"/>
                </a:solidFill>
                <a:latin typeface="Arial" panose="020B0604020202020204" pitchFamily="34" charset="0"/>
              </a:defRPr>
            </a:lvl4pPr>
            <a:lvl5pPr eaLnBrk="0" fontAlgn="base" hangingPunct="0">
              <a:spcBef>
                <a:spcPct val="0"/>
              </a:spcBef>
              <a:spcAft>
                <a:spcPct val="0"/>
              </a:spcAft>
              <a:tabLst>
                <a:tab pos="6343650" algn="l"/>
              </a:tabLst>
              <a:defRPr>
                <a:solidFill>
                  <a:schemeClr val="tx1"/>
                </a:solidFill>
                <a:latin typeface="Arial" panose="020B0604020202020204" pitchFamily="34" charset="0"/>
              </a:defRPr>
            </a:lvl5pPr>
            <a:lvl6pPr eaLnBrk="0" fontAlgn="base" hangingPunct="0">
              <a:spcBef>
                <a:spcPct val="0"/>
              </a:spcBef>
              <a:spcAft>
                <a:spcPct val="0"/>
              </a:spcAft>
              <a:tabLst>
                <a:tab pos="6343650" algn="l"/>
              </a:tabLst>
              <a:defRPr>
                <a:solidFill>
                  <a:schemeClr val="tx1"/>
                </a:solidFill>
                <a:latin typeface="Arial" panose="020B0604020202020204" pitchFamily="34" charset="0"/>
              </a:defRPr>
            </a:lvl6pPr>
            <a:lvl7pPr eaLnBrk="0" fontAlgn="base" hangingPunct="0">
              <a:spcBef>
                <a:spcPct val="0"/>
              </a:spcBef>
              <a:spcAft>
                <a:spcPct val="0"/>
              </a:spcAft>
              <a:tabLst>
                <a:tab pos="6343650" algn="l"/>
              </a:tabLst>
              <a:defRPr>
                <a:solidFill>
                  <a:schemeClr val="tx1"/>
                </a:solidFill>
                <a:latin typeface="Arial" panose="020B0604020202020204" pitchFamily="34" charset="0"/>
              </a:defRPr>
            </a:lvl7pPr>
            <a:lvl8pPr eaLnBrk="0" fontAlgn="base" hangingPunct="0">
              <a:spcBef>
                <a:spcPct val="0"/>
              </a:spcBef>
              <a:spcAft>
                <a:spcPct val="0"/>
              </a:spcAft>
              <a:tabLst>
                <a:tab pos="6343650" algn="l"/>
              </a:tabLst>
              <a:defRPr>
                <a:solidFill>
                  <a:schemeClr val="tx1"/>
                </a:solidFill>
                <a:latin typeface="Arial" panose="020B0604020202020204" pitchFamily="34" charset="0"/>
              </a:defRPr>
            </a:lvl8pPr>
            <a:lvl9pPr eaLnBrk="0" fontAlgn="base" hangingPunct="0">
              <a:spcBef>
                <a:spcPct val="0"/>
              </a:spcBef>
              <a:spcAft>
                <a:spcPct val="0"/>
              </a:spcAft>
              <a:tabLst>
                <a:tab pos="634365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6343650" algn="l"/>
              </a:tabLst>
            </a:pPr>
            <a:r>
              <a:rPr kumimoji="0" lang="en-US" altLang="en-US" sz="15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Car rent:</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6343650" algn="l"/>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 name="Rectangle 8"/>
          <p:cNvSpPr>
            <a:spLocks noChangeArrowheads="1"/>
          </p:cNvSpPr>
          <p:nvPr/>
        </p:nvSpPr>
        <p:spPr bwMode="auto">
          <a:xfrm>
            <a:off x="238999" y="455575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6153" name="Picture 9" descr="Rent Design View"/>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92477" y="3527052"/>
            <a:ext cx="3120787" cy="3063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56847256"/>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docProps/app.xml><?xml version="1.0" encoding="utf-8"?>
<Properties xmlns="http://schemas.openxmlformats.org/officeDocument/2006/extended-properties" xmlns:vt="http://schemas.openxmlformats.org/officeDocument/2006/docPropsVTypes">
  <Template>TM04033925[[fn=Droplet]]</Template>
  <TotalTime>16</TotalTime>
  <Words>76</Words>
  <Application>Microsoft Office PowerPoint</Application>
  <PresentationFormat>Widescreen</PresentationFormat>
  <Paragraphs>59</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Mangal</vt:lpstr>
      <vt:lpstr>Symbol</vt:lpstr>
      <vt:lpstr>Times New Roman</vt:lpstr>
      <vt:lpstr>Tw Cen MT</vt:lpstr>
      <vt:lpstr>Droplet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 - STAR</dc:creator>
  <cp:lastModifiedBy>A - STAR</cp:lastModifiedBy>
  <cp:revision>3</cp:revision>
  <dcterms:created xsi:type="dcterms:W3CDTF">2021-06-10T12:59:58Z</dcterms:created>
  <dcterms:modified xsi:type="dcterms:W3CDTF">2021-06-10T13:16:52Z</dcterms:modified>
</cp:coreProperties>
</file>